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1"/>
  </p:sldMasterIdLst>
  <p:notesMasterIdLst>
    <p:notesMasterId r:id="rId162"/>
  </p:notesMasterIdLst>
  <p:handoutMasterIdLst>
    <p:handoutMasterId r:id="rId163"/>
  </p:handoutMasterIdLst>
  <p:sldIdLst>
    <p:sldId id="1514" r:id="rId2"/>
    <p:sldId id="1515" r:id="rId3"/>
    <p:sldId id="1516" r:id="rId4"/>
    <p:sldId id="1694" r:id="rId5"/>
    <p:sldId id="1518" r:id="rId6"/>
    <p:sldId id="1519" r:id="rId7"/>
    <p:sldId id="1524" r:id="rId8"/>
    <p:sldId id="1525" r:id="rId9"/>
    <p:sldId id="1520" r:id="rId10"/>
    <p:sldId id="1522" r:id="rId11"/>
    <p:sldId id="1526" r:id="rId12"/>
    <p:sldId id="1538" r:id="rId13"/>
    <p:sldId id="1527" r:id="rId14"/>
    <p:sldId id="1529" r:id="rId15"/>
    <p:sldId id="1530" r:id="rId16"/>
    <p:sldId id="1531" r:id="rId17"/>
    <p:sldId id="1532" r:id="rId18"/>
    <p:sldId id="1536" r:id="rId19"/>
    <p:sldId id="1533" r:id="rId20"/>
    <p:sldId id="1534" r:id="rId21"/>
    <p:sldId id="1537" r:id="rId22"/>
    <p:sldId id="1539" r:id="rId23"/>
    <p:sldId id="1528" r:id="rId24"/>
    <p:sldId id="1542" r:id="rId25"/>
    <p:sldId id="1543" r:id="rId26"/>
    <p:sldId id="1544" r:id="rId27"/>
    <p:sldId id="1546" r:id="rId28"/>
    <p:sldId id="1547" r:id="rId29"/>
    <p:sldId id="1545" r:id="rId30"/>
    <p:sldId id="1548" r:id="rId31"/>
    <p:sldId id="1549" r:id="rId32"/>
    <p:sldId id="1550" r:id="rId33"/>
    <p:sldId id="1551" r:id="rId34"/>
    <p:sldId id="1552" r:id="rId35"/>
    <p:sldId id="1555" r:id="rId36"/>
    <p:sldId id="1556" r:id="rId37"/>
    <p:sldId id="1615" r:id="rId38"/>
    <p:sldId id="1553" r:id="rId39"/>
    <p:sldId id="1628" r:id="rId40"/>
    <p:sldId id="1554" r:id="rId41"/>
    <p:sldId id="1557" r:id="rId42"/>
    <p:sldId id="1559" r:id="rId43"/>
    <p:sldId id="1560" r:id="rId44"/>
    <p:sldId id="1564" r:id="rId45"/>
    <p:sldId id="1629" r:id="rId46"/>
    <p:sldId id="1623" r:id="rId47"/>
    <p:sldId id="1622" r:id="rId48"/>
    <p:sldId id="1624" r:id="rId49"/>
    <p:sldId id="1626" r:id="rId50"/>
    <p:sldId id="1625" r:id="rId51"/>
    <p:sldId id="1627" r:id="rId52"/>
    <p:sldId id="1566" r:id="rId53"/>
    <p:sldId id="1565" r:id="rId54"/>
    <p:sldId id="1630" r:id="rId55"/>
    <p:sldId id="1571" r:id="rId56"/>
    <p:sldId id="1570" r:id="rId57"/>
    <p:sldId id="1569" r:id="rId58"/>
    <p:sldId id="1572" r:id="rId59"/>
    <p:sldId id="1589" r:id="rId60"/>
    <p:sldId id="1590" r:id="rId61"/>
    <p:sldId id="1620" r:id="rId62"/>
    <p:sldId id="1567" r:id="rId63"/>
    <p:sldId id="1568" r:id="rId64"/>
    <p:sldId id="1573" r:id="rId65"/>
    <p:sldId id="1574" r:id="rId66"/>
    <p:sldId id="1631" r:id="rId67"/>
    <p:sldId id="1579" r:id="rId68"/>
    <p:sldId id="1580" r:id="rId69"/>
    <p:sldId id="1581" r:id="rId70"/>
    <p:sldId id="1635" r:id="rId71"/>
    <p:sldId id="1637" r:id="rId72"/>
    <p:sldId id="1696" r:id="rId73"/>
    <p:sldId id="1697" r:id="rId74"/>
    <p:sldId id="1698" r:id="rId75"/>
    <p:sldId id="1699" r:id="rId76"/>
    <p:sldId id="1700" r:id="rId77"/>
    <p:sldId id="1701" r:id="rId78"/>
    <p:sldId id="1702" r:id="rId79"/>
    <p:sldId id="1587" r:id="rId80"/>
    <p:sldId id="1588" r:id="rId81"/>
    <p:sldId id="1616" r:id="rId82"/>
    <p:sldId id="1607" r:id="rId83"/>
    <p:sldId id="1586" r:id="rId84"/>
    <p:sldId id="1610" r:id="rId85"/>
    <p:sldId id="1541" r:id="rId86"/>
    <p:sldId id="1608" r:id="rId87"/>
    <p:sldId id="1609" r:id="rId88"/>
    <p:sldId id="1621" r:id="rId89"/>
    <p:sldId id="1563" r:id="rId90"/>
    <p:sldId id="1598" r:id="rId91"/>
    <p:sldId id="1645" r:id="rId92"/>
    <p:sldId id="1646" r:id="rId93"/>
    <p:sldId id="1651" r:id="rId94"/>
    <p:sldId id="1647" r:id="rId95"/>
    <p:sldId id="1648" r:id="rId96"/>
    <p:sldId id="1652" r:id="rId97"/>
    <p:sldId id="1653" r:id="rId98"/>
    <p:sldId id="1649" r:id="rId99"/>
    <p:sldId id="1654" r:id="rId100"/>
    <p:sldId id="1655" r:id="rId101"/>
    <p:sldId id="1656" r:id="rId102"/>
    <p:sldId id="1657" r:id="rId103"/>
    <p:sldId id="1658" r:id="rId104"/>
    <p:sldId id="1644" r:id="rId105"/>
    <p:sldId id="1659" r:id="rId106"/>
    <p:sldId id="1660" r:id="rId107"/>
    <p:sldId id="1661" r:id="rId108"/>
    <p:sldId id="1662" r:id="rId109"/>
    <p:sldId id="1663" r:id="rId110"/>
    <p:sldId id="1664" r:id="rId111"/>
    <p:sldId id="1604" r:id="rId112"/>
    <p:sldId id="1605" r:id="rId113"/>
    <p:sldId id="1665" r:id="rId114"/>
    <p:sldId id="1562" r:id="rId115"/>
    <p:sldId id="1585" r:id="rId116"/>
    <p:sldId id="1666" r:id="rId117"/>
    <p:sldId id="1667" r:id="rId118"/>
    <p:sldId id="1594" r:id="rId119"/>
    <p:sldId id="1669" r:id="rId120"/>
    <p:sldId id="1670" r:id="rId121"/>
    <p:sldId id="1595" r:id="rId122"/>
    <p:sldId id="1672" r:id="rId123"/>
    <p:sldId id="1707" r:id="rId124"/>
    <p:sldId id="1709" r:id="rId125"/>
    <p:sldId id="1708" r:id="rId126"/>
    <p:sldId id="1710" r:id="rId127"/>
    <p:sldId id="1671" r:id="rId128"/>
    <p:sldId id="1593" r:id="rId129"/>
    <p:sldId id="1674" r:id="rId130"/>
    <p:sldId id="1673" r:id="rId131"/>
    <p:sldId id="1678" r:id="rId132"/>
    <p:sldId id="1677" r:id="rId133"/>
    <p:sldId id="1676" r:id="rId134"/>
    <p:sldId id="1675" r:id="rId135"/>
    <p:sldId id="1596" r:id="rId136"/>
    <p:sldId id="1597" r:id="rId137"/>
    <p:sldId id="1617" r:id="rId138"/>
    <p:sldId id="1683" r:id="rId139"/>
    <p:sldId id="1599" r:id="rId140"/>
    <p:sldId id="1602" r:id="rId141"/>
    <p:sldId id="1603" r:id="rId142"/>
    <p:sldId id="1703" r:id="rId143"/>
    <p:sldId id="1704" r:id="rId144"/>
    <p:sldId id="1705" r:id="rId145"/>
    <p:sldId id="1679" r:id="rId146"/>
    <p:sldId id="1706" r:id="rId147"/>
    <p:sldId id="1685" r:id="rId148"/>
    <p:sldId id="1689" r:id="rId149"/>
    <p:sldId id="1690" r:id="rId150"/>
    <p:sldId id="1691" r:id="rId151"/>
    <p:sldId id="1692" r:id="rId152"/>
    <p:sldId id="1693" r:id="rId153"/>
    <p:sldId id="1684" r:id="rId154"/>
    <p:sldId id="1680" r:id="rId155"/>
    <p:sldId id="1681" r:id="rId156"/>
    <p:sldId id="1682" r:id="rId157"/>
    <p:sldId id="1695" r:id="rId158"/>
    <p:sldId id="1711" r:id="rId159"/>
    <p:sldId id="1612" r:id="rId160"/>
    <p:sldId id="1613" r:id="rId16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12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Dougherty" initials="JD" lastIdx="64" clrIdx="0"/>
  <p:cmAuthor id="2" name="Marc Hoffmeister" initials="MH" lastIdx="0" clrIdx="1"/>
  <p:cmAuthor id="3" name="Elaine Rulla" initials="ER" lastIdx="1" clrIdx="2">
    <p:extLst>
      <p:ext uri="{19B8F6BF-5375-455C-9EA6-DF929625EA0E}">
        <p15:presenceInfo xmlns:p15="http://schemas.microsoft.com/office/powerpoint/2012/main" userId="S-1-5-21-3049314940-2468439726-3657934738-73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BE4F4"/>
    <a:srgbClr val="262626"/>
    <a:srgbClr val="4C306F"/>
    <a:srgbClr val="8F8FB8"/>
    <a:srgbClr val="DDDDDD"/>
    <a:srgbClr val="A5ADF5"/>
    <a:srgbClr val="AD9CC4"/>
    <a:srgbClr val="ED7D31"/>
    <a:srgbClr val="33214B"/>
    <a:srgbClr val="4C31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91" autoAdjust="0"/>
    <p:restoredTop sz="58465" autoAdjust="0"/>
  </p:normalViewPr>
  <p:slideViewPr>
    <p:cSldViewPr snapToGrid="0">
      <p:cViewPr varScale="1">
        <p:scale>
          <a:sx n="61" d="100"/>
          <a:sy n="61" d="100"/>
        </p:scale>
        <p:origin x="1422" y="66"/>
      </p:cViewPr>
      <p:guideLst>
        <p:guide orient="horz" pos="2160"/>
        <p:guide pos="3840"/>
        <p:guide orient="horz" pos="2128"/>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6642"/>
    </p:cViewPr>
  </p:sorterViewPr>
  <p:notesViewPr>
    <p:cSldViewPr snapToGrid="0">
      <p:cViewPr>
        <p:scale>
          <a:sx n="73" d="100"/>
          <a:sy n="73" d="100"/>
        </p:scale>
        <p:origin x="1421" y="-204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C4DB16-A7EF-40FE-8D96-3908CAA1329E}" type="doc">
      <dgm:prSet loTypeId="urn:microsoft.com/office/officeart/2005/8/layout/process2" loCatId="process" qsTypeId="urn:microsoft.com/office/officeart/2005/8/quickstyle/simple1" qsCatId="simple" csTypeId="urn:microsoft.com/office/officeart/2005/8/colors/accent1_2" csCatId="accent1" phldr="1"/>
      <dgm:spPr/>
    </dgm:pt>
    <dgm:pt modelId="{F689B2EE-B011-47ED-BFA5-A2A1D6E02757}">
      <dgm:prSet phldrT="[Text]"/>
      <dgm:spPr>
        <a:solidFill>
          <a:schemeClr val="bg1">
            <a:lumMod val="95000"/>
          </a:schemeClr>
        </a:solidFill>
        <a:ln>
          <a:noFill/>
        </a:ln>
      </dgm:spPr>
      <dgm:t>
        <a:bodyPr/>
        <a:lstStyle/>
        <a:p>
          <a:r>
            <a:rPr lang="en-US" dirty="0">
              <a:solidFill>
                <a:srgbClr val="4C306F"/>
              </a:solidFill>
            </a:rPr>
            <a:t>Input Records and Validations</a:t>
          </a:r>
        </a:p>
      </dgm:t>
    </dgm:pt>
    <dgm:pt modelId="{E6C3B20F-5913-439A-88AD-5AEA824DBF47}" type="parTrans" cxnId="{78543BCE-6EA8-4811-8BCE-953E18B60793}">
      <dgm:prSet/>
      <dgm:spPr/>
      <dgm:t>
        <a:bodyPr/>
        <a:lstStyle/>
        <a:p>
          <a:endParaRPr lang="en-US"/>
        </a:p>
      </dgm:t>
    </dgm:pt>
    <dgm:pt modelId="{A15A975F-7930-4925-972D-6C05D4784854}" type="sibTrans" cxnId="{78543BCE-6EA8-4811-8BCE-953E18B60793}">
      <dgm:prSet/>
      <dgm:spPr>
        <a:solidFill>
          <a:schemeClr val="bg1"/>
        </a:solidFill>
        <a:ln>
          <a:solidFill>
            <a:schemeClr val="bg1"/>
          </a:solidFill>
        </a:ln>
      </dgm:spPr>
      <dgm:t>
        <a:bodyPr/>
        <a:lstStyle/>
        <a:p>
          <a:endParaRPr lang="en-US"/>
        </a:p>
      </dgm:t>
    </dgm:pt>
    <dgm:pt modelId="{A46DC04B-C124-4E87-88F1-3299F19CE415}">
      <dgm:prSet phldrT="[Text]"/>
      <dgm:spPr>
        <a:solidFill>
          <a:schemeClr val="bg1">
            <a:lumMod val="95000"/>
          </a:schemeClr>
        </a:solidFill>
        <a:ln>
          <a:noFill/>
        </a:ln>
      </dgm:spPr>
      <dgm:t>
        <a:bodyPr/>
        <a:lstStyle/>
        <a:p>
          <a:r>
            <a:rPr lang="en-US" dirty="0">
              <a:solidFill>
                <a:srgbClr val="4C306F"/>
              </a:solidFill>
            </a:rPr>
            <a:t>Search DM Records</a:t>
          </a:r>
        </a:p>
      </dgm:t>
    </dgm:pt>
    <dgm:pt modelId="{CB59AAA7-439A-4401-8F70-5FAB08D42870}" type="parTrans" cxnId="{6BBC2D41-3E65-4B45-BDC6-2FD7182FC8E1}">
      <dgm:prSet/>
      <dgm:spPr/>
      <dgm:t>
        <a:bodyPr/>
        <a:lstStyle/>
        <a:p>
          <a:endParaRPr lang="en-US"/>
        </a:p>
      </dgm:t>
    </dgm:pt>
    <dgm:pt modelId="{DC6549D8-AC6C-4170-BBC6-BF2AABC246BB}" type="sibTrans" cxnId="{6BBC2D41-3E65-4B45-BDC6-2FD7182FC8E1}">
      <dgm:prSet/>
      <dgm:spPr>
        <a:solidFill>
          <a:schemeClr val="bg1"/>
        </a:solidFill>
        <a:ln>
          <a:solidFill>
            <a:schemeClr val="bg1"/>
          </a:solidFill>
        </a:ln>
      </dgm:spPr>
      <dgm:t>
        <a:bodyPr/>
        <a:lstStyle/>
        <a:p>
          <a:endParaRPr lang="en-US"/>
        </a:p>
      </dgm:t>
    </dgm:pt>
    <dgm:pt modelId="{49A8E6FC-2607-46EF-ADF4-DDDDA91A3DF4}">
      <dgm:prSet phldrT="[Text]"/>
      <dgm:spPr>
        <a:solidFill>
          <a:schemeClr val="bg1">
            <a:lumMod val="95000"/>
          </a:schemeClr>
        </a:solidFill>
        <a:ln>
          <a:noFill/>
        </a:ln>
      </dgm:spPr>
      <dgm:t>
        <a:bodyPr/>
        <a:lstStyle/>
        <a:p>
          <a:r>
            <a:rPr lang="en-US" dirty="0">
              <a:solidFill>
                <a:srgbClr val="4C306F"/>
              </a:solidFill>
            </a:rPr>
            <a:t>Score, Match Decision and Link</a:t>
          </a:r>
        </a:p>
      </dgm:t>
    </dgm:pt>
    <dgm:pt modelId="{2E888128-3594-4CEA-ABC6-53C2944A69D9}" type="parTrans" cxnId="{F2471E10-6FE2-4BB2-B194-02765C29159B}">
      <dgm:prSet/>
      <dgm:spPr/>
      <dgm:t>
        <a:bodyPr/>
        <a:lstStyle/>
        <a:p>
          <a:endParaRPr lang="en-US"/>
        </a:p>
      </dgm:t>
    </dgm:pt>
    <dgm:pt modelId="{20026F1B-CF1C-43D7-9031-FF6D85FED990}" type="sibTrans" cxnId="{F2471E10-6FE2-4BB2-B194-02765C29159B}">
      <dgm:prSet/>
      <dgm:spPr/>
      <dgm:t>
        <a:bodyPr/>
        <a:lstStyle/>
        <a:p>
          <a:endParaRPr lang="en-US"/>
        </a:p>
      </dgm:t>
    </dgm:pt>
    <dgm:pt modelId="{7B274105-8905-49C8-8BAD-31C02E1EAB32}" type="pres">
      <dgm:prSet presAssocID="{F3C4DB16-A7EF-40FE-8D96-3908CAA1329E}" presName="linearFlow" presStyleCnt="0">
        <dgm:presLayoutVars>
          <dgm:resizeHandles val="exact"/>
        </dgm:presLayoutVars>
      </dgm:prSet>
      <dgm:spPr/>
    </dgm:pt>
    <dgm:pt modelId="{28325374-35E0-49E9-AC7E-CEAF6135CDAE}" type="pres">
      <dgm:prSet presAssocID="{F689B2EE-B011-47ED-BFA5-A2A1D6E02757}" presName="node" presStyleLbl="node1" presStyleIdx="0" presStyleCnt="3" custScaleX="257375">
        <dgm:presLayoutVars>
          <dgm:bulletEnabled val="1"/>
        </dgm:presLayoutVars>
      </dgm:prSet>
      <dgm:spPr/>
    </dgm:pt>
    <dgm:pt modelId="{E9338526-EC17-4B33-A4AA-73FBE3451B5C}" type="pres">
      <dgm:prSet presAssocID="{A15A975F-7930-4925-972D-6C05D4784854}" presName="sibTrans" presStyleLbl="sibTrans2D1" presStyleIdx="0" presStyleCnt="2" custFlipVert="0" custScaleX="95513" custScaleY="7778" custLinFactNeighborX="3394" custLinFactNeighborY="0"/>
      <dgm:spPr>
        <a:prstGeom prst="rightArrow">
          <a:avLst/>
        </a:prstGeom>
      </dgm:spPr>
    </dgm:pt>
    <dgm:pt modelId="{88976A4C-34EA-4491-BA0E-710CD37DCF44}" type="pres">
      <dgm:prSet presAssocID="{A15A975F-7930-4925-972D-6C05D4784854}" presName="connectorText" presStyleLbl="sibTrans2D1" presStyleIdx="0" presStyleCnt="2"/>
      <dgm:spPr/>
    </dgm:pt>
    <dgm:pt modelId="{E7367217-E9E1-4A2E-8C7A-97E697A33F18}" type="pres">
      <dgm:prSet presAssocID="{A46DC04B-C124-4E87-88F1-3299F19CE415}" presName="node" presStyleLbl="node1" presStyleIdx="1" presStyleCnt="3" custScaleX="262324">
        <dgm:presLayoutVars>
          <dgm:bulletEnabled val="1"/>
        </dgm:presLayoutVars>
      </dgm:prSet>
      <dgm:spPr/>
    </dgm:pt>
    <dgm:pt modelId="{F2F3CB0E-F6EB-42D7-911F-FFE4863484AA}" type="pres">
      <dgm:prSet presAssocID="{DC6549D8-AC6C-4170-BBC6-BF2AABC246BB}" presName="sibTrans" presStyleLbl="sibTrans2D1" presStyleIdx="1" presStyleCnt="2" custAng="0" custFlipVert="1" custScaleX="106667" custScaleY="7778"/>
      <dgm:spPr/>
    </dgm:pt>
    <dgm:pt modelId="{64C43F89-1EE5-4CBF-BC18-D06CCD61D985}" type="pres">
      <dgm:prSet presAssocID="{DC6549D8-AC6C-4170-BBC6-BF2AABC246BB}" presName="connectorText" presStyleLbl="sibTrans2D1" presStyleIdx="1" presStyleCnt="2"/>
      <dgm:spPr/>
    </dgm:pt>
    <dgm:pt modelId="{CA701289-1260-4C61-A0F2-DBA0D39CBF43}" type="pres">
      <dgm:prSet presAssocID="{49A8E6FC-2607-46EF-ADF4-DDDDA91A3DF4}" presName="node" presStyleLbl="node1" presStyleIdx="2" presStyleCnt="3" custScaleX="263738">
        <dgm:presLayoutVars>
          <dgm:bulletEnabled val="1"/>
        </dgm:presLayoutVars>
      </dgm:prSet>
      <dgm:spPr/>
    </dgm:pt>
  </dgm:ptLst>
  <dgm:cxnLst>
    <dgm:cxn modelId="{F2471E10-6FE2-4BB2-B194-02765C29159B}" srcId="{F3C4DB16-A7EF-40FE-8D96-3908CAA1329E}" destId="{49A8E6FC-2607-46EF-ADF4-DDDDA91A3DF4}" srcOrd="2" destOrd="0" parTransId="{2E888128-3594-4CEA-ABC6-53C2944A69D9}" sibTransId="{20026F1B-CF1C-43D7-9031-FF6D85FED990}"/>
    <dgm:cxn modelId="{7C638B14-4A77-4ABE-A0F9-B569FD5656A7}" type="presOf" srcId="{DC6549D8-AC6C-4170-BBC6-BF2AABC246BB}" destId="{64C43F89-1EE5-4CBF-BC18-D06CCD61D985}" srcOrd="1" destOrd="0" presId="urn:microsoft.com/office/officeart/2005/8/layout/process2"/>
    <dgm:cxn modelId="{A51A1B1A-6A00-4CCE-8601-CF60DD2292D8}" type="presOf" srcId="{A15A975F-7930-4925-972D-6C05D4784854}" destId="{88976A4C-34EA-4491-BA0E-710CD37DCF44}" srcOrd="1" destOrd="0" presId="urn:microsoft.com/office/officeart/2005/8/layout/process2"/>
    <dgm:cxn modelId="{24510329-3837-440B-B037-5932EC34E1CE}" type="presOf" srcId="{F3C4DB16-A7EF-40FE-8D96-3908CAA1329E}" destId="{7B274105-8905-49C8-8BAD-31C02E1EAB32}" srcOrd="0" destOrd="0" presId="urn:microsoft.com/office/officeart/2005/8/layout/process2"/>
    <dgm:cxn modelId="{FF8F9929-E789-4C1D-AE6B-E11387F22A28}" type="presOf" srcId="{49A8E6FC-2607-46EF-ADF4-DDDDA91A3DF4}" destId="{CA701289-1260-4C61-A0F2-DBA0D39CBF43}" srcOrd="0" destOrd="0" presId="urn:microsoft.com/office/officeart/2005/8/layout/process2"/>
    <dgm:cxn modelId="{6BBC2D41-3E65-4B45-BDC6-2FD7182FC8E1}" srcId="{F3C4DB16-A7EF-40FE-8D96-3908CAA1329E}" destId="{A46DC04B-C124-4E87-88F1-3299F19CE415}" srcOrd="1" destOrd="0" parTransId="{CB59AAA7-439A-4401-8F70-5FAB08D42870}" sibTransId="{DC6549D8-AC6C-4170-BBC6-BF2AABC246BB}"/>
    <dgm:cxn modelId="{9CEB9C86-38F3-42E0-8115-CD376765F618}" type="presOf" srcId="{A15A975F-7930-4925-972D-6C05D4784854}" destId="{E9338526-EC17-4B33-A4AA-73FBE3451B5C}" srcOrd="0" destOrd="0" presId="urn:microsoft.com/office/officeart/2005/8/layout/process2"/>
    <dgm:cxn modelId="{7F558E9E-CF15-4743-B50C-E59F3786087F}" type="presOf" srcId="{A46DC04B-C124-4E87-88F1-3299F19CE415}" destId="{E7367217-E9E1-4A2E-8C7A-97E697A33F18}" srcOrd="0" destOrd="0" presId="urn:microsoft.com/office/officeart/2005/8/layout/process2"/>
    <dgm:cxn modelId="{D67A7DA5-D1E4-4FED-B719-DFF8352CF666}" type="presOf" srcId="{DC6549D8-AC6C-4170-BBC6-BF2AABC246BB}" destId="{F2F3CB0E-F6EB-42D7-911F-FFE4863484AA}" srcOrd="0" destOrd="0" presId="urn:microsoft.com/office/officeart/2005/8/layout/process2"/>
    <dgm:cxn modelId="{50E341B7-68C0-47F5-AC01-1BE0021C64F5}" type="presOf" srcId="{F689B2EE-B011-47ED-BFA5-A2A1D6E02757}" destId="{28325374-35E0-49E9-AC7E-CEAF6135CDAE}" srcOrd="0" destOrd="0" presId="urn:microsoft.com/office/officeart/2005/8/layout/process2"/>
    <dgm:cxn modelId="{78543BCE-6EA8-4811-8BCE-953E18B60793}" srcId="{F3C4DB16-A7EF-40FE-8D96-3908CAA1329E}" destId="{F689B2EE-B011-47ED-BFA5-A2A1D6E02757}" srcOrd="0" destOrd="0" parTransId="{E6C3B20F-5913-439A-88AD-5AEA824DBF47}" sibTransId="{A15A975F-7930-4925-972D-6C05D4784854}"/>
    <dgm:cxn modelId="{EC571835-2C30-4F6D-B82D-DE4228917C96}" type="presParOf" srcId="{7B274105-8905-49C8-8BAD-31C02E1EAB32}" destId="{28325374-35E0-49E9-AC7E-CEAF6135CDAE}" srcOrd="0" destOrd="0" presId="urn:microsoft.com/office/officeart/2005/8/layout/process2"/>
    <dgm:cxn modelId="{AEFE78F7-575A-40B4-92BF-D80A9303A03D}" type="presParOf" srcId="{7B274105-8905-49C8-8BAD-31C02E1EAB32}" destId="{E9338526-EC17-4B33-A4AA-73FBE3451B5C}" srcOrd="1" destOrd="0" presId="urn:microsoft.com/office/officeart/2005/8/layout/process2"/>
    <dgm:cxn modelId="{496E73FC-DDE8-4413-94AD-E20F5C41C5E3}" type="presParOf" srcId="{E9338526-EC17-4B33-A4AA-73FBE3451B5C}" destId="{88976A4C-34EA-4491-BA0E-710CD37DCF44}" srcOrd="0" destOrd="0" presId="urn:microsoft.com/office/officeart/2005/8/layout/process2"/>
    <dgm:cxn modelId="{4DED6AFF-0DFC-476F-9B13-60C3CECC227C}" type="presParOf" srcId="{7B274105-8905-49C8-8BAD-31C02E1EAB32}" destId="{E7367217-E9E1-4A2E-8C7A-97E697A33F18}" srcOrd="2" destOrd="0" presId="urn:microsoft.com/office/officeart/2005/8/layout/process2"/>
    <dgm:cxn modelId="{23B38613-9F19-4EF8-B48F-AA7C91A0A9CE}" type="presParOf" srcId="{7B274105-8905-49C8-8BAD-31C02E1EAB32}" destId="{F2F3CB0E-F6EB-42D7-911F-FFE4863484AA}" srcOrd="3" destOrd="0" presId="urn:microsoft.com/office/officeart/2005/8/layout/process2"/>
    <dgm:cxn modelId="{0FF6EED8-846A-46AB-A284-C1EDD0433CF7}" type="presParOf" srcId="{F2F3CB0E-F6EB-42D7-911F-FFE4863484AA}" destId="{64C43F89-1EE5-4CBF-BC18-D06CCD61D985}" srcOrd="0" destOrd="0" presId="urn:microsoft.com/office/officeart/2005/8/layout/process2"/>
    <dgm:cxn modelId="{EEF159CA-0BA6-47C7-886D-512E658EB314}" type="presParOf" srcId="{7B274105-8905-49C8-8BAD-31C02E1EAB32}" destId="{CA701289-1260-4C61-A0F2-DBA0D39CBF43}"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25374-35E0-49E9-AC7E-CEAF6135CDAE}">
      <dsp:nvSpPr>
        <dsp:cNvPr id="0" name=""/>
        <dsp:cNvSpPr/>
      </dsp:nvSpPr>
      <dsp:spPr>
        <a:xfrm>
          <a:off x="41679" y="2122"/>
          <a:ext cx="4335170" cy="1085556"/>
        </a:xfrm>
        <a:prstGeom prst="roundRect">
          <a:avLst>
            <a:gd name="adj" fmla="val 10000"/>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4C306F"/>
              </a:solidFill>
            </a:rPr>
            <a:t>Input Records and Validations</a:t>
          </a:r>
        </a:p>
      </dsp:txBody>
      <dsp:txXfrm>
        <a:off x="73474" y="33917"/>
        <a:ext cx="4271580" cy="1021966"/>
      </dsp:txXfrm>
    </dsp:sp>
    <dsp:sp modelId="{E9338526-EC17-4B33-A4AA-73FBE3451B5C}">
      <dsp:nvSpPr>
        <dsp:cNvPr id="0" name=""/>
        <dsp:cNvSpPr/>
      </dsp:nvSpPr>
      <dsp:spPr>
        <a:xfrm rot="5400000">
          <a:off x="2028672" y="1340070"/>
          <a:ext cx="388817" cy="37995"/>
        </a:xfrm>
        <a:prstGeom prst="rightArrow">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211682" y="1164659"/>
        <a:ext cx="22797" cy="377419"/>
      </dsp:txXfrm>
    </dsp:sp>
    <dsp:sp modelId="{E7367217-E9E1-4A2E-8C7A-97E697A33F18}">
      <dsp:nvSpPr>
        <dsp:cNvPr id="0" name=""/>
        <dsp:cNvSpPr/>
      </dsp:nvSpPr>
      <dsp:spPr>
        <a:xfrm>
          <a:off x="0" y="1630457"/>
          <a:ext cx="4418530" cy="1085556"/>
        </a:xfrm>
        <a:prstGeom prst="roundRect">
          <a:avLst>
            <a:gd name="adj" fmla="val 10000"/>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rgbClr val="4C306F"/>
              </a:solidFill>
            </a:rPr>
            <a:t>Search DM Records</a:t>
          </a:r>
        </a:p>
      </dsp:txBody>
      <dsp:txXfrm>
        <a:off x="31795" y="1662252"/>
        <a:ext cx="4354940" cy="1021966"/>
      </dsp:txXfrm>
    </dsp:sp>
    <dsp:sp modelId="{F2F3CB0E-F6EB-42D7-911F-FFE4863484AA}">
      <dsp:nvSpPr>
        <dsp:cNvPr id="0" name=""/>
        <dsp:cNvSpPr/>
      </dsp:nvSpPr>
      <dsp:spPr>
        <a:xfrm rot="16200000" flipV="1">
          <a:off x="1992153" y="2968405"/>
          <a:ext cx="434223" cy="37995"/>
        </a:xfrm>
        <a:prstGeom prst="rightArrow">
          <a:avLst>
            <a:gd name="adj1" fmla="val 60000"/>
            <a:gd name="adj2" fmla="val 50000"/>
          </a:avLst>
        </a:prstGeom>
        <a:solidFill>
          <a:schemeClr val="bg1"/>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197866" y="2781689"/>
        <a:ext cx="22797" cy="422825"/>
      </dsp:txXfrm>
    </dsp:sp>
    <dsp:sp modelId="{CA701289-1260-4C61-A0F2-DBA0D39CBF43}">
      <dsp:nvSpPr>
        <dsp:cNvPr id="0" name=""/>
        <dsp:cNvSpPr/>
      </dsp:nvSpPr>
      <dsp:spPr>
        <a:xfrm>
          <a:off x="-11908" y="3258792"/>
          <a:ext cx="4442347" cy="1085556"/>
        </a:xfrm>
        <a:prstGeom prst="roundRect">
          <a:avLst>
            <a:gd name="adj" fmla="val 10000"/>
          </a:avLst>
        </a:prstGeom>
        <a:solidFill>
          <a:schemeClr val="bg1">
            <a:lumMod val="9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4C306F"/>
              </a:solidFill>
            </a:rPr>
            <a:t>Score, Match Decision and Link</a:t>
          </a:r>
        </a:p>
      </dsp:txBody>
      <dsp:txXfrm>
        <a:off x="19887" y="3290587"/>
        <a:ext cx="4378757" cy="102196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7000" tIns="48500" rIns="97000" bIns="48500" rtlCol="0"/>
          <a:lstStyle>
            <a:lvl1pPr algn="l">
              <a:defRPr sz="1200"/>
            </a:lvl1pPr>
          </a:lstStyle>
          <a:p>
            <a:r>
              <a:rPr lang="en-US" dirty="0"/>
              <a:t>Business Intelligence and Analytics Solution</a:t>
            </a:r>
          </a:p>
        </p:txBody>
      </p:sp>
      <p:sp>
        <p:nvSpPr>
          <p:cNvPr id="3" name="Date Placeholder 2"/>
          <p:cNvSpPr>
            <a:spLocks noGrp="1"/>
          </p:cNvSpPr>
          <p:nvPr>
            <p:ph type="dt" sz="quarter" idx="1"/>
          </p:nvPr>
        </p:nvSpPr>
        <p:spPr>
          <a:xfrm>
            <a:off x="4143589" y="0"/>
            <a:ext cx="3169920" cy="480060"/>
          </a:xfrm>
          <a:prstGeom prst="rect">
            <a:avLst/>
          </a:prstGeom>
        </p:spPr>
        <p:txBody>
          <a:bodyPr vert="horz" lIns="97000" tIns="48500" rIns="97000" bIns="48500" rtlCol="0"/>
          <a:lstStyle>
            <a:lvl1pPr algn="r">
              <a:defRPr sz="1200"/>
            </a:lvl1pPr>
          </a:lstStyle>
          <a:p>
            <a:r>
              <a:rPr lang="en-US" dirty="0"/>
              <a:t>eScholar Presentation</a:t>
            </a:r>
          </a:p>
        </p:txBody>
      </p:sp>
      <p:sp>
        <p:nvSpPr>
          <p:cNvPr id="4" name="Footer Placeholder 3"/>
          <p:cNvSpPr>
            <a:spLocks noGrp="1"/>
          </p:cNvSpPr>
          <p:nvPr>
            <p:ph type="ftr" sz="quarter" idx="2"/>
          </p:nvPr>
        </p:nvSpPr>
        <p:spPr>
          <a:xfrm>
            <a:off x="1" y="9119475"/>
            <a:ext cx="3169920" cy="480060"/>
          </a:xfrm>
          <a:prstGeom prst="rect">
            <a:avLst/>
          </a:prstGeom>
        </p:spPr>
        <p:txBody>
          <a:bodyPr vert="horz" lIns="97000" tIns="48500" rIns="97000" bIns="48500"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9" y="9119475"/>
            <a:ext cx="3169920" cy="480060"/>
          </a:xfrm>
          <a:prstGeom prst="rect">
            <a:avLst/>
          </a:prstGeom>
        </p:spPr>
        <p:txBody>
          <a:bodyPr vert="horz" lIns="97000" tIns="48500" rIns="97000" bIns="48500" rtlCol="0" anchor="b"/>
          <a:lstStyle>
            <a:lvl1pPr algn="r">
              <a:defRPr sz="1200"/>
            </a:lvl1pPr>
          </a:lstStyle>
          <a:p>
            <a:fld id="{16301948-6256-48BA-AE15-0BAED82B5550}" type="slidenum">
              <a:rPr lang="en-US" smtClean="0"/>
              <a:t>‹#›</a:t>
            </a:fld>
            <a:endParaRPr lang="en-US" dirty="0"/>
          </a:p>
        </p:txBody>
      </p:sp>
    </p:spTree>
    <p:extLst>
      <p:ext uri="{BB962C8B-B14F-4D97-AF65-F5344CB8AC3E}">
        <p14:creationId xmlns:p14="http://schemas.microsoft.com/office/powerpoint/2010/main" val="763341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7000" tIns="48500" rIns="97000" bIns="48500" rtlCol="0"/>
          <a:lstStyle>
            <a:lvl1pPr algn="l">
              <a:defRPr sz="1200"/>
            </a:lvl1pPr>
          </a:lstStyle>
          <a:p>
            <a:endParaRPr lang="en-US" dirty="0"/>
          </a:p>
        </p:txBody>
      </p:sp>
      <p:sp>
        <p:nvSpPr>
          <p:cNvPr id="3" name="Date Placeholder 2"/>
          <p:cNvSpPr>
            <a:spLocks noGrp="1"/>
          </p:cNvSpPr>
          <p:nvPr>
            <p:ph type="dt" idx="1"/>
          </p:nvPr>
        </p:nvSpPr>
        <p:spPr>
          <a:xfrm>
            <a:off x="4143589" y="0"/>
            <a:ext cx="3169920" cy="480060"/>
          </a:xfrm>
          <a:prstGeom prst="rect">
            <a:avLst/>
          </a:prstGeom>
        </p:spPr>
        <p:txBody>
          <a:bodyPr vert="horz" lIns="97000" tIns="48500" rIns="97000" bIns="48500" rtlCol="0"/>
          <a:lstStyle>
            <a:lvl1pPr algn="r">
              <a:defRPr sz="1200"/>
            </a:lvl1pPr>
          </a:lstStyle>
          <a:p>
            <a:fld id="{34643CAE-764D-4ACF-8240-2E0582E0846C}" type="datetimeFigureOut">
              <a:rPr lang="en-US" smtClean="0"/>
              <a:t>8/20/2021</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7000" tIns="48500" rIns="97000" bIns="48500" rtlCol="0" anchor="ctr"/>
          <a:lstStyle/>
          <a:p>
            <a:endParaRPr lang="en-US" dirty="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7000" tIns="48500" rIns="97000" bIns="4850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5"/>
            <a:ext cx="3169920" cy="480060"/>
          </a:xfrm>
          <a:prstGeom prst="rect">
            <a:avLst/>
          </a:prstGeom>
        </p:spPr>
        <p:txBody>
          <a:bodyPr vert="horz" lIns="97000" tIns="48500" rIns="97000" bIns="485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9" y="9119475"/>
            <a:ext cx="3169920" cy="480060"/>
          </a:xfrm>
          <a:prstGeom prst="rect">
            <a:avLst/>
          </a:prstGeom>
        </p:spPr>
        <p:txBody>
          <a:bodyPr vert="horz" lIns="97000" tIns="48500" rIns="97000" bIns="48500" rtlCol="0" anchor="b"/>
          <a:lstStyle>
            <a:lvl1pPr algn="r">
              <a:defRPr sz="1200"/>
            </a:lvl1pPr>
          </a:lstStyle>
          <a:p>
            <a:fld id="{32A50B59-0603-4944-B0FC-2FBA32228BAC}" type="slidenum">
              <a:rPr lang="en-US" smtClean="0"/>
              <a:t>‹#›</a:t>
            </a:fld>
            <a:endParaRPr lang="en-US" dirty="0"/>
          </a:p>
        </p:txBody>
      </p:sp>
    </p:spTree>
    <p:extLst>
      <p:ext uri="{BB962C8B-B14F-4D97-AF65-F5344CB8AC3E}">
        <p14:creationId xmlns:p14="http://schemas.microsoft.com/office/powerpoint/2010/main" val="301884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Morning</a:t>
            </a:r>
            <a:r>
              <a:rPr lang="en-US" dirty="0"/>
              <a:t>. Welcome to the Louisiana Dept of Education DirectMatch Webinar hosted by LDOE and eScholar. </a:t>
            </a:r>
          </a:p>
          <a:p>
            <a:r>
              <a:rPr lang="en-US" dirty="0"/>
              <a:t>My name is Elaine Rulla and I will be your host for the presentation. </a:t>
            </a:r>
          </a:p>
          <a:p>
            <a:r>
              <a:rPr lang="en-US" dirty="0"/>
              <a:t>From LDOE, </a:t>
            </a:r>
            <a:r>
              <a:rPr lang="en-US" b="1" i="1" dirty="0"/>
              <a:t>we have a large group of participants.</a:t>
            </a:r>
            <a:r>
              <a:rPr lang="en-US" i="1" dirty="0"/>
              <a:t> We are also happy to have such a large group of participants from across Louisiana today. This is great! </a:t>
            </a:r>
          </a:p>
          <a:p>
            <a:r>
              <a:rPr lang="en-US" dirty="0"/>
              <a:t>Our goal this morning is to introduce you to the DirectMatch v. 2020 system. We will be recording today’s webinar in case others are interested in viewing this session. After the webinar, you will receive a copy of today’s presentation along with my commentary. In addition, once the questions have been answered, you will receive a written copy of the Q&amp;A.</a:t>
            </a:r>
          </a:p>
          <a:p>
            <a:r>
              <a:rPr lang="en-US" dirty="0"/>
              <a:t>I see we are about ready to get started.  Just a few logistics before we begin:  You are currently muted. If you wish to ask a question, please type it in the Q&amp;A box. Take a moment and locate the Q&amp;A box on your device. Since we have such a large group attending today, we likely will answer most questions in a follow-up email post webinar.</a:t>
            </a:r>
          </a:p>
          <a:p>
            <a:r>
              <a:rPr lang="en-US" dirty="0"/>
              <a:t>Also, during the webinar, I will periodically ask you to respond to Poll questions. Your answers are anonymous. You will be able to answer the questions by clicking directly on your computer screen or your device.</a:t>
            </a:r>
          </a:p>
          <a:p>
            <a:r>
              <a:rPr lang="en-US" dirty="0"/>
              <a:t>Ok. Let’s get started.  (To slide deck….)</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2A50B59-0603-4944-B0FC-2FBA32228BAC}" type="slidenum">
              <a:rPr lang="en-US" smtClean="0"/>
              <a:t>1</a:t>
            </a:fld>
            <a:endParaRPr lang="en-US" dirty="0"/>
          </a:p>
        </p:txBody>
      </p:sp>
    </p:spTree>
    <p:extLst>
      <p:ext uri="{BB962C8B-B14F-4D97-AF65-F5344CB8AC3E}">
        <p14:creationId xmlns:p14="http://schemas.microsoft.com/office/powerpoint/2010/main" val="209071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srgbClr val="5E4085"/>
                </a:solidFill>
                <a:effectLst/>
                <a:uLnTx/>
                <a:uFillTx/>
                <a:latin typeface="Avenir LT Std 55 Roman" panose="020B0503020203020204" pitchFamily="34" charset="0"/>
                <a:ea typeface="+mj-ea"/>
                <a:cs typeface="Arial" pitchFamily="34" charset="0"/>
              </a:rPr>
              <a:t>All data displayed throughout this presentation and in the supporting resources is not real data.</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a:t>
            </a:fld>
            <a:endParaRPr lang="en-US" dirty="0"/>
          </a:p>
        </p:txBody>
      </p:sp>
    </p:spTree>
    <p:extLst>
      <p:ext uri="{BB962C8B-B14F-4D97-AF65-F5344CB8AC3E}">
        <p14:creationId xmlns:p14="http://schemas.microsoft.com/office/powerpoint/2010/main" val="333544011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Click Add a New Program.</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100</a:t>
            </a:fld>
            <a:endParaRPr lang="en-US" dirty="0"/>
          </a:p>
        </p:txBody>
      </p:sp>
    </p:spTree>
    <p:extLst>
      <p:ext uri="{BB962C8B-B14F-4D97-AF65-F5344CB8AC3E}">
        <p14:creationId xmlns:p14="http://schemas.microsoft.com/office/powerpoint/2010/main" val="26548777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t>Select the Manual Match Type, which is Homeless in this example. The Manual Match Eligibility Type list is based on the user’s role. Not all users will have access to all Eligibility Types.</a:t>
            </a:r>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101</a:t>
            </a:fld>
            <a:endParaRPr lang="en-US" dirty="0"/>
          </a:p>
        </p:txBody>
      </p:sp>
    </p:spTree>
    <p:extLst>
      <p:ext uri="{BB962C8B-B14F-4D97-AF65-F5344CB8AC3E}">
        <p14:creationId xmlns:p14="http://schemas.microsoft.com/office/powerpoint/2010/main" val="34792008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user must enter the start date and match reason. Click Update.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102</a:t>
            </a:fld>
            <a:endParaRPr lang="en-US" dirty="0"/>
          </a:p>
        </p:txBody>
      </p:sp>
    </p:spTree>
    <p:extLst>
      <p:ext uri="{BB962C8B-B14F-4D97-AF65-F5344CB8AC3E}">
        <p14:creationId xmlns:p14="http://schemas.microsoft.com/office/powerpoint/2010/main" val="67663632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Manual Match, Homeless in this case, will display under the Manual Match Type. All other program matches will display below.</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103</a:t>
            </a:fld>
            <a:endParaRPr lang="en-US" dirty="0"/>
          </a:p>
        </p:txBody>
      </p:sp>
    </p:spTree>
    <p:extLst>
      <p:ext uri="{BB962C8B-B14F-4D97-AF65-F5344CB8AC3E}">
        <p14:creationId xmlns:p14="http://schemas.microsoft.com/office/powerpoint/2010/main" val="35013923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 Options: Address</a:t>
            </a:r>
          </a:p>
        </p:txBody>
      </p:sp>
      <p:sp>
        <p:nvSpPr>
          <p:cNvPr id="4" name="Slide Number Placeholder 3"/>
          <p:cNvSpPr>
            <a:spLocks noGrp="1"/>
          </p:cNvSpPr>
          <p:nvPr>
            <p:ph type="sldNum" sz="quarter" idx="5"/>
          </p:nvPr>
        </p:nvSpPr>
        <p:spPr/>
        <p:txBody>
          <a:bodyPr/>
          <a:lstStyle/>
          <a:p>
            <a:fld id="{32A50B59-0603-4944-B0FC-2FBA32228BAC}" type="slidenum">
              <a:rPr lang="en-US" smtClean="0"/>
              <a:t>104</a:t>
            </a:fld>
            <a:endParaRPr lang="en-US" dirty="0"/>
          </a:p>
        </p:txBody>
      </p:sp>
    </p:spTree>
    <p:extLst>
      <p:ext uri="{BB962C8B-B14F-4D97-AF65-F5344CB8AC3E}">
        <p14:creationId xmlns:p14="http://schemas.microsoft.com/office/powerpoint/2010/main" val="9568118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Under Match Options, click Address.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105</a:t>
            </a:fld>
            <a:endParaRPr lang="en-US" dirty="0"/>
          </a:p>
        </p:txBody>
      </p:sp>
    </p:spTree>
    <p:extLst>
      <p:ext uri="{BB962C8B-B14F-4D97-AF65-F5344CB8AC3E}">
        <p14:creationId xmlns:p14="http://schemas.microsoft.com/office/powerpoint/2010/main" val="2796368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Address matching compares addresses of students in Person ID to the addresses of students in the state programs such as SNAP.  Additional students may be identified by matching the addresses if the students live in the same household. Under Match Options, click Address. Click Run Now.</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106</a:t>
            </a:fld>
            <a:endParaRPr lang="en-US" dirty="0"/>
          </a:p>
        </p:txBody>
      </p:sp>
    </p:spTree>
    <p:extLst>
      <p:ext uri="{BB962C8B-B14F-4D97-AF65-F5344CB8AC3E}">
        <p14:creationId xmlns:p14="http://schemas.microsoft.com/office/powerpoint/2010/main" val="133387520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address matching found three potential matches with match scores of 98, 93 and 91 respectively. Let’s look at each of these examples.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107</a:t>
            </a:fld>
            <a:endParaRPr lang="en-US" dirty="0"/>
          </a:p>
        </p:txBody>
      </p:sp>
    </p:spTree>
    <p:extLst>
      <p:ext uri="{BB962C8B-B14F-4D97-AF65-F5344CB8AC3E}">
        <p14:creationId xmlns:p14="http://schemas.microsoft.com/office/powerpoint/2010/main" val="12777714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eligible address is 40 </a:t>
            </a:r>
            <a:r>
              <a:rPr lang="en-US" sz="1200" dirty="0" err="1"/>
              <a:t>Kass</a:t>
            </a:r>
            <a:r>
              <a:rPr lang="en-US" sz="1200" dirty="0"/>
              <a:t> Rd and the matched address is 40 </a:t>
            </a:r>
            <a:r>
              <a:rPr lang="en-US" sz="1200" dirty="0" err="1"/>
              <a:t>Kasse</a:t>
            </a:r>
            <a:r>
              <a:rPr lang="en-US" sz="1200" dirty="0"/>
              <a:t> Rd with a different spelling. The city, state and zip are the same. This is most likely the same address. Users at the district level should be able to determine if this is the same address or not. Clicking the checkmarks will match one or all of the students as shown on the screen. Since the user has determined that this is the same address, click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108</a:t>
            </a:fld>
            <a:endParaRPr lang="en-US" dirty="0"/>
          </a:p>
        </p:txBody>
      </p:sp>
    </p:spTree>
    <p:extLst>
      <p:ext uri="{BB962C8B-B14F-4D97-AF65-F5344CB8AC3E}">
        <p14:creationId xmlns:p14="http://schemas.microsoft.com/office/powerpoint/2010/main" val="249194936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the second example, the address 79 W Post Rd and 79 W New York Post Rd could be two different streets in the same town, White Castle, LA. After the users confirms that these addresses are distinct, the user should click No Match as shown on the screen.</a:t>
            </a:r>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109</a:t>
            </a:fld>
            <a:endParaRPr lang="en-US" dirty="0"/>
          </a:p>
        </p:txBody>
      </p:sp>
    </p:spTree>
    <p:extLst>
      <p:ext uri="{BB962C8B-B14F-4D97-AF65-F5344CB8AC3E}">
        <p14:creationId xmlns:p14="http://schemas.microsoft.com/office/powerpoint/2010/main" val="417564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Matching Process</a:t>
            </a:r>
          </a:p>
        </p:txBody>
      </p:sp>
      <p:sp>
        <p:nvSpPr>
          <p:cNvPr id="4" name="Slide Number Placeholder 3"/>
          <p:cNvSpPr>
            <a:spLocks noGrp="1"/>
          </p:cNvSpPr>
          <p:nvPr>
            <p:ph type="sldNum" sz="quarter" idx="5"/>
          </p:nvPr>
        </p:nvSpPr>
        <p:spPr/>
        <p:txBody>
          <a:bodyPr/>
          <a:lstStyle/>
          <a:p>
            <a:fld id="{32A50B59-0603-4944-B0FC-2FBA32228BAC}" type="slidenum">
              <a:rPr lang="en-US" smtClean="0"/>
              <a:t>11</a:t>
            </a:fld>
            <a:endParaRPr lang="en-US" dirty="0"/>
          </a:p>
        </p:txBody>
      </p:sp>
    </p:spTree>
    <p:extLst>
      <p:ext uri="{BB962C8B-B14F-4D97-AF65-F5344CB8AC3E}">
        <p14:creationId xmlns:p14="http://schemas.microsoft.com/office/powerpoint/2010/main" val="33438648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the final example, the address 61 Rosewood Rd is the same. The user needs to investigate Saline Village, LA versus Robeline Village, LA both with the same zip code. If the user determines that these addresses are a match, click match for all students or click match for each student listed.</a:t>
            </a:r>
          </a:p>
        </p:txBody>
      </p:sp>
      <p:sp>
        <p:nvSpPr>
          <p:cNvPr id="4" name="Slide Number Placeholder 3"/>
          <p:cNvSpPr>
            <a:spLocks noGrp="1"/>
          </p:cNvSpPr>
          <p:nvPr>
            <p:ph type="sldNum" sz="quarter" idx="5"/>
          </p:nvPr>
        </p:nvSpPr>
        <p:spPr/>
        <p:txBody>
          <a:bodyPr/>
          <a:lstStyle/>
          <a:p>
            <a:fld id="{32A50B59-0603-4944-B0FC-2FBA32228BAC}" type="slidenum">
              <a:rPr lang="en-US" smtClean="0"/>
              <a:t>110</a:t>
            </a:fld>
            <a:endParaRPr lang="en-US" dirty="0"/>
          </a:p>
        </p:txBody>
      </p:sp>
    </p:spTree>
    <p:extLst>
      <p:ext uri="{BB962C8B-B14F-4D97-AF65-F5344CB8AC3E}">
        <p14:creationId xmlns:p14="http://schemas.microsoft.com/office/powerpoint/2010/main" val="40248985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a poll in the webinar. Just click on the best answer on your screen.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111</a:t>
            </a:fld>
            <a:endParaRPr lang="en-US" dirty="0"/>
          </a:p>
        </p:txBody>
      </p:sp>
    </p:spTree>
    <p:extLst>
      <p:ext uri="{BB962C8B-B14F-4D97-AF65-F5344CB8AC3E}">
        <p14:creationId xmlns:p14="http://schemas.microsoft.com/office/powerpoint/2010/main" val="22185783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112</a:t>
            </a:fld>
            <a:endParaRPr lang="en-US" dirty="0"/>
          </a:p>
        </p:txBody>
      </p:sp>
    </p:spTree>
    <p:extLst>
      <p:ext uri="{BB962C8B-B14F-4D97-AF65-F5344CB8AC3E}">
        <p14:creationId xmlns:p14="http://schemas.microsoft.com/office/powerpoint/2010/main" val="30433108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113</a:t>
            </a:fld>
            <a:endParaRPr lang="en-US" dirty="0"/>
          </a:p>
        </p:txBody>
      </p:sp>
    </p:spTree>
    <p:extLst>
      <p:ext uri="{BB962C8B-B14F-4D97-AF65-F5344CB8AC3E}">
        <p14:creationId xmlns:p14="http://schemas.microsoft.com/office/powerpoint/2010/main" val="18005266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CEP Manager</a:t>
            </a:r>
          </a:p>
        </p:txBody>
      </p:sp>
      <p:sp>
        <p:nvSpPr>
          <p:cNvPr id="4" name="Slide Number Placeholder 3"/>
          <p:cNvSpPr>
            <a:spLocks noGrp="1"/>
          </p:cNvSpPr>
          <p:nvPr>
            <p:ph type="sldNum" sz="quarter" idx="5"/>
          </p:nvPr>
        </p:nvSpPr>
        <p:spPr/>
        <p:txBody>
          <a:bodyPr/>
          <a:lstStyle/>
          <a:p>
            <a:fld id="{32A50B59-0603-4944-B0FC-2FBA32228BAC}" type="slidenum">
              <a:rPr lang="en-US" smtClean="0"/>
              <a:t>114</a:t>
            </a:fld>
            <a:endParaRPr lang="en-US" dirty="0"/>
          </a:p>
        </p:txBody>
      </p:sp>
    </p:spTree>
    <p:extLst>
      <p:ext uri="{BB962C8B-B14F-4D97-AF65-F5344CB8AC3E}">
        <p14:creationId xmlns:p14="http://schemas.microsoft.com/office/powerpoint/2010/main" val="22102286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CEP Manager Icon is the abacus on the navigation panel.</a:t>
            </a:r>
          </a:p>
          <a:p>
            <a:pPr lvl="0"/>
            <a:r>
              <a:rPr lang="en-US" dirty="0"/>
              <a:t>The icon will only appear if the user has rights to the CEP manager functions within Security Manager.</a:t>
            </a:r>
          </a:p>
          <a:p>
            <a:pPr lvl="0"/>
            <a:r>
              <a:rPr lang="en-US" dirty="0"/>
              <a:t>CEP Manager allows the user to view, update and certify the Population and Election data.</a:t>
            </a:r>
          </a:p>
        </p:txBody>
      </p:sp>
      <p:sp>
        <p:nvSpPr>
          <p:cNvPr id="4" name="Slide Number Placeholder 3"/>
          <p:cNvSpPr>
            <a:spLocks noGrp="1"/>
          </p:cNvSpPr>
          <p:nvPr>
            <p:ph type="sldNum" sz="quarter" idx="5"/>
          </p:nvPr>
        </p:nvSpPr>
        <p:spPr/>
        <p:txBody>
          <a:bodyPr/>
          <a:lstStyle/>
          <a:p>
            <a:fld id="{32A50B59-0603-4944-B0FC-2FBA32228BAC}" type="slidenum">
              <a:rPr lang="en-US" smtClean="0"/>
              <a:t>115</a:t>
            </a:fld>
            <a:endParaRPr lang="en-US" dirty="0"/>
          </a:p>
        </p:txBody>
      </p:sp>
    </p:spTree>
    <p:extLst>
      <p:ext uri="{BB962C8B-B14F-4D97-AF65-F5344CB8AC3E}">
        <p14:creationId xmlns:p14="http://schemas.microsoft.com/office/powerpoint/2010/main" val="9062894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CEP Manager Instructions are on the bottom of the CEP Manager Page.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116</a:t>
            </a:fld>
            <a:endParaRPr lang="en-US" dirty="0"/>
          </a:p>
        </p:txBody>
      </p:sp>
    </p:spTree>
    <p:extLst>
      <p:ext uri="{BB962C8B-B14F-4D97-AF65-F5344CB8AC3E}">
        <p14:creationId xmlns:p14="http://schemas.microsoft.com/office/powerpoint/2010/main" val="36306198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population tab data displays the total identified, total enrolled, district trend, population status and election status due dates. The locations and the pending data are listed below the summary information. Click to see the data for the individual school. In this case, we selected school code 34570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117</a:t>
            </a:fld>
            <a:endParaRPr lang="en-US" dirty="0"/>
          </a:p>
        </p:txBody>
      </p:sp>
    </p:spTree>
    <p:extLst>
      <p:ext uri="{BB962C8B-B14F-4D97-AF65-F5344CB8AC3E}">
        <p14:creationId xmlns:p14="http://schemas.microsoft.com/office/powerpoint/2010/main" val="1552084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 this page the user can view the students by program and the Student ID number. The green triangle indicates a manual match, and a green circle indicates a system match. The user will verify the data on this page for each program and each school. Click to return to the previous page.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118</a:t>
            </a:fld>
            <a:endParaRPr lang="en-US" dirty="0"/>
          </a:p>
        </p:txBody>
      </p:sp>
    </p:spTree>
    <p:extLst>
      <p:ext uri="{BB962C8B-B14F-4D97-AF65-F5344CB8AC3E}">
        <p14:creationId xmlns:p14="http://schemas.microsoft.com/office/powerpoint/2010/main" val="9259742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t>Once the data has been reviewed, the user must submit and certify the population.  Check the box next to the certification statement and click the Submit and Certify Population button.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119</a:t>
            </a:fld>
            <a:endParaRPr lang="en-US" dirty="0"/>
          </a:p>
        </p:txBody>
      </p:sp>
    </p:spTree>
    <p:extLst>
      <p:ext uri="{BB962C8B-B14F-4D97-AF65-F5344CB8AC3E}">
        <p14:creationId xmlns:p14="http://schemas.microsoft.com/office/powerpoint/2010/main" val="2828823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the overview of the matching process.</a:t>
            </a:r>
          </a:p>
        </p:txBody>
      </p:sp>
      <p:sp>
        <p:nvSpPr>
          <p:cNvPr id="4" name="Slide Number Placeholder 3"/>
          <p:cNvSpPr>
            <a:spLocks noGrp="1"/>
          </p:cNvSpPr>
          <p:nvPr>
            <p:ph type="sldNum" sz="quarter" idx="5"/>
          </p:nvPr>
        </p:nvSpPr>
        <p:spPr/>
        <p:txBody>
          <a:bodyPr/>
          <a:lstStyle/>
          <a:p>
            <a:fld id="{32A50B59-0603-4944-B0FC-2FBA32228BAC}" type="slidenum">
              <a:rPr lang="en-US" smtClean="0"/>
              <a:t>12</a:t>
            </a:fld>
            <a:endParaRPr lang="en-US" dirty="0"/>
          </a:p>
        </p:txBody>
      </p:sp>
    </p:spTree>
    <p:extLst>
      <p:ext uri="{BB962C8B-B14F-4D97-AF65-F5344CB8AC3E}">
        <p14:creationId xmlns:p14="http://schemas.microsoft.com/office/powerpoint/2010/main" val="140776951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dirty="0"/>
              <a:t>Once the data has been submitted, the state must approve the data submission.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120</a:t>
            </a:fld>
            <a:endParaRPr lang="en-US" dirty="0"/>
          </a:p>
        </p:txBody>
      </p:sp>
    </p:spTree>
    <p:extLst>
      <p:ext uri="{BB962C8B-B14F-4D97-AF65-F5344CB8AC3E}">
        <p14:creationId xmlns:p14="http://schemas.microsoft.com/office/powerpoint/2010/main" val="249756152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Once the state has approved the submission, the district will see the approved status indicator.</a:t>
            </a:r>
          </a:p>
          <a:p>
            <a:r>
              <a:rPr lang="en-US" sz="1200" dirty="0"/>
              <a:t>Now let’s click the Elections tab. The elections data is only available after the state approves the population.</a:t>
            </a:r>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121</a:t>
            </a:fld>
            <a:endParaRPr lang="en-US" dirty="0"/>
          </a:p>
        </p:txBody>
      </p:sp>
    </p:spTree>
    <p:extLst>
      <p:ext uri="{BB962C8B-B14F-4D97-AF65-F5344CB8AC3E}">
        <p14:creationId xmlns:p14="http://schemas.microsoft.com/office/powerpoint/2010/main" val="264272111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On this page we can view the detailed elections data including the location name, the total identified, the total enrolled, the ISP, the Calculated ISP, the existing or new participation and the approval status. On the left of the screen, the user will see the eligibility indicators. Green indicators are eligible, yellow are near eligible and red indicators are not eligible.</a:t>
            </a:r>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122</a:t>
            </a:fld>
            <a:endParaRPr lang="en-US" dirty="0"/>
          </a:p>
        </p:txBody>
      </p:sp>
    </p:spTree>
    <p:extLst>
      <p:ext uri="{BB962C8B-B14F-4D97-AF65-F5344CB8AC3E}">
        <p14:creationId xmlns:p14="http://schemas.microsoft.com/office/powerpoint/2010/main" val="20626440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ISP is the proportion of students who are directly certified or categorically eligible for free school meals through means other than a school meal application and who are not subject to verification. To determine the Identified Student Percentage (ISP), SFAs and schools divide the number of identified students by the number of enrolled students, and then multiply by 100.</a:t>
            </a:r>
          </a:p>
        </p:txBody>
      </p:sp>
      <p:sp>
        <p:nvSpPr>
          <p:cNvPr id="4" name="Slide Number Placeholder 3"/>
          <p:cNvSpPr>
            <a:spLocks noGrp="1"/>
          </p:cNvSpPr>
          <p:nvPr>
            <p:ph type="sldNum" sz="quarter" idx="5"/>
          </p:nvPr>
        </p:nvSpPr>
        <p:spPr/>
        <p:txBody>
          <a:bodyPr/>
          <a:lstStyle/>
          <a:p>
            <a:fld id="{32A50B59-0603-4944-B0FC-2FBA32228BAC}" type="slidenum">
              <a:rPr lang="en-US" smtClean="0"/>
              <a:t>123</a:t>
            </a:fld>
            <a:endParaRPr lang="en-US" dirty="0"/>
          </a:p>
        </p:txBody>
      </p:sp>
    </p:spTree>
    <p:extLst>
      <p:ext uri="{BB962C8B-B14F-4D97-AF65-F5344CB8AC3E}">
        <p14:creationId xmlns:p14="http://schemas.microsoft.com/office/powerpoint/2010/main" val="8393805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Calculated ISP is used to determine the Federal reimbursement. The ISP multiplied by the CEP multiplier (currently 1.6) provides the Calculated ISP which is the percentage of meals claimed at the free rate.  </a:t>
            </a:r>
          </a:p>
          <a:p>
            <a:endParaRPr lang="en-US" sz="1200" dirty="0"/>
          </a:p>
        </p:txBody>
      </p:sp>
      <p:sp>
        <p:nvSpPr>
          <p:cNvPr id="4" name="Slide Number Placeholder 3"/>
          <p:cNvSpPr>
            <a:spLocks noGrp="1"/>
          </p:cNvSpPr>
          <p:nvPr>
            <p:ph type="sldNum" sz="quarter" idx="5"/>
          </p:nvPr>
        </p:nvSpPr>
        <p:spPr/>
        <p:txBody>
          <a:bodyPr/>
          <a:lstStyle/>
          <a:p>
            <a:fld id="{32A50B59-0603-4944-B0FC-2FBA32228BAC}" type="slidenum">
              <a:rPr lang="en-US" smtClean="0"/>
              <a:t>124</a:t>
            </a:fld>
            <a:endParaRPr lang="en-US" dirty="0"/>
          </a:p>
        </p:txBody>
      </p:sp>
    </p:spTree>
    <p:extLst>
      <p:ext uri="{BB962C8B-B14F-4D97-AF65-F5344CB8AC3E}">
        <p14:creationId xmlns:p14="http://schemas.microsoft.com/office/powerpoint/2010/main" val="6953283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95000"/>
                    <a:lumOff val="5000"/>
                  </a:schemeClr>
                </a:solidFill>
                <a:latin typeface="+mn-lt"/>
                <a:ea typeface="+mn-ea"/>
                <a:cs typeface="+mn-cs"/>
              </a:rPr>
              <a:t>An SFA may participate in CEP for all schools in the SFA, or elect CEP in only a certain group of schools, depending on eligibility and financial considerations. </a:t>
            </a:r>
          </a:p>
        </p:txBody>
      </p:sp>
      <p:sp>
        <p:nvSpPr>
          <p:cNvPr id="4" name="Slide Number Placeholder 3"/>
          <p:cNvSpPr>
            <a:spLocks noGrp="1"/>
          </p:cNvSpPr>
          <p:nvPr>
            <p:ph type="sldNum" sz="quarter" idx="5"/>
          </p:nvPr>
        </p:nvSpPr>
        <p:spPr/>
        <p:txBody>
          <a:bodyPr/>
          <a:lstStyle/>
          <a:p>
            <a:fld id="{32A50B59-0603-4944-B0FC-2FBA32228BAC}" type="slidenum">
              <a:rPr lang="en-US" smtClean="0"/>
              <a:t>125</a:t>
            </a:fld>
            <a:endParaRPr lang="en-US" dirty="0"/>
          </a:p>
        </p:txBody>
      </p:sp>
    </p:spTree>
    <p:extLst>
      <p:ext uri="{BB962C8B-B14F-4D97-AF65-F5344CB8AC3E}">
        <p14:creationId xmlns:p14="http://schemas.microsoft.com/office/powerpoint/2010/main" val="21766537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Grouping or clustering is a flexible characteristic of CEP that may be used to maximize Federal reimbursements and administrative efficiencies. SFAs have discretion in how to cluster schools to optimize CEP benefits. Clustering (or multiple schools participating as a single CEP group) could allow some schools with an ISP below 40 percent to participate as long as the group ISP is at least 40 percent.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the double arrow to drill in to see the data details. </a:t>
            </a:r>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126</a:t>
            </a:fld>
            <a:endParaRPr lang="en-US" dirty="0"/>
          </a:p>
        </p:txBody>
      </p:sp>
    </p:spTree>
    <p:extLst>
      <p:ext uri="{BB962C8B-B14F-4D97-AF65-F5344CB8AC3E}">
        <p14:creationId xmlns:p14="http://schemas.microsoft.com/office/powerpoint/2010/main" val="834523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 this screen, the user can view the election details by program, school and population. Again, a green triangle indicates a manual match, and a green circle indicates a system match. Programs must be enabled by the state to show up in CEP Manager so a program such as Medicaid that the state does not enable will not show up at the district or building level on this page.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127</a:t>
            </a:fld>
            <a:endParaRPr lang="en-US" dirty="0"/>
          </a:p>
        </p:txBody>
      </p:sp>
    </p:spTree>
    <p:extLst>
      <p:ext uri="{BB962C8B-B14F-4D97-AF65-F5344CB8AC3E}">
        <p14:creationId xmlns:p14="http://schemas.microsoft.com/office/powerpoint/2010/main" val="9841649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user can refresh the data if the data changes by clicking the refresh button.</a:t>
            </a:r>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128</a:t>
            </a:fld>
            <a:endParaRPr lang="en-US" dirty="0"/>
          </a:p>
        </p:txBody>
      </p:sp>
    </p:spTree>
    <p:extLst>
      <p:ext uri="{BB962C8B-B14F-4D97-AF65-F5344CB8AC3E}">
        <p14:creationId xmlns:p14="http://schemas.microsoft.com/office/powerpoint/2010/main" val="102037181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user can view the details for the Elections. Click the double arrow to drill into the details for Cluster 1.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129</a:t>
            </a:fld>
            <a:endParaRPr lang="en-US" dirty="0"/>
          </a:p>
        </p:txBody>
      </p:sp>
    </p:spTree>
    <p:extLst>
      <p:ext uri="{BB962C8B-B14F-4D97-AF65-F5344CB8AC3E}">
        <p14:creationId xmlns:p14="http://schemas.microsoft.com/office/powerpoint/2010/main" val="1341056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records are submitted to the system. We will refer to these records as ‘Input Records’ in this presentation.</a:t>
            </a:r>
          </a:p>
          <a:p>
            <a:r>
              <a:rPr lang="en-US" dirty="0"/>
              <a:t>Next, the Matching engine develops an index of DirectMatch records.</a:t>
            </a:r>
          </a:p>
          <a:p>
            <a:r>
              <a:rPr lang="en-US" dirty="0"/>
              <a:t>The Matching engine compares the records and provides a match decision.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a:t>
            </a:fld>
            <a:endParaRPr lang="en-US" dirty="0"/>
          </a:p>
        </p:txBody>
      </p:sp>
    </p:spTree>
    <p:extLst>
      <p:ext uri="{BB962C8B-B14F-4D97-AF65-F5344CB8AC3E}">
        <p14:creationId xmlns:p14="http://schemas.microsoft.com/office/powerpoint/2010/main" val="269981871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user can drill into the cluster to see the data details. On the left of the screen, the user will see the eligibility indicators.  For the schools in the cluster, the Green indicators are eligible, yellow are near eligible and red indicators are not eligible. For the identified students, a green triangle is a manual match and a green circle is a system match. </a:t>
            </a:r>
          </a:p>
          <a:p>
            <a:r>
              <a:rPr lang="en-US" sz="1200" dirty="0"/>
              <a:t>Click the double arrow to return to the elections page.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130</a:t>
            </a:fld>
            <a:endParaRPr lang="en-US" dirty="0"/>
          </a:p>
        </p:txBody>
      </p:sp>
    </p:spTree>
    <p:extLst>
      <p:ext uri="{BB962C8B-B14F-4D97-AF65-F5344CB8AC3E}">
        <p14:creationId xmlns:p14="http://schemas.microsoft.com/office/powerpoint/2010/main" val="2527504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the district needs to change the settings, they can click the recalculate button.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131</a:t>
            </a:fld>
            <a:endParaRPr lang="en-US" dirty="0"/>
          </a:p>
        </p:txBody>
      </p:sp>
    </p:spTree>
    <p:extLst>
      <p:ext uri="{BB962C8B-B14F-4D97-AF65-F5344CB8AC3E}">
        <p14:creationId xmlns:p14="http://schemas.microsoft.com/office/powerpoint/2010/main" val="270189803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recalculate page allows the user to indicate if they are going to go district wide and they would not have to do any site-by-site setup. </a:t>
            </a:r>
          </a:p>
          <a:p>
            <a:pPr algn="l"/>
            <a:r>
              <a:rPr lang="en-US" dirty="0"/>
              <a:t>If the ISP is high enough, the District Wide button will be available to select.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132</a:t>
            </a:fld>
            <a:endParaRPr lang="en-US" dirty="0"/>
          </a:p>
        </p:txBody>
      </p:sp>
    </p:spTree>
    <p:extLst>
      <p:ext uri="{BB962C8B-B14F-4D97-AF65-F5344CB8AC3E}">
        <p14:creationId xmlns:p14="http://schemas.microsoft.com/office/powerpoint/2010/main" val="3652308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district can also set up the site-by-site participation and the clusters can be assigned on this page. Participating and Not Participating choices only apply to schools operating CEP by themselves.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133</a:t>
            </a:fld>
            <a:endParaRPr lang="en-US" dirty="0"/>
          </a:p>
        </p:txBody>
      </p:sp>
    </p:spTree>
    <p:extLst>
      <p:ext uri="{BB962C8B-B14F-4D97-AF65-F5344CB8AC3E}">
        <p14:creationId xmlns:p14="http://schemas.microsoft.com/office/powerpoint/2010/main" val="24335688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clusters can be assigned on this page. When choosing clusters, choose Cluster 1 first, followed by Cluster 2, 3 and 4 sequentially. Do not skip a cluster number in the sequence.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134</a:t>
            </a:fld>
            <a:endParaRPr lang="en-US" dirty="0"/>
          </a:p>
        </p:txBody>
      </p:sp>
    </p:spTree>
    <p:extLst>
      <p:ext uri="{BB962C8B-B14F-4D97-AF65-F5344CB8AC3E}">
        <p14:creationId xmlns:p14="http://schemas.microsoft.com/office/powerpoint/2010/main" val="322733920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a poll in the webinar. Just click on the best answer on your screen.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135</a:t>
            </a:fld>
            <a:endParaRPr lang="en-US" dirty="0"/>
          </a:p>
        </p:txBody>
      </p:sp>
    </p:spTree>
    <p:extLst>
      <p:ext uri="{BB962C8B-B14F-4D97-AF65-F5344CB8AC3E}">
        <p14:creationId xmlns:p14="http://schemas.microsoft.com/office/powerpoint/2010/main" val="20785840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Who can view the CEP Manager data?</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solidFill>
                  <a:schemeClr val="tx1"/>
                </a:solidFill>
                <a:latin typeface="+mn-lt"/>
              </a:rPr>
              <a:t>All users regardless of role.</a:t>
            </a:r>
          </a:p>
          <a:p>
            <a:pPr marL="571500" lvl="1" indent="-342900">
              <a:lnSpc>
                <a:spcPct val="130000"/>
              </a:lnSpc>
              <a:buFont typeface="Wingdings" panose="05000000000000000000" pitchFamily="2" charset="2"/>
              <a:buChar char="Ø"/>
            </a:pPr>
            <a:r>
              <a:rPr lang="en-US" sz="1200" dirty="0">
                <a:solidFill>
                  <a:schemeClr val="tx1"/>
                </a:solidFill>
                <a:latin typeface="+mn-lt"/>
              </a:rPr>
              <a:t>Only those with rights to CEP Manager.</a:t>
            </a:r>
          </a:p>
          <a:p>
            <a:pPr marL="571500" lvl="1" indent="-342900">
              <a:lnSpc>
                <a:spcPct val="130000"/>
              </a:lnSpc>
              <a:buFont typeface="Wingdings" panose="05000000000000000000" pitchFamily="2" charset="2"/>
              <a:buChar char="Ø"/>
            </a:pPr>
            <a:r>
              <a:rPr lang="en-US" sz="1200" dirty="0">
                <a:solidFill>
                  <a:schemeClr val="tx1"/>
                </a:solidFill>
                <a:latin typeface="+mn-lt"/>
              </a:rPr>
              <a:t>Only system administrators.</a:t>
            </a:r>
          </a:p>
          <a:p>
            <a:pPr marL="571500" lvl="1" indent="-342900">
              <a:lnSpc>
                <a:spcPct val="130000"/>
              </a:lnSpc>
              <a:buFont typeface="Wingdings" panose="05000000000000000000" pitchFamily="2" charset="2"/>
              <a:buChar char="Ø"/>
            </a:pPr>
            <a:r>
              <a:rPr lang="en-US" sz="1200" dirty="0">
                <a:solidFill>
                  <a:schemeClr val="tx1"/>
                </a:solidFill>
                <a:latin typeface="+mn-lt"/>
              </a:rPr>
              <a:t>All of the above.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136</a:t>
            </a:fld>
            <a:endParaRPr lang="en-US" dirty="0"/>
          </a:p>
        </p:txBody>
      </p:sp>
    </p:spTree>
    <p:extLst>
      <p:ext uri="{BB962C8B-B14F-4D97-AF65-F5344CB8AC3E}">
        <p14:creationId xmlns:p14="http://schemas.microsoft.com/office/powerpoint/2010/main" val="199379796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Who can view the CEP Manager data?</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solidFill>
                  <a:schemeClr val="tx1"/>
                </a:solidFill>
                <a:latin typeface="+mn-lt"/>
              </a:rPr>
              <a:t>All users regardless of role</a:t>
            </a:r>
          </a:p>
          <a:p>
            <a:pPr marL="571500" lvl="1" indent="-342900">
              <a:lnSpc>
                <a:spcPct val="130000"/>
              </a:lnSpc>
              <a:buFont typeface="Wingdings" panose="05000000000000000000" pitchFamily="2" charset="2"/>
              <a:buChar char="Ø"/>
            </a:pPr>
            <a:r>
              <a:rPr lang="en-US" sz="1200" b="1" dirty="0">
                <a:solidFill>
                  <a:schemeClr val="tx1"/>
                </a:solidFill>
                <a:latin typeface="+mn-lt"/>
              </a:rPr>
              <a:t>Only those with rights to CEP Manager</a:t>
            </a:r>
          </a:p>
          <a:p>
            <a:pPr marL="571500" lvl="1" indent="-342900">
              <a:lnSpc>
                <a:spcPct val="130000"/>
              </a:lnSpc>
              <a:buFont typeface="Wingdings" panose="05000000000000000000" pitchFamily="2" charset="2"/>
              <a:buChar char="Ø"/>
            </a:pPr>
            <a:r>
              <a:rPr lang="en-US" sz="1200" dirty="0">
                <a:solidFill>
                  <a:schemeClr val="tx1"/>
                </a:solidFill>
                <a:latin typeface="+mn-lt"/>
              </a:rPr>
              <a:t>Only system administrators</a:t>
            </a:r>
          </a:p>
          <a:p>
            <a:pPr marL="571500" lvl="1" indent="-342900">
              <a:lnSpc>
                <a:spcPct val="130000"/>
              </a:lnSpc>
              <a:buFont typeface="Wingdings" panose="05000000000000000000" pitchFamily="2" charset="2"/>
              <a:buChar char="Ø"/>
            </a:pPr>
            <a:r>
              <a:rPr lang="en-US" sz="1200" dirty="0">
                <a:solidFill>
                  <a:schemeClr val="tx1"/>
                </a:solidFill>
                <a:latin typeface="+mn-lt"/>
              </a:rPr>
              <a:t>All of the above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137</a:t>
            </a:fld>
            <a:endParaRPr lang="en-US" dirty="0"/>
          </a:p>
        </p:txBody>
      </p:sp>
    </p:spTree>
    <p:extLst>
      <p:ext uri="{BB962C8B-B14F-4D97-AF65-F5344CB8AC3E}">
        <p14:creationId xmlns:p14="http://schemas.microsoft.com/office/powerpoint/2010/main" val="139555328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Features and Wrap Up</a:t>
            </a:r>
          </a:p>
        </p:txBody>
      </p:sp>
      <p:sp>
        <p:nvSpPr>
          <p:cNvPr id="4" name="Slide Number Placeholder 3"/>
          <p:cNvSpPr>
            <a:spLocks noGrp="1"/>
          </p:cNvSpPr>
          <p:nvPr>
            <p:ph type="sldNum" sz="quarter" idx="5"/>
          </p:nvPr>
        </p:nvSpPr>
        <p:spPr/>
        <p:txBody>
          <a:bodyPr/>
          <a:lstStyle/>
          <a:p>
            <a:fld id="{32A50B59-0603-4944-B0FC-2FBA32228BAC}" type="slidenum">
              <a:rPr lang="en-US" smtClean="0"/>
              <a:t>138</a:t>
            </a:fld>
            <a:endParaRPr lang="en-US" dirty="0"/>
          </a:p>
        </p:txBody>
      </p:sp>
    </p:spTree>
    <p:extLst>
      <p:ext uri="{BB962C8B-B14F-4D97-AF65-F5344CB8AC3E}">
        <p14:creationId xmlns:p14="http://schemas.microsoft.com/office/powerpoint/2010/main" val="9059362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Search</a:t>
            </a:r>
          </a:p>
        </p:txBody>
      </p:sp>
      <p:sp>
        <p:nvSpPr>
          <p:cNvPr id="4" name="Slide Number Placeholder 3"/>
          <p:cNvSpPr>
            <a:spLocks noGrp="1"/>
          </p:cNvSpPr>
          <p:nvPr>
            <p:ph type="sldNum" sz="quarter" idx="5"/>
          </p:nvPr>
        </p:nvSpPr>
        <p:spPr/>
        <p:txBody>
          <a:bodyPr/>
          <a:lstStyle/>
          <a:p>
            <a:fld id="{32A50B59-0603-4944-B0FC-2FBA32228BAC}" type="slidenum">
              <a:rPr lang="en-US" smtClean="0"/>
              <a:t>139</a:t>
            </a:fld>
            <a:endParaRPr lang="en-US" dirty="0"/>
          </a:p>
        </p:txBody>
      </p:sp>
    </p:spTree>
    <p:extLst>
      <p:ext uri="{BB962C8B-B14F-4D97-AF65-F5344CB8AC3E}">
        <p14:creationId xmlns:p14="http://schemas.microsoft.com/office/powerpoint/2010/main" val="4116304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is a representation of the steps the DirectMatch system uses to determine the eligibility of students to the various programs such as SNAP, TANF, Foster, Medicaid or other programs.</a:t>
            </a:r>
          </a:p>
        </p:txBody>
      </p:sp>
      <p:sp>
        <p:nvSpPr>
          <p:cNvPr id="4" name="Slide Number Placeholder 3"/>
          <p:cNvSpPr>
            <a:spLocks noGrp="1"/>
          </p:cNvSpPr>
          <p:nvPr>
            <p:ph type="sldNum" sz="quarter" idx="5"/>
          </p:nvPr>
        </p:nvSpPr>
        <p:spPr/>
        <p:txBody>
          <a:bodyPr/>
          <a:lstStyle/>
          <a:p>
            <a:fld id="{32A50B59-0603-4944-B0FC-2FBA32228BAC}" type="slidenum">
              <a:rPr lang="en-US" smtClean="0"/>
              <a:t>14</a:t>
            </a:fld>
            <a:endParaRPr lang="en-US" dirty="0"/>
          </a:p>
        </p:txBody>
      </p:sp>
    </p:spTree>
    <p:extLst>
      <p:ext uri="{BB962C8B-B14F-4D97-AF65-F5344CB8AC3E}">
        <p14:creationId xmlns:p14="http://schemas.microsoft.com/office/powerpoint/2010/main" val="36986459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Student Search or the magnifying glass on the navigation panel.</a:t>
            </a:r>
          </a:p>
        </p:txBody>
      </p:sp>
      <p:sp>
        <p:nvSpPr>
          <p:cNvPr id="4" name="Slide Number Placeholder 3"/>
          <p:cNvSpPr>
            <a:spLocks noGrp="1"/>
          </p:cNvSpPr>
          <p:nvPr>
            <p:ph type="sldNum" sz="quarter" idx="5"/>
          </p:nvPr>
        </p:nvSpPr>
        <p:spPr/>
        <p:txBody>
          <a:bodyPr/>
          <a:lstStyle/>
          <a:p>
            <a:fld id="{32A50B59-0603-4944-B0FC-2FBA32228BAC}" type="slidenum">
              <a:rPr lang="en-US" smtClean="0"/>
              <a:t>140</a:t>
            </a:fld>
            <a:endParaRPr lang="en-US" dirty="0"/>
          </a:p>
        </p:txBody>
      </p:sp>
    </p:spTree>
    <p:extLst>
      <p:ext uri="{BB962C8B-B14F-4D97-AF65-F5344CB8AC3E}">
        <p14:creationId xmlns:p14="http://schemas.microsoft.com/office/powerpoint/2010/main" val="26365550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Type in the student’s Secure ID, select the match type, in this case TANF and click Search. </a:t>
            </a:r>
          </a:p>
        </p:txBody>
      </p:sp>
      <p:sp>
        <p:nvSpPr>
          <p:cNvPr id="4" name="Slide Number Placeholder 3"/>
          <p:cNvSpPr>
            <a:spLocks noGrp="1"/>
          </p:cNvSpPr>
          <p:nvPr>
            <p:ph type="sldNum" sz="quarter" idx="5"/>
          </p:nvPr>
        </p:nvSpPr>
        <p:spPr/>
        <p:txBody>
          <a:bodyPr/>
          <a:lstStyle/>
          <a:p>
            <a:fld id="{32A50B59-0603-4944-B0FC-2FBA32228BAC}" type="slidenum">
              <a:rPr lang="en-US" smtClean="0"/>
              <a:t>141</a:t>
            </a:fld>
            <a:endParaRPr lang="en-US" dirty="0"/>
          </a:p>
        </p:txBody>
      </p:sp>
    </p:spTree>
    <p:extLst>
      <p:ext uri="{BB962C8B-B14F-4D97-AF65-F5344CB8AC3E}">
        <p14:creationId xmlns:p14="http://schemas.microsoft.com/office/powerpoint/2010/main" val="42616259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system returned the student along with her eligibility types.</a:t>
            </a:r>
          </a:p>
        </p:txBody>
      </p:sp>
      <p:sp>
        <p:nvSpPr>
          <p:cNvPr id="4" name="Slide Number Placeholder 3"/>
          <p:cNvSpPr>
            <a:spLocks noGrp="1"/>
          </p:cNvSpPr>
          <p:nvPr>
            <p:ph type="sldNum" sz="quarter" idx="5"/>
          </p:nvPr>
        </p:nvSpPr>
        <p:spPr/>
        <p:txBody>
          <a:bodyPr/>
          <a:lstStyle/>
          <a:p>
            <a:fld id="{32A50B59-0603-4944-B0FC-2FBA32228BAC}" type="slidenum">
              <a:rPr lang="en-US" smtClean="0"/>
              <a:t>142</a:t>
            </a:fld>
            <a:endParaRPr lang="en-US" dirty="0"/>
          </a:p>
        </p:txBody>
      </p:sp>
    </p:spTree>
    <p:extLst>
      <p:ext uri="{BB962C8B-B14F-4D97-AF65-F5344CB8AC3E}">
        <p14:creationId xmlns:p14="http://schemas.microsoft.com/office/powerpoint/2010/main" val="2449879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“My Students” from Version 11 has been replaced with a simple student search feature. To download all students in a program, regardless of batch, choose Search, do not enter a State ID number, select the Match Type, the district is selected based on your user role, select the Year and click Search.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143</a:t>
            </a:fld>
            <a:endParaRPr lang="en-US" dirty="0"/>
          </a:p>
        </p:txBody>
      </p:sp>
    </p:spTree>
    <p:extLst>
      <p:ext uri="{BB962C8B-B14F-4D97-AF65-F5344CB8AC3E}">
        <p14:creationId xmlns:p14="http://schemas.microsoft.com/office/powerpoint/2010/main" val="162949685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The list of all students in the program will be displayed. Click the download icon in the upper right of the search results panel.</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144</a:t>
            </a:fld>
            <a:endParaRPr lang="en-US" dirty="0"/>
          </a:p>
        </p:txBody>
      </p:sp>
    </p:spTree>
    <p:extLst>
      <p:ext uri="{BB962C8B-B14F-4D97-AF65-F5344CB8AC3E}">
        <p14:creationId xmlns:p14="http://schemas.microsoft.com/office/powerpoint/2010/main" val="4745550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 Batches</a:t>
            </a:r>
          </a:p>
        </p:txBody>
      </p:sp>
      <p:sp>
        <p:nvSpPr>
          <p:cNvPr id="4" name="Slide Number Placeholder 3"/>
          <p:cNvSpPr>
            <a:spLocks noGrp="1"/>
          </p:cNvSpPr>
          <p:nvPr>
            <p:ph type="sldNum" sz="quarter" idx="5"/>
          </p:nvPr>
        </p:nvSpPr>
        <p:spPr/>
        <p:txBody>
          <a:bodyPr/>
          <a:lstStyle/>
          <a:p>
            <a:fld id="{32A50B59-0603-4944-B0FC-2FBA32228BAC}" type="slidenum">
              <a:rPr lang="en-US" smtClean="0"/>
              <a:t>145</a:t>
            </a:fld>
            <a:endParaRPr lang="en-US" dirty="0"/>
          </a:p>
        </p:txBody>
      </p:sp>
    </p:spTree>
    <p:extLst>
      <p:ext uri="{BB962C8B-B14F-4D97-AF65-F5344CB8AC3E}">
        <p14:creationId xmlns:p14="http://schemas.microsoft.com/office/powerpoint/2010/main" val="23000010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District Batches: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District batches match the district student records against the state program records such as SNAP, TANF, etc. The district batches contain a smaller record count than the state program record files such as SNAP or TANF.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Batches: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a State Batch, the Match Type or Program data file such as SNAP or TANF contains a much smaller record count when compared to the State Batch file which contains all Person ID records for the entire state. In other words, the Match Type or Program file such as SNAP contains a subset of the State Batch records. The system will process the records much faster when comparing the smaller file against the larger record file. The results of the State Batch will contain all TANF (or Program) records and the match, near match or no match records from the Person ID records for the entire state.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146</a:t>
            </a:fld>
            <a:endParaRPr lang="en-US" dirty="0"/>
          </a:p>
        </p:txBody>
      </p:sp>
    </p:spTree>
    <p:extLst>
      <p:ext uri="{BB962C8B-B14F-4D97-AF65-F5344CB8AC3E}">
        <p14:creationId xmlns:p14="http://schemas.microsoft.com/office/powerpoint/2010/main" val="61987908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State Batches are identified with the term State Batch in the Location Info field.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147</a:t>
            </a:fld>
            <a:endParaRPr lang="en-US" dirty="0"/>
          </a:p>
        </p:txBody>
      </p:sp>
    </p:spTree>
    <p:extLst>
      <p:ext uri="{BB962C8B-B14F-4D97-AF65-F5344CB8AC3E}">
        <p14:creationId xmlns:p14="http://schemas.microsoft.com/office/powerpoint/2010/main" val="244076747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State batch near matches are identified with the state picture on the left side of the screen.</a:t>
            </a:r>
          </a:p>
          <a:p>
            <a:r>
              <a:rPr lang="en-US" sz="1200" dirty="0"/>
              <a:t>The near match resolution works the same way as district matches.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148</a:t>
            </a:fld>
            <a:endParaRPr lang="en-US" dirty="0"/>
          </a:p>
        </p:txBody>
      </p:sp>
    </p:spTree>
    <p:extLst>
      <p:ext uri="{BB962C8B-B14F-4D97-AF65-F5344CB8AC3E}">
        <p14:creationId xmlns:p14="http://schemas.microsoft.com/office/powerpoint/2010/main" val="197442546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viewing State Batch results, the district user will only see records for students in their district.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149</a:t>
            </a:fld>
            <a:endParaRPr lang="en-US" dirty="0"/>
          </a:p>
        </p:txBody>
      </p:sp>
    </p:spTree>
    <p:extLst>
      <p:ext uri="{BB962C8B-B14F-4D97-AF65-F5344CB8AC3E}">
        <p14:creationId xmlns:p14="http://schemas.microsoft.com/office/powerpoint/2010/main" val="816298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records are submitted to the system in an input file called a batch. The input file or batch goes through a validation process to be sure the records meet the required format.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15</a:t>
            </a:fld>
            <a:endParaRPr lang="en-US" dirty="0"/>
          </a:p>
        </p:txBody>
      </p:sp>
    </p:spTree>
    <p:extLst>
      <p:ext uri="{BB962C8B-B14F-4D97-AF65-F5344CB8AC3E}">
        <p14:creationId xmlns:p14="http://schemas.microsoft.com/office/powerpoint/2010/main" val="362682527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user can select the check mark to match the record or select the double arrow to see more information.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150</a:t>
            </a:fld>
            <a:endParaRPr lang="en-US" dirty="0"/>
          </a:p>
        </p:txBody>
      </p:sp>
    </p:spTree>
    <p:extLst>
      <p:ext uri="{BB962C8B-B14F-4D97-AF65-F5344CB8AC3E}">
        <p14:creationId xmlns:p14="http://schemas.microsoft.com/office/powerpoint/2010/main" val="180782400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Click the double arrow to see more information.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151</a:t>
            </a:fld>
            <a:endParaRPr lang="en-US" dirty="0"/>
          </a:p>
        </p:txBody>
      </p:sp>
    </p:spTree>
    <p:extLst>
      <p:ext uri="{BB962C8B-B14F-4D97-AF65-F5344CB8AC3E}">
        <p14:creationId xmlns:p14="http://schemas.microsoft.com/office/powerpoint/2010/main" val="413363009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At the top of the screen, we can see that we are matching the SNAP record against the DM Person ID State Record. After reviewing the near match information, the user can click Match, Cancel or No Match. Since this is the same student, click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152</a:t>
            </a:fld>
            <a:endParaRPr lang="en-US" dirty="0"/>
          </a:p>
        </p:txBody>
      </p:sp>
    </p:spTree>
    <p:extLst>
      <p:ext uri="{BB962C8B-B14F-4D97-AF65-F5344CB8AC3E}">
        <p14:creationId xmlns:p14="http://schemas.microsoft.com/office/powerpoint/2010/main" val="24383623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Out</a:t>
            </a:r>
          </a:p>
        </p:txBody>
      </p:sp>
      <p:sp>
        <p:nvSpPr>
          <p:cNvPr id="4" name="Slide Number Placeholder 3"/>
          <p:cNvSpPr>
            <a:spLocks noGrp="1"/>
          </p:cNvSpPr>
          <p:nvPr>
            <p:ph type="sldNum" sz="quarter" idx="5"/>
          </p:nvPr>
        </p:nvSpPr>
        <p:spPr/>
        <p:txBody>
          <a:bodyPr/>
          <a:lstStyle/>
          <a:p>
            <a:fld id="{32A50B59-0603-4944-B0FC-2FBA32228BAC}" type="slidenum">
              <a:rPr lang="en-US" smtClean="0"/>
              <a:t>153</a:t>
            </a:fld>
            <a:endParaRPr lang="en-US" dirty="0"/>
          </a:p>
        </p:txBody>
      </p:sp>
    </p:spTree>
    <p:extLst>
      <p:ext uri="{BB962C8B-B14F-4D97-AF65-F5344CB8AC3E}">
        <p14:creationId xmlns:p14="http://schemas.microsoft.com/office/powerpoint/2010/main" val="285669534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user should always log out of the system when not actively using it. Do not ask the browser to save your username and password. There are two ways to log out.  The first method is at the bottom of the navigation screen.</a:t>
            </a:r>
          </a:p>
        </p:txBody>
      </p:sp>
      <p:sp>
        <p:nvSpPr>
          <p:cNvPr id="4" name="Slide Number Placeholder 3"/>
          <p:cNvSpPr>
            <a:spLocks noGrp="1"/>
          </p:cNvSpPr>
          <p:nvPr>
            <p:ph type="sldNum" sz="quarter" idx="5"/>
          </p:nvPr>
        </p:nvSpPr>
        <p:spPr/>
        <p:txBody>
          <a:bodyPr/>
          <a:lstStyle/>
          <a:p>
            <a:fld id="{32A50B59-0603-4944-B0FC-2FBA32228BAC}" type="slidenum">
              <a:rPr lang="en-US" smtClean="0"/>
              <a:t>154</a:t>
            </a:fld>
            <a:endParaRPr lang="en-US" dirty="0"/>
          </a:p>
        </p:txBody>
      </p:sp>
    </p:spTree>
    <p:extLst>
      <p:ext uri="{BB962C8B-B14F-4D97-AF65-F5344CB8AC3E}">
        <p14:creationId xmlns:p14="http://schemas.microsoft.com/office/powerpoint/2010/main" val="5898388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second method is located under the username in the upper right corner. </a:t>
            </a:r>
          </a:p>
          <a:p>
            <a:r>
              <a:rPr lang="en-US" sz="1200" dirty="0"/>
              <a:t>Either way will work just fine.</a:t>
            </a:r>
          </a:p>
        </p:txBody>
      </p:sp>
      <p:sp>
        <p:nvSpPr>
          <p:cNvPr id="4" name="Slide Number Placeholder 3"/>
          <p:cNvSpPr>
            <a:spLocks noGrp="1"/>
          </p:cNvSpPr>
          <p:nvPr>
            <p:ph type="sldNum" sz="quarter" idx="5"/>
          </p:nvPr>
        </p:nvSpPr>
        <p:spPr/>
        <p:txBody>
          <a:bodyPr/>
          <a:lstStyle/>
          <a:p>
            <a:fld id="{32A50B59-0603-4944-B0FC-2FBA32228BAC}" type="slidenum">
              <a:rPr lang="en-US" smtClean="0"/>
              <a:t>155</a:t>
            </a:fld>
            <a:endParaRPr lang="en-US" dirty="0"/>
          </a:p>
        </p:txBody>
      </p:sp>
    </p:spTree>
    <p:extLst>
      <p:ext uri="{BB962C8B-B14F-4D97-AF65-F5344CB8AC3E}">
        <p14:creationId xmlns:p14="http://schemas.microsoft.com/office/powerpoint/2010/main" val="181515253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Click sign out. </a:t>
            </a:r>
          </a:p>
          <a:p>
            <a:r>
              <a:rPr lang="en-US" sz="1200" dirty="0"/>
              <a:t>The user will be returned to the blank login screen.</a:t>
            </a:r>
          </a:p>
        </p:txBody>
      </p:sp>
      <p:sp>
        <p:nvSpPr>
          <p:cNvPr id="4" name="Slide Number Placeholder 3"/>
          <p:cNvSpPr>
            <a:spLocks noGrp="1"/>
          </p:cNvSpPr>
          <p:nvPr>
            <p:ph type="sldNum" sz="quarter" idx="5"/>
          </p:nvPr>
        </p:nvSpPr>
        <p:spPr/>
        <p:txBody>
          <a:bodyPr/>
          <a:lstStyle/>
          <a:p>
            <a:fld id="{32A50B59-0603-4944-B0FC-2FBA32228BAC}" type="slidenum">
              <a:rPr lang="en-US" smtClean="0"/>
              <a:t>156</a:t>
            </a:fld>
            <a:endParaRPr lang="en-US" dirty="0"/>
          </a:p>
        </p:txBody>
      </p:sp>
    </p:spTree>
    <p:extLst>
      <p:ext uri="{BB962C8B-B14F-4D97-AF65-F5344CB8AC3E}">
        <p14:creationId xmlns:p14="http://schemas.microsoft.com/office/powerpoint/2010/main" val="332726803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Review</a:t>
            </a:r>
          </a:p>
          <a:p>
            <a:pPr marL="0" indent="0">
              <a:lnSpc>
                <a:spcPct val="150000"/>
              </a:lnSpc>
              <a:buNone/>
            </a:pPr>
            <a:r>
              <a:rPr lang="en-US" b="1" dirty="0">
                <a:latin typeface="+mn-lt"/>
                <a:cs typeface="+mn-cs"/>
              </a:rPr>
              <a:t>Today we discussed:</a:t>
            </a:r>
          </a:p>
          <a:p>
            <a:pPr>
              <a:lnSpc>
                <a:spcPct val="150000"/>
              </a:lnSpc>
              <a:buFont typeface="Wingdings" panose="05000000000000000000" pitchFamily="2" charset="2"/>
              <a:buChar char="ü"/>
            </a:pPr>
            <a:r>
              <a:rPr lang="en-US" dirty="0">
                <a:latin typeface="+mn-lt"/>
                <a:cs typeface="+mn-cs"/>
              </a:rPr>
              <a:t>The matching logic used in the DirectMatch System</a:t>
            </a:r>
          </a:p>
          <a:p>
            <a:pPr>
              <a:lnSpc>
                <a:spcPct val="150000"/>
              </a:lnSpc>
              <a:buFont typeface="Wingdings" panose="05000000000000000000" pitchFamily="2" charset="2"/>
              <a:buChar char="ü"/>
            </a:pPr>
            <a:r>
              <a:rPr lang="en-US" dirty="0">
                <a:latin typeface="+mn-lt"/>
                <a:cs typeface="+mn-cs"/>
              </a:rPr>
              <a:t>How to make a good match decision</a:t>
            </a:r>
          </a:p>
          <a:p>
            <a:pPr>
              <a:lnSpc>
                <a:spcPct val="150000"/>
              </a:lnSpc>
              <a:buFont typeface="Wingdings" panose="05000000000000000000" pitchFamily="2" charset="2"/>
              <a:buChar char="ü"/>
            </a:pPr>
            <a:r>
              <a:rPr lang="en-US" dirty="0">
                <a:latin typeface="+mn-lt"/>
                <a:cs typeface="+mn-cs"/>
              </a:rPr>
              <a:t>The process for downloading Match Records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157</a:t>
            </a:fld>
            <a:endParaRPr lang="en-US" dirty="0"/>
          </a:p>
        </p:txBody>
      </p:sp>
    </p:spTree>
    <p:extLst>
      <p:ext uri="{BB962C8B-B14F-4D97-AF65-F5344CB8AC3E}">
        <p14:creationId xmlns:p14="http://schemas.microsoft.com/office/powerpoint/2010/main" val="192352241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the Louisiana DirectMatch system, check your email for an invitation from eScholar to create your account. Be sure to check your Junk mail or Clutter. If you still have issues with access to the system, contact support at support@escholar.com.</a:t>
            </a:r>
          </a:p>
        </p:txBody>
      </p:sp>
      <p:sp>
        <p:nvSpPr>
          <p:cNvPr id="4" name="Slide Number Placeholder 3"/>
          <p:cNvSpPr>
            <a:spLocks noGrp="1"/>
          </p:cNvSpPr>
          <p:nvPr>
            <p:ph type="sldNum" sz="quarter" idx="5"/>
          </p:nvPr>
        </p:nvSpPr>
        <p:spPr/>
        <p:txBody>
          <a:bodyPr/>
          <a:lstStyle/>
          <a:p>
            <a:fld id="{32A50B59-0603-4944-B0FC-2FBA32228BAC}" type="slidenum">
              <a:rPr lang="en-US" smtClean="0"/>
              <a:t>158</a:t>
            </a:fld>
            <a:endParaRPr lang="en-US" dirty="0"/>
          </a:p>
        </p:txBody>
      </p:sp>
    </p:spTree>
    <p:extLst>
      <p:ext uri="{BB962C8B-B14F-4D97-AF65-F5344CB8AC3E}">
        <p14:creationId xmlns:p14="http://schemas.microsoft.com/office/powerpoint/2010/main" val="426267045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p:txBody>
      </p:sp>
      <p:sp>
        <p:nvSpPr>
          <p:cNvPr id="4" name="Slide Number Placeholder 3"/>
          <p:cNvSpPr>
            <a:spLocks noGrp="1"/>
          </p:cNvSpPr>
          <p:nvPr>
            <p:ph type="sldNum" sz="quarter" idx="5"/>
          </p:nvPr>
        </p:nvSpPr>
        <p:spPr/>
        <p:txBody>
          <a:bodyPr/>
          <a:lstStyle/>
          <a:p>
            <a:fld id="{32A50B59-0603-4944-B0FC-2FBA32228BAC}" type="slidenum">
              <a:rPr lang="en-US" smtClean="0"/>
              <a:t>159</a:t>
            </a:fld>
            <a:endParaRPr lang="en-US" dirty="0"/>
          </a:p>
        </p:txBody>
      </p:sp>
    </p:spTree>
    <p:extLst>
      <p:ext uri="{BB962C8B-B14F-4D97-AF65-F5344CB8AC3E}">
        <p14:creationId xmlns:p14="http://schemas.microsoft.com/office/powerpoint/2010/main" val="3474494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system searches the program index and applies any matching rules that have been set by the state system administrator.</a:t>
            </a:r>
          </a:p>
        </p:txBody>
      </p:sp>
      <p:sp>
        <p:nvSpPr>
          <p:cNvPr id="4" name="Slide Number Placeholder 3"/>
          <p:cNvSpPr>
            <a:spLocks noGrp="1"/>
          </p:cNvSpPr>
          <p:nvPr>
            <p:ph type="sldNum" sz="quarter" idx="5"/>
          </p:nvPr>
        </p:nvSpPr>
        <p:spPr/>
        <p:txBody>
          <a:bodyPr/>
          <a:lstStyle/>
          <a:p>
            <a:fld id="{32A50B59-0603-4944-B0FC-2FBA32228BAC}" type="slidenum">
              <a:rPr lang="en-US" smtClean="0"/>
              <a:t>16</a:t>
            </a:fld>
            <a:endParaRPr lang="en-US" dirty="0"/>
          </a:p>
        </p:txBody>
      </p:sp>
    </p:spTree>
    <p:extLst>
      <p:ext uri="{BB962C8B-B14F-4D97-AF65-F5344CB8AC3E}">
        <p14:creationId xmlns:p14="http://schemas.microsoft.com/office/powerpoint/2010/main" val="365581217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a:t>
            </a:r>
          </a:p>
        </p:txBody>
      </p:sp>
      <p:sp>
        <p:nvSpPr>
          <p:cNvPr id="4" name="Slide Number Placeholder 3"/>
          <p:cNvSpPr>
            <a:spLocks noGrp="1"/>
          </p:cNvSpPr>
          <p:nvPr>
            <p:ph type="sldNum" sz="quarter" idx="5"/>
          </p:nvPr>
        </p:nvSpPr>
        <p:spPr/>
        <p:txBody>
          <a:bodyPr/>
          <a:lstStyle/>
          <a:p>
            <a:fld id="{32A50B59-0603-4944-B0FC-2FBA32228BAC}" type="slidenum">
              <a:rPr lang="en-US" smtClean="0"/>
              <a:t>160</a:t>
            </a:fld>
            <a:endParaRPr lang="en-US" dirty="0"/>
          </a:p>
        </p:txBody>
      </p:sp>
    </p:spTree>
    <p:extLst>
      <p:ext uri="{BB962C8B-B14F-4D97-AF65-F5344CB8AC3E}">
        <p14:creationId xmlns:p14="http://schemas.microsoft.com/office/powerpoint/2010/main" val="2657972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DirectMatch system generates a score and compares the score to the matching thresholds to determine if each record is a Match, No Match or Near Match. No Match records require no further action. Near Match records require human intervention. We will discuss that process in depth later in this training.</a:t>
            </a:r>
          </a:p>
        </p:txBody>
      </p:sp>
      <p:sp>
        <p:nvSpPr>
          <p:cNvPr id="4" name="Slide Number Placeholder 3"/>
          <p:cNvSpPr>
            <a:spLocks noGrp="1"/>
          </p:cNvSpPr>
          <p:nvPr>
            <p:ph type="sldNum" sz="quarter" idx="5"/>
          </p:nvPr>
        </p:nvSpPr>
        <p:spPr/>
        <p:txBody>
          <a:bodyPr/>
          <a:lstStyle/>
          <a:p>
            <a:fld id="{32A50B59-0603-4944-B0FC-2FBA32228BAC}" type="slidenum">
              <a:rPr lang="en-US" smtClean="0"/>
              <a:t>17</a:t>
            </a:fld>
            <a:endParaRPr lang="en-US" dirty="0"/>
          </a:p>
        </p:txBody>
      </p:sp>
    </p:spTree>
    <p:extLst>
      <p:ext uri="{BB962C8B-B14F-4D97-AF65-F5344CB8AC3E}">
        <p14:creationId xmlns:p14="http://schemas.microsoft.com/office/powerpoint/2010/main" val="567328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Matched records will be linked to the appropriate program record, and they can be downloaded from the system. The file can then be uploaded into the source system.</a:t>
            </a:r>
          </a:p>
        </p:txBody>
      </p:sp>
      <p:sp>
        <p:nvSpPr>
          <p:cNvPr id="4" name="Slide Number Placeholder 3"/>
          <p:cNvSpPr>
            <a:spLocks noGrp="1"/>
          </p:cNvSpPr>
          <p:nvPr>
            <p:ph type="sldNum" sz="quarter" idx="5"/>
          </p:nvPr>
        </p:nvSpPr>
        <p:spPr/>
        <p:txBody>
          <a:bodyPr/>
          <a:lstStyle/>
          <a:p>
            <a:fld id="{32A50B59-0603-4944-B0FC-2FBA32228BAC}" type="slidenum">
              <a:rPr lang="en-US" smtClean="0"/>
              <a:t>18</a:t>
            </a:fld>
            <a:endParaRPr lang="en-US" dirty="0"/>
          </a:p>
        </p:txBody>
      </p:sp>
    </p:spTree>
    <p:extLst>
      <p:ext uri="{BB962C8B-B14F-4D97-AF65-F5344CB8AC3E}">
        <p14:creationId xmlns:p14="http://schemas.microsoft.com/office/powerpoint/2010/main" val="3166468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“DirectMatch” process there are 3 possible outcomes as shown here:</a:t>
            </a:r>
          </a:p>
          <a:p>
            <a:r>
              <a:rPr lang="en-US" dirty="0"/>
              <a:t>Match, No Match and Near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19</a:t>
            </a:fld>
            <a:endParaRPr lang="en-US" dirty="0"/>
          </a:p>
        </p:txBody>
      </p:sp>
    </p:spTree>
    <p:extLst>
      <p:ext uri="{BB962C8B-B14F-4D97-AF65-F5344CB8AC3E}">
        <p14:creationId xmlns:p14="http://schemas.microsoft.com/office/powerpoint/2010/main" val="540244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bg1">
                    <a:lumMod val="50000"/>
                  </a:schemeClr>
                </a:solidFill>
              </a:rPr>
              <a:t>The DirectMatch training is a Louisiana Department of Education initiative designed to orient users to the DirectMatch solution by eScholar.</a:t>
            </a:r>
            <a:br>
              <a:rPr lang="en-US" dirty="0">
                <a:solidFill>
                  <a:schemeClr val="bg1">
                    <a:lumMod val="50000"/>
                  </a:schemeClr>
                </a:solidFill>
              </a:rPr>
            </a:br>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a:t>
            </a:fld>
            <a:endParaRPr lang="en-US" dirty="0"/>
          </a:p>
        </p:txBody>
      </p:sp>
    </p:spTree>
    <p:extLst>
      <p:ext uri="{BB962C8B-B14F-4D97-AF65-F5344CB8AC3E}">
        <p14:creationId xmlns:p14="http://schemas.microsoft.com/office/powerpoint/2010/main" val="1945592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 and No Match results are the most common occurrence. The Near Match result generally occurs in less than 2% of the matching cases. The near match records require human intervention to resolve. More about that later.</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20</a:t>
            </a:fld>
            <a:endParaRPr lang="en-US" dirty="0"/>
          </a:p>
        </p:txBody>
      </p:sp>
    </p:spTree>
    <p:extLst>
      <p:ext uri="{BB962C8B-B14F-4D97-AF65-F5344CB8AC3E}">
        <p14:creationId xmlns:p14="http://schemas.microsoft.com/office/powerpoint/2010/main" val="2567032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an example of a record going through the matching process.</a:t>
            </a:r>
          </a:p>
          <a:p>
            <a:r>
              <a:rPr lang="en-US" dirty="0"/>
              <a:t>Student Jose</a:t>
            </a:r>
            <a:r>
              <a:rPr lang="en-US" baseline="0" dirty="0"/>
              <a:t> R. Martinez is submitted to the system.</a:t>
            </a:r>
          </a:p>
          <a:p>
            <a:r>
              <a:rPr lang="en-US" baseline="0" dirty="0"/>
              <a:t>The matching engine develops from the master records a candidate record index containing all the records that the matching engine thinks might match the input record.</a:t>
            </a:r>
          </a:p>
          <a:p>
            <a:r>
              <a:rPr lang="en-US" baseline="0" dirty="0"/>
              <a:t>The matching engine logic accounts for spelling errors, nicknames, etc.</a:t>
            </a:r>
          </a:p>
          <a:p>
            <a:r>
              <a:rPr lang="en-US" baseline="0" dirty="0"/>
              <a:t>Then the matching engine compares the input record, to each record in the DirectMatch system and assigns a match score for each comparison.</a:t>
            </a:r>
          </a:p>
          <a:p>
            <a:r>
              <a:rPr lang="en-US" baseline="0" dirty="0"/>
              <a:t>Here you can see the match score results when comparing the input record to the DirectMatch system.</a:t>
            </a:r>
          </a:p>
          <a:p>
            <a:r>
              <a:rPr lang="en-US" baseline="0" dirty="0"/>
              <a:t>The match score is used to determine if the input record is a match, a near match or no match to any of the DirectMatch records.  When making this decision the matching engine takes into account the thresholds that have been configured. </a:t>
            </a:r>
          </a:p>
          <a:p>
            <a:r>
              <a:rPr lang="en-US" baseline="0" dirty="0"/>
              <a:t>In this example, we can see that Jose R. Martinez and Jose Martinez share a match on the first name, last name, as well as gender and birthdate. He therefore received the matching score of 95. This record is considered a match and Jose will be linked to the program record.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21</a:t>
            </a:fld>
            <a:endParaRPr lang="en-US" dirty="0"/>
          </a:p>
        </p:txBody>
      </p:sp>
    </p:spTree>
    <p:extLst>
      <p:ext uri="{BB962C8B-B14F-4D97-AF65-F5344CB8AC3E}">
        <p14:creationId xmlns:p14="http://schemas.microsoft.com/office/powerpoint/2010/main" val="1349217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Matching Process Details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22</a:t>
            </a:fld>
            <a:endParaRPr lang="en-US" dirty="0"/>
          </a:p>
        </p:txBody>
      </p:sp>
    </p:spTree>
    <p:extLst>
      <p:ext uri="{BB962C8B-B14F-4D97-AF65-F5344CB8AC3E}">
        <p14:creationId xmlns:p14="http://schemas.microsoft.com/office/powerpoint/2010/main" val="992782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DirectMatch Process for the end user includes matching the records, resolving near matches and downloading the results.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23</a:t>
            </a:fld>
            <a:endParaRPr lang="en-US" dirty="0"/>
          </a:p>
        </p:txBody>
      </p:sp>
    </p:spTree>
    <p:extLst>
      <p:ext uri="{BB962C8B-B14F-4D97-AF65-F5344CB8AC3E}">
        <p14:creationId xmlns:p14="http://schemas.microsoft.com/office/powerpoint/2010/main" val="2177539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records are submitted to the system . We will refer to these records as ‘Input Records’ in this presentation.</a:t>
            </a:r>
          </a:p>
          <a:p>
            <a:r>
              <a:rPr lang="en-US" dirty="0"/>
              <a:t>Next, the Matching engine develops an index of DirectMatch records.</a:t>
            </a:r>
          </a:p>
          <a:p>
            <a:r>
              <a:rPr lang="en-US" dirty="0"/>
              <a:t>The Matching engine compares the records and provides a match decision. </a:t>
            </a:r>
          </a:p>
          <a:p>
            <a:r>
              <a:rPr lang="en-US" dirty="0"/>
              <a:t>In most cases the records will be submitted by the Secure ID users and the DirectMatch user will only work within the highlighted portion of the system.</a:t>
            </a:r>
          </a:p>
          <a:p>
            <a:r>
              <a:rPr lang="en-US" dirty="0"/>
              <a:t>Let’s look at an example.</a:t>
            </a:r>
          </a:p>
          <a:p>
            <a:endParaRPr lang="en-US" dirty="0"/>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24</a:t>
            </a:fld>
            <a:endParaRPr lang="en-US" dirty="0"/>
          </a:p>
        </p:txBody>
      </p:sp>
    </p:spTree>
    <p:extLst>
      <p:ext uri="{BB962C8B-B14F-4D97-AF65-F5344CB8AC3E}">
        <p14:creationId xmlns:p14="http://schemas.microsoft.com/office/powerpoint/2010/main" val="1066829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Input Record, Jose R. Martinez, is submitted to the system either as part of a batch, automatic file processing or an online entry.</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25</a:t>
            </a:fld>
            <a:endParaRPr lang="en-US" dirty="0"/>
          </a:p>
        </p:txBody>
      </p:sp>
    </p:spTree>
    <p:extLst>
      <p:ext uri="{BB962C8B-B14F-4D97-AF65-F5344CB8AC3E}">
        <p14:creationId xmlns:p14="http://schemas.microsoft.com/office/powerpoint/2010/main" val="86452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66666"/>
                </a:solidFill>
              </a:rPr>
              <a:t>During the matching process, the system searches the DirectMatch system for possible candidates that match the input record.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26</a:t>
            </a:fld>
            <a:endParaRPr lang="en-US" dirty="0"/>
          </a:p>
        </p:txBody>
      </p:sp>
    </p:spTree>
    <p:extLst>
      <p:ext uri="{BB962C8B-B14F-4D97-AF65-F5344CB8AC3E}">
        <p14:creationId xmlns:p14="http://schemas.microsoft.com/office/powerpoint/2010/main" val="1476691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The Matching Engine uses the last name, first name, birth date and, gender for matching. The last name and first name have a high weight and are required. The middle name is a high weight if provided. The birthdate is a medium weight and gender is low weight. Both the birthdate and gender are required.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27</a:t>
            </a:fld>
            <a:endParaRPr lang="en-US" dirty="0"/>
          </a:p>
        </p:txBody>
      </p:sp>
    </p:spTree>
    <p:extLst>
      <p:ext uri="{BB962C8B-B14F-4D97-AF65-F5344CB8AC3E}">
        <p14:creationId xmlns:p14="http://schemas.microsoft.com/office/powerpoint/2010/main" val="2082522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matching</a:t>
            </a:r>
            <a:r>
              <a:rPr lang="en-US" baseline="0" dirty="0"/>
              <a:t> engine accounts for exceptions such as misspellings, nicknames, hyphenated names, etc.</a:t>
            </a:r>
          </a:p>
          <a:p>
            <a:r>
              <a:rPr lang="en-US" baseline="0" dirty="0"/>
              <a:t>This only a partial list of the exceptions.</a:t>
            </a:r>
          </a:p>
          <a:p>
            <a:pPr defTabSz="898358">
              <a:defRPr/>
            </a:pPr>
            <a:r>
              <a:rPr lang="en-US" dirty="0"/>
              <a:t>The Matching engine employs 300 different algorithms to catch different variations.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28</a:t>
            </a:fld>
            <a:endParaRPr lang="en-US" dirty="0"/>
          </a:p>
        </p:txBody>
      </p:sp>
    </p:spTree>
    <p:extLst>
      <p:ext uri="{BB962C8B-B14F-4D97-AF65-F5344CB8AC3E}">
        <p14:creationId xmlns:p14="http://schemas.microsoft.com/office/powerpoint/2010/main" val="2754155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upon the search results, the system generates a Match Score for each record. In this example, we can see that Jose Martinez is the closest match to the input record and is given a match score of 95.</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29</a:t>
            </a:fld>
            <a:endParaRPr lang="en-US" dirty="0"/>
          </a:p>
        </p:txBody>
      </p:sp>
    </p:spTree>
    <p:extLst>
      <p:ext uri="{BB962C8B-B14F-4D97-AF65-F5344CB8AC3E}">
        <p14:creationId xmlns:p14="http://schemas.microsoft.com/office/powerpoint/2010/main" val="613086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Today</a:t>
            </a:r>
            <a:r>
              <a:rPr lang="en-US" b="0" baseline="0" dirty="0"/>
              <a:t> we will cover the solution overview, the matching process, match and download, CEP Manager features, system tools as well as system features and wrap up.</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a:t>
            </a:fld>
            <a:endParaRPr lang="en-US" dirty="0"/>
          </a:p>
        </p:txBody>
      </p:sp>
    </p:spTree>
    <p:extLst>
      <p:ext uri="{BB962C8B-B14F-4D97-AF65-F5344CB8AC3E}">
        <p14:creationId xmlns:p14="http://schemas.microsoft.com/office/powerpoint/2010/main" val="1285511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latin typeface="Avenir LT Std 45 Book" panose="020B0502020203020204" pitchFamily="34" charset="0"/>
              </a:rPr>
              <a:t>The Match decision is determined by comparing the match score to the thresholds. The thresholds can be configured by the State at the program level. This example shows the match thresholds for the SNAP and TANF programs. The match threshold is currently set at 95-100, near match is 79-94 and no match is 0-78. Other programs such as Medicaid and Foster may use different matching thresholds.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30</a:t>
            </a:fld>
            <a:endParaRPr lang="en-US" dirty="0"/>
          </a:p>
        </p:txBody>
      </p:sp>
    </p:spTree>
    <p:extLst>
      <p:ext uri="{BB962C8B-B14F-4D97-AF65-F5344CB8AC3E}">
        <p14:creationId xmlns:p14="http://schemas.microsoft.com/office/powerpoint/2010/main" val="2061915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 Record. </a:t>
            </a:r>
          </a:p>
          <a:p>
            <a:r>
              <a:rPr lang="en-US" dirty="0"/>
              <a:t>The input record</a:t>
            </a:r>
            <a:r>
              <a:rPr lang="en-US" baseline="0" dirty="0"/>
              <a:t> is determined to be a match with one of the DirectMatch records.  </a:t>
            </a:r>
          </a:p>
          <a:p>
            <a:r>
              <a:rPr lang="en-US" baseline="0" dirty="0"/>
              <a:t>In this case the match score is 96 and the linked records number is assigned.</a:t>
            </a:r>
          </a:p>
          <a:p>
            <a:r>
              <a:rPr lang="en-US" dirty="0"/>
              <a:t>There is no need to review these records.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31</a:t>
            </a:fld>
            <a:endParaRPr lang="en-US" dirty="0"/>
          </a:p>
        </p:txBody>
      </p:sp>
    </p:spTree>
    <p:extLst>
      <p:ext uri="{BB962C8B-B14F-4D97-AF65-F5344CB8AC3E}">
        <p14:creationId xmlns:p14="http://schemas.microsoft.com/office/powerpoint/2010/main" val="1950815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rgbClr val="666666"/>
              </a:buClr>
              <a:buFont typeface="Wingdings" panose="05000000000000000000" pitchFamily="2" charset="2"/>
              <a:buNone/>
            </a:pPr>
            <a:r>
              <a:rPr lang="en-US" sz="1200" dirty="0">
                <a:solidFill>
                  <a:srgbClr val="666666"/>
                </a:solidFill>
                <a:latin typeface="Avenir LT Std 45 Book" panose="020B0502020203020204" pitchFamily="34" charset="0"/>
              </a:rPr>
              <a:t>No Match record.</a:t>
            </a:r>
          </a:p>
          <a:p>
            <a:pPr marL="0" indent="0">
              <a:buClr>
                <a:srgbClr val="666666"/>
              </a:buClr>
              <a:buFont typeface="Wingdings" panose="05000000000000000000" pitchFamily="2" charset="2"/>
              <a:buNone/>
            </a:pPr>
            <a:r>
              <a:rPr lang="en-US" sz="1200" dirty="0">
                <a:solidFill>
                  <a:srgbClr val="666666"/>
                </a:solidFill>
                <a:latin typeface="Avenir LT Std 45 Book" panose="020B0502020203020204" pitchFamily="34" charset="0"/>
              </a:rPr>
              <a:t>If the system does not find a matching student, the record will be returned as ‘No Match’.</a:t>
            </a:r>
          </a:p>
          <a:p>
            <a:pPr marL="0" indent="0">
              <a:buClr>
                <a:srgbClr val="666666"/>
              </a:buClr>
              <a:buFont typeface="Wingdings" panose="05000000000000000000" pitchFamily="2" charset="2"/>
              <a:buNone/>
            </a:pPr>
            <a:r>
              <a:rPr lang="en-US" sz="1200" dirty="0">
                <a:solidFill>
                  <a:srgbClr val="666666"/>
                </a:solidFill>
                <a:latin typeface="Avenir LT Std 45 Book" panose="020B0502020203020204" pitchFamily="34" charset="0"/>
              </a:rPr>
              <a:t>These records do not need to be reviewed.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32</a:t>
            </a:fld>
            <a:endParaRPr lang="en-US" dirty="0"/>
          </a:p>
        </p:txBody>
      </p:sp>
    </p:spTree>
    <p:extLst>
      <p:ext uri="{BB962C8B-B14F-4D97-AF65-F5344CB8AC3E}">
        <p14:creationId xmlns:p14="http://schemas.microsoft.com/office/powerpoint/2010/main" val="788411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 Match record.</a:t>
            </a:r>
          </a:p>
          <a:p>
            <a:r>
              <a:rPr lang="en-US" dirty="0"/>
              <a:t>In this example names are close but not exact.  </a:t>
            </a:r>
          </a:p>
          <a:p>
            <a:r>
              <a:rPr lang="en-US" dirty="0"/>
              <a:t>The Birthdates</a:t>
            </a:r>
            <a:r>
              <a:rPr lang="en-US" baseline="0" dirty="0"/>
              <a:t> are close.</a:t>
            </a:r>
          </a:p>
          <a:p>
            <a:r>
              <a:rPr lang="en-US" baseline="0" dirty="0"/>
              <a:t>The Match score flags this as a near match.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666666"/>
                </a:solidFill>
              </a:rPr>
              <a:t>Since the DirectMatch system can not determine if these students are the same person, this decision</a:t>
            </a:r>
            <a:r>
              <a:rPr lang="en-US" baseline="0" dirty="0"/>
              <a:t> will require human intervention to resolve.</a:t>
            </a:r>
            <a:endParaRPr lang="en-US" dirty="0"/>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33</a:t>
            </a:fld>
            <a:endParaRPr lang="en-US" dirty="0"/>
          </a:p>
        </p:txBody>
      </p:sp>
    </p:spTree>
    <p:extLst>
      <p:ext uri="{BB962C8B-B14F-4D97-AF65-F5344CB8AC3E}">
        <p14:creationId xmlns:p14="http://schemas.microsoft.com/office/powerpoint/2010/main" val="2436371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8358">
              <a:defRPr/>
            </a:pPr>
            <a:r>
              <a:rPr lang="en-US" dirty="0">
                <a:solidFill>
                  <a:srgbClr val="666666"/>
                </a:solidFill>
              </a:rPr>
              <a:t>Multiple Matches</a:t>
            </a:r>
          </a:p>
          <a:p>
            <a:pPr defTabSz="898358">
              <a:defRPr/>
            </a:pPr>
            <a:r>
              <a:rPr lang="en-US" dirty="0">
                <a:solidFill>
                  <a:srgbClr val="666666"/>
                </a:solidFill>
              </a:rPr>
              <a:t>In this example we see that John Tom Henderson has two potential matches in the DirectMatch system.  Since both matches are above the matching threshold, the system forces a near match. The near match will require human intervention to resolve.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34</a:t>
            </a:fld>
            <a:endParaRPr lang="en-US" dirty="0"/>
          </a:p>
        </p:txBody>
      </p:sp>
    </p:spTree>
    <p:extLst>
      <p:ext uri="{BB962C8B-B14F-4D97-AF65-F5344CB8AC3E}">
        <p14:creationId xmlns:p14="http://schemas.microsoft.com/office/powerpoint/2010/main" val="20713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a poll in the webinar. Just click on the best answer on your screen.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35</a:t>
            </a:fld>
            <a:endParaRPr lang="en-US" dirty="0"/>
          </a:p>
        </p:txBody>
      </p:sp>
    </p:spTree>
    <p:extLst>
      <p:ext uri="{BB962C8B-B14F-4D97-AF65-F5344CB8AC3E}">
        <p14:creationId xmlns:p14="http://schemas.microsoft.com/office/powerpoint/2010/main" val="3068195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Which of the following DirectMatch outcomes requires human intervention to resolve? </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solidFill>
                  <a:schemeClr val="tx1"/>
                </a:solidFill>
                <a:latin typeface="+mn-lt"/>
              </a:rPr>
              <a:t>Match</a:t>
            </a:r>
          </a:p>
          <a:p>
            <a:pPr marL="571500" lvl="1" indent="-342900">
              <a:lnSpc>
                <a:spcPct val="130000"/>
              </a:lnSpc>
              <a:buFont typeface="Wingdings" panose="05000000000000000000" pitchFamily="2" charset="2"/>
              <a:buChar char="Ø"/>
            </a:pPr>
            <a:r>
              <a:rPr lang="en-US" sz="1200" dirty="0">
                <a:solidFill>
                  <a:schemeClr val="tx1"/>
                </a:solidFill>
                <a:latin typeface="+mn-lt"/>
              </a:rPr>
              <a:t>Near Match</a:t>
            </a:r>
          </a:p>
          <a:p>
            <a:pPr marL="571500" lvl="1" indent="-342900">
              <a:lnSpc>
                <a:spcPct val="130000"/>
              </a:lnSpc>
              <a:buFont typeface="Wingdings" panose="05000000000000000000" pitchFamily="2" charset="2"/>
              <a:buChar char="Ø"/>
            </a:pPr>
            <a:r>
              <a:rPr lang="en-US" sz="1200" dirty="0">
                <a:solidFill>
                  <a:schemeClr val="tx1"/>
                </a:solidFill>
                <a:latin typeface="+mn-lt"/>
              </a:rPr>
              <a:t>No Match</a:t>
            </a:r>
          </a:p>
          <a:p>
            <a:pPr marL="571500" lvl="1" indent="-342900">
              <a:lnSpc>
                <a:spcPct val="130000"/>
              </a:lnSpc>
              <a:buFont typeface="Wingdings" panose="05000000000000000000" pitchFamily="2" charset="2"/>
              <a:buChar char="Ø"/>
            </a:pPr>
            <a:r>
              <a:rPr lang="en-US" sz="1200" dirty="0">
                <a:solidFill>
                  <a:schemeClr val="tx1"/>
                </a:solidFill>
                <a:latin typeface="+mn-lt"/>
              </a:rPr>
              <a:t>All of the above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36</a:t>
            </a:fld>
            <a:endParaRPr lang="en-US" dirty="0"/>
          </a:p>
        </p:txBody>
      </p:sp>
    </p:spTree>
    <p:extLst>
      <p:ext uri="{BB962C8B-B14F-4D97-AF65-F5344CB8AC3E}">
        <p14:creationId xmlns:p14="http://schemas.microsoft.com/office/powerpoint/2010/main" val="590649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Which of the following DirectMatch outcomes requires human intervention to resolve? </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solidFill>
                  <a:schemeClr val="tx1"/>
                </a:solidFill>
                <a:latin typeface="+mn-lt"/>
              </a:rPr>
              <a:t>Match</a:t>
            </a:r>
          </a:p>
          <a:p>
            <a:pPr marL="571500" lvl="1" indent="-342900">
              <a:lnSpc>
                <a:spcPct val="130000"/>
              </a:lnSpc>
              <a:buFont typeface="Wingdings" panose="05000000000000000000" pitchFamily="2" charset="2"/>
              <a:buChar char="Ø"/>
            </a:pPr>
            <a:r>
              <a:rPr lang="en-US" sz="1200" b="1" dirty="0">
                <a:solidFill>
                  <a:schemeClr val="tx1"/>
                </a:solidFill>
                <a:latin typeface="+mn-lt"/>
              </a:rPr>
              <a:t>Near Match</a:t>
            </a:r>
          </a:p>
          <a:p>
            <a:pPr marL="571500" lvl="1" indent="-342900">
              <a:lnSpc>
                <a:spcPct val="130000"/>
              </a:lnSpc>
              <a:buFont typeface="Wingdings" panose="05000000000000000000" pitchFamily="2" charset="2"/>
              <a:buChar char="Ø"/>
            </a:pPr>
            <a:r>
              <a:rPr lang="en-US" sz="1200" dirty="0">
                <a:solidFill>
                  <a:schemeClr val="tx1"/>
                </a:solidFill>
                <a:latin typeface="+mn-lt"/>
              </a:rPr>
              <a:t>No Match</a:t>
            </a:r>
          </a:p>
          <a:p>
            <a:pPr marL="571500" lvl="1" indent="-342900">
              <a:lnSpc>
                <a:spcPct val="130000"/>
              </a:lnSpc>
              <a:buFont typeface="Wingdings" panose="05000000000000000000" pitchFamily="2" charset="2"/>
              <a:buChar char="Ø"/>
            </a:pPr>
            <a:r>
              <a:rPr lang="en-US" sz="1200" dirty="0">
                <a:solidFill>
                  <a:schemeClr val="tx1"/>
                </a:solidFill>
                <a:latin typeface="+mn-lt"/>
              </a:rPr>
              <a:t>All of the above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37</a:t>
            </a:fld>
            <a:endParaRPr lang="en-US" dirty="0"/>
          </a:p>
        </p:txBody>
      </p:sp>
    </p:spTree>
    <p:extLst>
      <p:ext uri="{BB962C8B-B14F-4D97-AF65-F5344CB8AC3E}">
        <p14:creationId xmlns:p14="http://schemas.microsoft.com/office/powerpoint/2010/main" val="4199415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666666"/>
                </a:solidFill>
              </a:rPr>
              <a:t>Now let’s look at the DirectMatch System.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38</a:t>
            </a:fld>
            <a:endParaRPr lang="en-US" dirty="0"/>
          </a:p>
        </p:txBody>
      </p:sp>
    </p:spTree>
    <p:extLst>
      <p:ext uri="{BB962C8B-B14F-4D97-AF65-F5344CB8AC3E}">
        <p14:creationId xmlns:p14="http://schemas.microsoft.com/office/powerpoint/2010/main" val="16477323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Batches and Transactions</a:t>
            </a:r>
          </a:p>
        </p:txBody>
      </p:sp>
      <p:sp>
        <p:nvSpPr>
          <p:cNvPr id="4" name="Slide Number Placeholder 3"/>
          <p:cNvSpPr>
            <a:spLocks noGrp="1"/>
          </p:cNvSpPr>
          <p:nvPr>
            <p:ph type="sldNum" sz="quarter" idx="5"/>
          </p:nvPr>
        </p:nvSpPr>
        <p:spPr/>
        <p:txBody>
          <a:bodyPr/>
          <a:lstStyle/>
          <a:p>
            <a:fld id="{32A50B59-0603-4944-B0FC-2FBA32228BAC}" type="slidenum">
              <a:rPr lang="en-US" smtClean="0"/>
              <a:t>39</a:t>
            </a:fld>
            <a:endParaRPr lang="en-US" dirty="0"/>
          </a:p>
        </p:txBody>
      </p:sp>
    </p:spTree>
    <p:extLst>
      <p:ext uri="{BB962C8B-B14F-4D97-AF65-F5344CB8AC3E}">
        <p14:creationId xmlns:p14="http://schemas.microsoft.com/office/powerpoint/2010/main" val="175861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buNone/>
              <a:defRPr/>
            </a:pPr>
            <a:r>
              <a:rPr lang="en-US" u="none" dirty="0">
                <a:solidFill>
                  <a:schemeClr val="bg1">
                    <a:lumMod val="50000"/>
                  </a:schemeClr>
                </a:solidFill>
                <a:latin typeface="Avenir LT Std 45 Book" panose="020B0502020203020204" pitchFamily="34" charset="0"/>
              </a:rPr>
              <a:t>At the end of today’s training, participants will be able to describe:</a:t>
            </a:r>
          </a:p>
          <a:p>
            <a:pPr>
              <a:lnSpc>
                <a:spcPct val="150000"/>
              </a:lnSpc>
              <a:buFont typeface="Wingdings" panose="05000000000000000000" pitchFamily="2" charset="2"/>
              <a:buChar char="ü"/>
            </a:pPr>
            <a:r>
              <a:rPr lang="en-US" dirty="0">
                <a:latin typeface="Avenir LT Std 45 Book" panose="020B0502020203020204" pitchFamily="34" charset="0"/>
                <a:cs typeface="+mn-cs"/>
              </a:rPr>
              <a:t>The matching logic used in the </a:t>
            </a:r>
            <a:r>
              <a:rPr lang="en-US" dirty="0" err="1">
                <a:latin typeface="Avenir LT Std 45 Book" panose="020B0502020203020204" pitchFamily="34" charset="0"/>
                <a:cs typeface="+mn-cs"/>
              </a:rPr>
              <a:t>DirectMatch</a:t>
            </a:r>
            <a:r>
              <a:rPr lang="en-US" dirty="0">
                <a:latin typeface="Avenir LT Std 45 Book" panose="020B0502020203020204" pitchFamily="34" charset="0"/>
                <a:cs typeface="+mn-cs"/>
              </a:rPr>
              <a:t> System</a:t>
            </a:r>
          </a:p>
          <a:p>
            <a:pPr>
              <a:lnSpc>
                <a:spcPct val="150000"/>
              </a:lnSpc>
              <a:buFont typeface="Wingdings" panose="05000000000000000000" pitchFamily="2" charset="2"/>
              <a:buChar char="ü"/>
            </a:pPr>
            <a:r>
              <a:rPr lang="en-US" dirty="0">
                <a:latin typeface="Avenir LT Std 45 Book" panose="020B0502020203020204" pitchFamily="34" charset="0"/>
                <a:cs typeface="+mn-cs"/>
              </a:rPr>
              <a:t>How to make a good match decision</a:t>
            </a:r>
          </a:p>
          <a:p>
            <a:pPr>
              <a:lnSpc>
                <a:spcPct val="150000"/>
              </a:lnSpc>
              <a:buFont typeface="Wingdings" panose="05000000000000000000" pitchFamily="2" charset="2"/>
              <a:buChar char="ü"/>
            </a:pPr>
            <a:r>
              <a:rPr lang="en-US" dirty="0">
                <a:latin typeface="Avenir LT Std 45 Book" panose="020B0502020203020204" pitchFamily="34" charset="0"/>
                <a:cs typeface="+mn-cs"/>
              </a:rPr>
              <a:t>The process for downloading Match Records</a:t>
            </a:r>
          </a:p>
        </p:txBody>
      </p:sp>
      <p:sp>
        <p:nvSpPr>
          <p:cNvPr id="4" name="Slide Number Placeholder 3"/>
          <p:cNvSpPr>
            <a:spLocks noGrp="1"/>
          </p:cNvSpPr>
          <p:nvPr>
            <p:ph type="sldNum" sz="quarter" idx="5"/>
          </p:nvPr>
        </p:nvSpPr>
        <p:spPr/>
        <p:txBody>
          <a:bodyPr/>
          <a:lstStyle/>
          <a:p>
            <a:fld id="{32A50B59-0603-4944-B0FC-2FBA32228BAC}" type="slidenum">
              <a:rPr lang="en-US" smtClean="0"/>
              <a:t>4</a:t>
            </a:fld>
            <a:endParaRPr lang="en-US" dirty="0"/>
          </a:p>
        </p:txBody>
      </p:sp>
    </p:spTree>
    <p:extLst>
      <p:ext uri="{BB962C8B-B14F-4D97-AF65-F5344CB8AC3E}">
        <p14:creationId xmlns:p14="http://schemas.microsoft.com/office/powerpoint/2010/main" val="1530139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user’s landing page is determined by the user’s role. The DirectMatch page will be the default page for all DirectMatch users. </a:t>
            </a:r>
          </a:p>
        </p:txBody>
      </p:sp>
      <p:sp>
        <p:nvSpPr>
          <p:cNvPr id="4" name="Slide Number Placeholder 3"/>
          <p:cNvSpPr>
            <a:spLocks noGrp="1"/>
          </p:cNvSpPr>
          <p:nvPr>
            <p:ph type="sldNum" sz="quarter" idx="5"/>
          </p:nvPr>
        </p:nvSpPr>
        <p:spPr/>
        <p:txBody>
          <a:bodyPr/>
          <a:lstStyle/>
          <a:p>
            <a:fld id="{32A50B59-0603-4944-B0FC-2FBA32228BAC}" type="slidenum">
              <a:rPr lang="en-US" smtClean="0"/>
              <a:t>40</a:t>
            </a:fld>
            <a:endParaRPr lang="en-US" dirty="0"/>
          </a:p>
        </p:txBody>
      </p:sp>
    </p:spTree>
    <p:extLst>
      <p:ext uri="{BB962C8B-B14F-4D97-AF65-F5344CB8AC3E}">
        <p14:creationId xmlns:p14="http://schemas.microsoft.com/office/powerpoint/2010/main" val="3626746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menu bar on the left side of the page is the main navigation tool.</a:t>
            </a:r>
          </a:p>
          <a:p>
            <a:r>
              <a:rPr lang="en-US" dirty="0"/>
              <a:t>Click the &gt; sign to expand the menu.</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41</a:t>
            </a:fld>
            <a:endParaRPr lang="en-US" dirty="0"/>
          </a:p>
        </p:txBody>
      </p:sp>
    </p:spTree>
    <p:extLst>
      <p:ext uri="{BB962C8B-B14F-4D97-AF65-F5344CB8AC3E}">
        <p14:creationId xmlns:p14="http://schemas.microsoft.com/office/powerpoint/2010/main" val="36381443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home button is the first option on the navigation bar.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navigation options are determined by the user’s role.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user can also access Match Options and Student Search.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CEP Manager option will only appear on the menu if the user has rights to CEP Manager.</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42</a:t>
            </a:fld>
            <a:endParaRPr lang="en-US" dirty="0"/>
          </a:p>
        </p:txBody>
      </p:sp>
    </p:spTree>
    <p:extLst>
      <p:ext uri="{BB962C8B-B14F-4D97-AF65-F5344CB8AC3E}">
        <p14:creationId xmlns:p14="http://schemas.microsoft.com/office/powerpoint/2010/main" val="15772168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Dashboard or Home Page contains the user’s most recent activity in the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dashboard displays the most recent batch information. Batches are a group of records submitted to the system at the same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in version 2020 is the concept of transactions.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Transactions are individual records.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Users may view and work on individual transactions before an entire batch of records completes processing.</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43</a:t>
            </a:fld>
            <a:endParaRPr lang="en-US" dirty="0"/>
          </a:p>
        </p:txBody>
      </p:sp>
    </p:spTree>
    <p:extLst>
      <p:ext uri="{BB962C8B-B14F-4D97-AF65-F5344CB8AC3E}">
        <p14:creationId xmlns:p14="http://schemas.microsoft.com/office/powerpoint/2010/main" val="18496208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Transactions are individual records. The five most recent pending transactions are shown on the transaction page. </a:t>
            </a:r>
          </a:p>
          <a:p>
            <a:r>
              <a:rPr lang="en-US" dirty="0"/>
              <a:t>On the right side of the page, the user may view all pending transactions, view the past 7 days or take action to resolve the near matches.</a:t>
            </a:r>
          </a:p>
        </p:txBody>
      </p:sp>
      <p:sp>
        <p:nvSpPr>
          <p:cNvPr id="4" name="Slide Number Placeholder 3"/>
          <p:cNvSpPr>
            <a:spLocks noGrp="1"/>
          </p:cNvSpPr>
          <p:nvPr>
            <p:ph type="sldNum" sz="quarter" idx="5"/>
          </p:nvPr>
        </p:nvSpPr>
        <p:spPr/>
        <p:txBody>
          <a:bodyPr/>
          <a:lstStyle/>
          <a:p>
            <a:fld id="{32A50B59-0603-4944-B0FC-2FBA32228BAC}" type="slidenum">
              <a:rPr lang="en-US" smtClean="0"/>
              <a:t>44</a:t>
            </a:fld>
            <a:endParaRPr lang="en-US" dirty="0"/>
          </a:p>
        </p:txBody>
      </p:sp>
    </p:spTree>
    <p:extLst>
      <p:ext uri="{BB962C8B-B14F-4D97-AF65-F5344CB8AC3E}">
        <p14:creationId xmlns:p14="http://schemas.microsoft.com/office/powerpoint/2010/main" val="1645850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Searching for a Batch and Downloading Results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45</a:t>
            </a:fld>
            <a:endParaRPr lang="en-US" dirty="0"/>
          </a:p>
        </p:txBody>
      </p:sp>
    </p:spTree>
    <p:extLst>
      <p:ext uri="{BB962C8B-B14F-4D97-AF65-F5344CB8AC3E}">
        <p14:creationId xmlns:p14="http://schemas.microsoft.com/office/powerpoint/2010/main" val="5050714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home page, the user can click the double arrow to view the batch history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46</a:t>
            </a:fld>
            <a:endParaRPr lang="en-US" dirty="0"/>
          </a:p>
        </p:txBody>
      </p:sp>
    </p:spTree>
    <p:extLst>
      <p:ext uri="{BB962C8B-B14F-4D97-AF65-F5344CB8AC3E}">
        <p14:creationId xmlns:p14="http://schemas.microsoft.com/office/powerpoint/2010/main" val="3283815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entered Batch ID 12279 and selected the match type SNAP.  Click Filter Data.</a:t>
            </a:r>
          </a:p>
        </p:txBody>
      </p:sp>
      <p:sp>
        <p:nvSpPr>
          <p:cNvPr id="4" name="Slide Number Placeholder 3"/>
          <p:cNvSpPr>
            <a:spLocks noGrp="1"/>
          </p:cNvSpPr>
          <p:nvPr>
            <p:ph type="sldNum" sz="quarter" idx="5"/>
          </p:nvPr>
        </p:nvSpPr>
        <p:spPr/>
        <p:txBody>
          <a:bodyPr/>
          <a:lstStyle/>
          <a:p>
            <a:fld id="{32A50B59-0603-4944-B0FC-2FBA32228BAC}" type="slidenum">
              <a:rPr lang="en-US" smtClean="0"/>
              <a:t>47</a:t>
            </a:fld>
            <a:endParaRPr lang="en-US" dirty="0"/>
          </a:p>
        </p:txBody>
      </p:sp>
    </p:spTree>
    <p:extLst>
      <p:ext uri="{BB962C8B-B14F-4D97-AF65-F5344CB8AC3E}">
        <p14:creationId xmlns:p14="http://schemas.microsoft.com/office/powerpoint/2010/main" val="9710157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system searched for the particular batch and returned the batch results. The status is Completed and the Record Info shows there was only 1 record in this batch.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48</a:t>
            </a:fld>
            <a:endParaRPr lang="en-US" dirty="0"/>
          </a:p>
        </p:txBody>
      </p:sp>
    </p:spTree>
    <p:extLst>
      <p:ext uri="{BB962C8B-B14F-4D97-AF65-F5344CB8AC3E}">
        <p14:creationId xmlns:p14="http://schemas.microsoft.com/office/powerpoint/2010/main" val="30386584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clicking the Actions button, the user can now download the results or view the batch details. Let’s look at the details first.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49</a:t>
            </a:fld>
            <a:endParaRPr lang="en-US" dirty="0"/>
          </a:p>
        </p:txBody>
      </p:sp>
    </p:spTree>
    <p:extLst>
      <p:ext uri="{BB962C8B-B14F-4D97-AF65-F5344CB8AC3E}">
        <p14:creationId xmlns:p14="http://schemas.microsoft.com/office/powerpoint/2010/main" val="265346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Let’s look at the solution overview.</a:t>
            </a:r>
          </a:p>
          <a:p>
            <a:endParaRPr lang="en-US"/>
          </a:p>
        </p:txBody>
      </p:sp>
      <p:sp>
        <p:nvSpPr>
          <p:cNvPr id="4" name="Slide Number Placeholder 3"/>
          <p:cNvSpPr>
            <a:spLocks noGrp="1"/>
          </p:cNvSpPr>
          <p:nvPr>
            <p:ph type="sldNum" sz="quarter" idx="5"/>
          </p:nvPr>
        </p:nvSpPr>
        <p:spPr/>
        <p:txBody>
          <a:bodyPr/>
          <a:lstStyle/>
          <a:p>
            <a:fld id="{32A50B59-0603-4944-B0FC-2FBA32228BAC}" type="slidenum">
              <a:rPr lang="en-US" smtClean="0"/>
              <a:t>5</a:t>
            </a:fld>
            <a:endParaRPr lang="en-US" dirty="0"/>
          </a:p>
        </p:txBody>
      </p:sp>
    </p:spTree>
    <p:extLst>
      <p:ext uri="{BB962C8B-B14F-4D97-AF65-F5344CB8AC3E}">
        <p14:creationId xmlns:p14="http://schemas.microsoft.com/office/powerpoint/2010/main" val="330200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Batch Process Details provides information about the processing stage. From this page the user can also download the batch or view the transactions. Click Download.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50</a:t>
            </a:fld>
            <a:endParaRPr lang="en-US" dirty="0"/>
          </a:p>
        </p:txBody>
      </p:sp>
    </p:spTree>
    <p:extLst>
      <p:ext uri="{BB962C8B-B14F-4D97-AF65-F5344CB8AC3E}">
        <p14:creationId xmlns:p14="http://schemas.microsoft.com/office/powerpoint/2010/main" val="1612620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user should select DirectMatch Index file format.</a:t>
            </a:r>
          </a:p>
          <a:p>
            <a:r>
              <a:rPr lang="en-US" sz="1200" dirty="0"/>
              <a:t>Click Generate Extract.</a:t>
            </a:r>
          </a:p>
          <a:p>
            <a:r>
              <a:rPr lang="en-US" sz="1200" dirty="0"/>
              <a:t>Some browsers will automatically download the file while others will prompt the user before downloading the file. </a:t>
            </a:r>
          </a:p>
          <a:p>
            <a:r>
              <a:rPr lang="en-US" sz="1200" dirty="0"/>
              <a:t>The user can then upload the file into their source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51</a:t>
            </a:fld>
            <a:endParaRPr lang="en-US" dirty="0"/>
          </a:p>
        </p:txBody>
      </p:sp>
    </p:spTree>
    <p:extLst>
      <p:ext uri="{BB962C8B-B14F-4D97-AF65-F5344CB8AC3E}">
        <p14:creationId xmlns:p14="http://schemas.microsoft.com/office/powerpoint/2010/main" val="5516527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follow the matching process from the beginning to the end for Match and No Match records. </a:t>
            </a:r>
          </a:p>
        </p:txBody>
      </p:sp>
      <p:sp>
        <p:nvSpPr>
          <p:cNvPr id="4" name="Slide Number Placeholder 3"/>
          <p:cNvSpPr>
            <a:spLocks noGrp="1"/>
          </p:cNvSpPr>
          <p:nvPr>
            <p:ph type="sldNum" sz="quarter" idx="5"/>
          </p:nvPr>
        </p:nvSpPr>
        <p:spPr/>
        <p:txBody>
          <a:bodyPr/>
          <a:lstStyle/>
          <a:p>
            <a:fld id="{32A50B59-0603-4944-B0FC-2FBA32228BAC}" type="slidenum">
              <a:rPr lang="en-US" smtClean="0"/>
              <a:t>52</a:t>
            </a:fld>
            <a:endParaRPr lang="en-US" dirty="0"/>
          </a:p>
        </p:txBody>
      </p:sp>
    </p:spTree>
    <p:extLst>
      <p:ext uri="{BB962C8B-B14F-4D97-AF65-F5344CB8AC3E}">
        <p14:creationId xmlns:p14="http://schemas.microsoft.com/office/powerpoint/2010/main" val="10993687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new version, items that are still pending are highlighted with a warning indicator which lets the user know further action is needed.  The user will click Resolve to see the near matches and choose an appropriate resolution. More about near matches later in this session.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53</a:t>
            </a:fld>
            <a:endParaRPr lang="en-US" dirty="0"/>
          </a:p>
        </p:txBody>
      </p:sp>
    </p:spTree>
    <p:extLst>
      <p:ext uri="{BB962C8B-B14F-4D97-AF65-F5344CB8AC3E}">
        <p14:creationId xmlns:p14="http://schemas.microsoft.com/office/powerpoint/2010/main" val="2087395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Individual records or transactions will be submitted to the system, processed and the result will be match, no match or near match. Match records can be downloaded. No match records require no further action. Near match records must be resolved by human intervention. Transaction ID 691939 has been submitted to the system as a record in batch 12261. It has completed processing. Click view to download the record.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54</a:t>
            </a:fld>
            <a:endParaRPr lang="en-US" dirty="0"/>
          </a:p>
        </p:txBody>
      </p:sp>
    </p:spTree>
    <p:extLst>
      <p:ext uri="{BB962C8B-B14F-4D97-AF65-F5344CB8AC3E}">
        <p14:creationId xmlns:p14="http://schemas.microsoft.com/office/powerpoint/2010/main" val="9737398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download.</a:t>
            </a:r>
          </a:p>
        </p:txBody>
      </p:sp>
      <p:sp>
        <p:nvSpPr>
          <p:cNvPr id="4" name="Slide Number Placeholder 3"/>
          <p:cNvSpPr>
            <a:spLocks noGrp="1"/>
          </p:cNvSpPr>
          <p:nvPr>
            <p:ph type="sldNum" sz="quarter" idx="5"/>
          </p:nvPr>
        </p:nvSpPr>
        <p:spPr/>
        <p:txBody>
          <a:bodyPr/>
          <a:lstStyle/>
          <a:p>
            <a:fld id="{32A50B59-0603-4944-B0FC-2FBA32228BAC}" type="slidenum">
              <a:rPr lang="en-US" smtClean="0"/>
              <a:t>55</a:t>
            </a:fld>
            <a:endParaRPr lang="en-US" dirty="0"/>
          </a:p>
        </p:txBody>
      </p:sp>
    </p:spTree>
    <p:extLst>
      <p:ext uri="{BB962C8B-B14F-4D97-AF65-F5344CB8AC3E}">
        <p14:creationId xmlns:p14="http://schemas.microsoft.com/office/powerpoint/2010/main" val="14263936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user lands on the transaction profile download page. The bar across the top provides information about the transaction. The download format should be the same as was used in Version 11. </a:t>
            </a:r>
          </a:p>
          <a:p>
            <a:r>
              <a:rPr lang="en-US" sz="1200" dirty="0"/>
              <a:t>Click Generate Extract.</a:t>
            </a:r>
          </a:p>
        </p:txBody>
      </p:sp>
      <p:sp>
        <p:nvSpPr>
          <p:cNvPr id="4" name="Slide Number Placeholder 3"/>
          <p:cNvSpPr>
            <a:spLocks noGrp="1"/>
          </p:cNvSpPr>
          <p:nvPr>
            <p:ph type="sldNum" sz="quarter" idx="5"/>
          </p:nvPr>
        </p:nvSpPr>
        <p:spPr/>
        <p:txBody>
          <a:bodyPr/>
          <a:lstStyle/>
          <a:p>
            <a:fld id="{32A50B59-0603-4944-B0FC-2FBA32228BAC}" type="slidenum">
              <a:rPr lang="en-US" smtClean="0"/>
              <a:t>56</a:t>
            </a:fld>
            <a:endParaRPr lang="en-US" dirty="0"/>
          </a:p>
        </p:txBody>
      </p:sp>
    </p:spTree>
    <p:extLst>
      <p:ext uri="{BB962C8B-B14F-4D97-AF65-F5344CB8AC3E}">
        <p14:creationId xmlns:p14="http://schemas.microsoft.com/office/powerpoint/2010/main" val="4150336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extract file is shown below the format information. Click Refresh if the file hasn’t completed.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57</a:t>
            </a:fld>
            <a:endParaRPr lang="en-US" dirty="0"/>
          </a:p>
        </p:txBody>
      </p:sp>
    </p:spTree>
    <p:extLst>
      <p:ext uri="{BB962C8B-B14F-4D97-AF65-F5344CB8AC3E}">
        <p14:creationId xmlns:p14="http://schemas.microsoft.com/office/powerpoint/2010/main" val="8192453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Click download to download the transaction. This process works exactly the same for batches. For a transaction, you are downloading only one record. For a batch, you are downloading all records in the batch. You can open the file in Notepad or load matched records to your source system.</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58</a:t>
            </a:fld>
            <a:endParaRPr lang="en-US" dirty="0"/>
          </a:p>
        </p:txBody>
      </p:sp>
    </p:spTree>
    <p:extLst>
      <p:ext uri="{BB962C8B-B14F-4D97-AF65-F5344CB8AC3E}">
        <p14:creationId xmlns:p14="http://schemas.microsoft.com/office/powerpoint/2010/main" val="8006327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a poll in the webinar. Just click on the best answer on your screen.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59</a:t>
            </a:fld>
            <a:endParaRPr lang="en-US" dirty="0"/>
          </a:p>
        </p:txBody>
      </p:sp>
    </p:spTree>
    <p:extLst>
      <p:ext uri="{BB962C8B-B14F-4D97-AF65-F5344CB8AC3E}">
        <p14:creationId xmlns:p14="http://schemas.microsoft.com/office/powerpoint/2010/main" val="3273428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DirectMatch provides:</a:t>
            </a:r>
          </a:p>
          <a:p>
            <a:pPr marL="285750" lvl="0"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 powerful matching engine</a:t>
            </a:r>
          </a:p>
          <a:p>
            <a:pPr marL="285750" lvl="0"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 tracking and logging process for submission data</a:t>
            </a:r>
          </a:p>
          <a:p>
            <a:pPr marL="285750" lvl="0"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An easy-to-use interface</a:t>
            </a:r>
          </a:p>
          <a:p>
            <a:pPr marL="285750" lvl="0"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An organized and structured approach</a:t>
            </a:r>
          </a:p>
          <a:p>
            <a:pPr marL="285750" lvl="0"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Secure and role-based access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6</a:t>
            </a:fld>
            <a:endParaRPr lang="en-US" dirty="0"/>
          </a:p>
        </p:txBody>
      </p:sp>
    </p:spTree>
    <p:extLst>
      <p:ext uri="{BB962C8B-B14F-4D97-AF65-F5344CB8AC3E}">
        <p14:creationId xmlns:p14="http://schemas.microsoft.com/office/powerpoint/2010/main" val="16862836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bg1">
                    <a:lumMod val="50000"/>
                  </a:schemeClr>
                </a:solidFill>
                <a:latin typeface="+mn-lt"/>
              </a:rPr>
              <a:t>What is the difference between a batch and a transaction?</a:t>
            </a:r>
          </a:p>
          <a:p>
            <a:pPr marL="0" indent="0">
              <a:lnSpc>
                <a:spcPct val="130000"/>
              </a:lnSpc>
              <a:buNone/>
            </a:pPr>
            <a:r>
              <a:rPr lang="en-US" sz="1200" dirty="0">
                <a:solidFill>
                  <a:schemeClr val="tx1"/>
                </a:solidFill>
                <a:latin typeface="+mn-lt"/>
              </a:rPr>
              <a:t>Answers:</a:t>
            </a:r>
          </a:p>
          <a:p>
            <a:pPr marL="114300" lvl="0" indent="-342900">
              <a:lnSpc>
                <a:spcPct val="130000"/>
              </a:lnSpc>
              <a:buFont typeface="Wingdings" panose="05000000000000000000" pitchFamily="2" charset="2"/>
              <a:buChar char="Ø"/>
            </a:pPr>
            <a:r>
              <a:rPr lang="en-US" sz="1200" dirty="0">
                <a:solidFill>
                  <a:schemeClr val="tx1"/>
                </a:solidFill>
                <a:latin typeface="+mn-lt"/>
              </a:rPr>
              <a:t>A batch is many records submitted at the same time</a:t>
            </a:r>
            <a:r>
              <a:rPr lang="en-US" sz="1200" dirty="0">
                <a:latin typeface="+mn-lt"/>
              </a:rPr>
              <a:t>;</a:t>
            </a:r>
            <a:r>
              <a:rPr lang="en-US" sz="1200" dirty="0">
                <a:solidFill>
                  <a:schemeClr val="tx1"/>
                </a:solidFill>
                <a:latin typeface="+mn-lt"/>
              </a:rPr>
              <a:t> a transaction is only one record.</a:t>
            </a:r>
          </a:p>
          <a:p>
            <a:pPr marL="114300" lvl="0" indent="-342900">
              <a:lnSpc>
                <a:spcPct val="130000"/>
              </a:lnSpc>
              <a:buFont typeface="Wingdings" panose="05000000000000000000" pitchFamily="2" charset="2"/>
              <a:buChar char="Ø"/>
            </a:pPr>
            <a:r>
              <a:rPr lang="en-US" sz="1200" dirty="0">
                <a:solidFill>
                  <a:schemeClr val="bg1">
                    <a:lumMod val="50000"/>
                  </a:schemeClr>
                </a:solidFill>
                <a:latin typeface="+mn-lt"/>
              </a:rPr>
              <a:t>A batch is only output records; a transaction is input and output records</a:t>
            </a:r>
          </a:p>
          <a:p>
            <a:pPr marL="114300" lvl="0" indent="-342900">
              <a:lnSpc>
                <a:spcPct val="130000"/>
              </a:lnSpc>
              <a:buFont typeface="Wingdings" panose="05000000000000000000" pitchFamily="2" charset="2"/>
              <a:buChar char="Ø"/>
            </a:pPr>
            <a:r>
              <a:rPr lang="en-US" sz="1200" dirty="0">
                <a:solidFill>
                  <a:schemeClr val="bg1">
                    <a:lumMod val="50000"/>
                  </a:schemeClr>
                </a:solidFill>
                <a:latin typeface="+mn-lt"/>
              </a:rPr>
              <a:t>A batch has an ID and a transaction does not.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60</a:t>
            </a:fld>
            <a:endParaRPr lang="en-US" dirty="0"/>
          </a:p>
        </p:txBody>
      </p:sp>
    </p:spTree>
    <p:extLst>
      <p:ext uri="{BB962C8B-B14F-4D97-AF65-F5344CB8AC3E}">
        <p14:creationId xmlns:p14="http://schemas.microsoft.com/office/powerpoint/2010/main" val="136571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bg1">
                    <a:lumMod val="50000"/>
                  </a:schemeClr>
                </a:solidFill>
                <a:latin typeface="+mn-lt"/>
              </a:rPr>
              <a:t>What is the difference between a batch and a transaction?</a:t>
            </a:r>
          </a:p>
          <a:p>
            <a:pPr marL="0" indent="0">
              <a:lnSpc>
                <a:spcPct val="130000"/>
              </a:lnSpc>
              <a:buNone/>
            </a:pPr>
            <a:r>
              <a:rPr lang="en-US" sz="1200" dirty="0">
                <a:solidFill>
                  <a:schemeClr val="tx1"/>
                </a:solidFill>
                <a:latin typeface="+mn-lt"/>
              </a:rPr>
              <a:t>Answers:</a:t>
            </a:r>
          </a:p>
          <a:p>
            <a:pPr marL="114300" lvl="0" indent="-342900">
              <a:lnSpc>
                <a:spcPct val="130000"/>
              </a:lnSpc>
              <a:buFont typeface="Wingdings" panose="05000000000000000000" pitchFamily="2" charset="2"/>
              <a:buChar char="Ø"/>
            </a:pPr>
            <a:r>
              <a:rPr lang="en-US" sz="1200" b="1" dirty="0">
                <a:solidFill>
                  <a:schemeClr val="tx1"/>
                </a:solidFill>
                <a:latin typeface="+mn-lt"/>
              </a:rPr>
              <a:t>A batch is many records submitted at the same time</a:t>
            </a:r>
            <a:r>
              <a:rPr lang="en-US" sz="1200" b="1" dirty="0">
                <a:latin typeface="+mn-lt"/>
              </a:rPr>
              <a:t>;</a:t>
            </a:r>
            <a:r>
              <a:rPr lang="en-US" sz="1200" b="1" dirty="0">
                <a:solidFill>
                  <a:schemeClr val="tx1"/>
                </a:solidFill>
                <a:latin typeface="+mn-lt"/>
              </a:rPr>
              <a:t> a transaction is only one record.</a:t>
            </a:r>
          </a:p>
          <a:p>
            <a:pPr marL="114300" lvl="0" indent="-342900">
              <a:lnSpc>
                <a:spcPct val="130000"/>
              </a:lnSpc>
              <a:buFont typeface="Wingdings" panose="05000000000000000000" pitchFamily="2" charset="2"/>
              <a:buChar char="Ø"/>
            </a:pPr>
            <a:r>
              <a:rPr lang="en-US" sz="1200" dirty="0">
                <a:solidFill>
                  <a:schemeClr val="bg1">
                    <a:lumMod val="50000"/>
                  </a:schemeClr>
                </a:solidFill>
                <a:latin typeface="+mn-lt"/>
              </a:rPr>
              <a:t>A batch is only output records; a transaction is input and output records</a:t>
            </a:r>
          </a:p>
          <a:p>
            <a:pPr marL="114300" lvl="0" indent="-342900">
              <a:lnSpc>
                <a:spcPct val="130000"/>
              </a:lnSpc>
              <a:buFont typeface="Wingdings" panose="05000000000000000000" pitchFamily="2" charset="2"/>
              <a:buChar char="Ø"/>
            </a:pPr>
            <a:r>
              <a:rPr lang="en-US" sz="1200" dirty="0">
                <a:solidFill>
                  <a:schemeClr val="bg1">
                    <a:lumMod val="50000"/>
                  </a:schemeClr>
                </a:solidFill>
                <a:latin typeface="+mn-lt"/>
              </a:rPr>
              <a:t>A batch has an ID and a transaction does not.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61</a:t>
            </a:fld>
            <a:endParaRPr lang="en-US" dirty="0"/>
          </a:p>
        </p:txBody>
      </p:sp>
    </p:spTree>
    <p:extLst>
      <p:ext uri="{BB962C8B-B14F-4D97-AF65-F5344CB8AC3E}">
        <p14:creationId xmlns:p14="http://schemas.microsoft.com/office/powerpoint/2010/main" val="26727318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take a deeper look at the matching process for Near Match records. </a:t>
            </a:r>
          </a:p>
        </p:txBody>
      </p:sp>
      <p:sp>
        <p:nvSpPr>
          <p:cNvPr id="4" name="Slide Number Placeholder 3"/>
          <p:cNvSpPr>
            <a:spLocks noGrp="1"/>
          </p:cNvSpPr>
          <p:nvPr>
            <p:ph type="sldNum" sz="quarter" idx="5"/>
          </p:nvPr>
        </p:nvSpPr>
        <p:spPr/>
        <p:txBody>
          <a:bodyPr/>
          <a:lstStyle/>
          <a:p>
            <a:fld id="{32A50B59-0603-4944-B0FC-2FBA32228BAC}" type="slidenum">
              <a:rPr lang="en-US" smtClean="0"/>
              <a:t>62</a:t>
            </a:fld>
            <a:endParaRPr lang="en-US" dirty="0"/>
          </a:p>
        </p:txBody>
      </p:sp>
    </p:spTree>
    <p:extLst>
      <p:ext uri="{BB962C8B-B14F-4D97-AF65-F5344CB8AC3E}">
        <p14:creationId xmlns:p14="http://schemas.microsoft.com/office/powerpoint/2010/main" val="3136961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Batch 12342 contains TANF data with Pending Near Matches. The near matches must be resolved before the user can download the entire batch. Click Resolve.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63</a:t>
            </a:fld>
            <a:endParaRPr lang="en-US" dirty="0"/>
          </a:p>
        </p:txBody>
      </p:sp>
    </p:spTree>
    <p:extLst>
      <p:ext uri="{BB962C8B-B14F-4D97-AF65-F5344CB8AC3E}">
        <p14:creationId xmlns:p14="http://schemas.microsoft.com/office/powerpoint/2010/main" val="1684568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When drilling in, the system filters on batch ID </a:t>
            </a:r>
            <a:r>
              <a:rPr lang="en-US" dirty="0"/>
              <a:t>12342</a:t>
            </a:r>
            <a:r>
              <a:rPr lang="en-US" sz="1200" dirty="0"/>
              <a:t> and displays all the transactions in the near match status. Monique Whitehead has 1 potential match. Click the downward triangle to see the potential near match.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32A50B59-0603-4944-B0FC-2FBA32228BAC}" type="slidenum">
              <a:rPr lang="en-US" smtClean="0"/>
              <a:t>64</a:t>
            </a:fld>
            <a:endParaRPr lang="en-US" dirty="0"/>
          </a:p>
        </p:txBody>
      </p:sp>
    </p:spTree>
    <p:extLst>
      <p:ext uri="{BB962C8B-B14F-4D97-AF65-F5344CB8AC3E}">
        <p14:creationId xmlns:p14="http://schemas.microsoft.com/office/powerpoint/2010/main" val="39037752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submission record shows Monique Whitehead,  Female with DOB 09/09/1998. On this screen we can see 1 potential near match, Monique Whitehead with a different birthdate. The user should click either double arrow to see more information.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65</a:t>
            </a:fld>
            <a:endParaRPr lang="en-US" dirty="0"/>
          </a:p>
        </p:txBody>
      </p:sp>
    </p:spTree>
    <p:extLst>
      <p:ext uri="{BB962C8B-B14F-4D97-AF65-F5344CB8AC3E}">
        <p14:creationId xmlns:p14="http://schemas.microsoft.com/office/powerpoint/2010/main" val="3659390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ü"/>
            </a:pPr>
            <a:r>
              <a:rPr lang="en-US" b="0" dirty="0"/>
              <a:t>On the compare records page, the fields with differences are highlighted in yellow.</a:t>
            </a:r>
          </a:p>
          <a:p>
            <a:pPr marL="342900" indent="-342900">
              <a:buFont typeface="Wingdings" panose="05000000000000000000" pitchFamily="2" charset="2"/>
              <a:buChar char="ü"/>
            </a:pPr>
            <a:r>
              <a:rPr lang="en-US" b="0" dirty="0"/>
              <a:t>Scroll down to see additional data fields before making a match decision. </a:t>
            </a:r>
          </a:p>
          <a:p>
            <a:pPr marL="342900" indent="-342900">
              <a:buFont typeface="Wingdings" panose="05000000000000000000" pitchFamily="2" charset="2"/>
              <a:buChar char="ü"/>
            </a:pPr>
            <a:r>
              <a:rPr lang="en-US" b="0" dirty="0"/>
              <a:t>In this case we see the birthdates are different, but the social security number is the same.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b="0" dirty="0"/>
              <a:t>The user should investigate the birthdate at the district level.</a:t>
            </a:r>
          </a:p>
          <a:p>
            <a:pPr marL="0" indent="0">
              <a:buFont typeface="Wingdings" panose="05000000000000000000" pitchFamily="2" charset="2"/>
              <a:buNone/>
            </a:pPr>
            <a:endParaRPr lang="en-US" b="0" dirty="0"/>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66</a:t>
            </a:fld>
            <a:endParaRPr lang="en-US" dirty="0"/>
          </a:p>
        </p:txBody>
      </p:sp>
    </p:spTree>
    <p:extLst>
      <p:ext uri="{BB962C8B-B14F-4D97-AF65-F5344CB8AC3E}">
        <p14:creationId xmlns:p14="http://schemas.microsoft.com/office/powerpoint/2010/main" val="12979160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must investigate the student data at the school district. Then, the user will select the near match resolution from the three possible resolutions:</a:t>
            </a:r>
          </a:p>
          <a:p>
            <a:r>
              <a:rPr lang="en-US" dirty="0"/>
              <a:t>Match</a:t>
            </a:r>
          </a:p>
        </p:txBody>
      </p:sp>
      <p:sp>
        <p:nvSpPr>
          <p:cNvPr id="4" name="Slide Number Placeholder 3"/>
          <p:cNvSpPr>
            <a:spLocks noGrp="1"/>
          </p:cNvSpPr>
          <p:nvPr>
            <p:ph type="sldNum" sz="quarter" idx="5"/>
          </p:nvPr>
        </p:nvSpPr>
        <p:spPr/>
        <p:txBody>
          <a:bodyPr/>
          <a:lstStyle/>
          <a:p>
            <a:fld id="{32A50B59-0603-4944-B0FC-2FBA32228BAC}" type="slidenum">
              <a:rPr lang="en-US" smtClean="0"/>
              <a:t>67</a:t>
            </a:fld>
            <a:endParaRPr lang="en-US" dirty="0"/>
          </a:p>
        </p:txBody>
      </p:sp>
    </p:spTree>
    <p:extLst>
      <p:ext uri="{BB962C8B-B14F-4D97-AF65-F5344CB8AC3E}">
        <p14:creationId xmlns:p14="http://schemas.microsoft.com/office/powerpoint/2010/main" val="3101758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Match</a:t>
            </a:r>
          </a:p>
        </p:txBody>
      </p:sp>
      <p:sp>
        <p:nvSpPr>
          <p:cNvPr id="4" name="Slide Number Placeholder 3"/>
          <p:cNvSpPr>
            <a:spLocks noGrp="1"/>
          </p:cNvSpPr>
          <p:nvPr>
            <p:ph type="sldNum" sz="quarter" idx="5"/>
          </p:nvPr>
        </p:nvSpPr>
        <p:spPr/>
        <p:txBody>
          <a:bodyPr/>
          <a:lstStyle/>
          <a:p>
            <a:fld id="{32A50B59-0603-4944-B0FC-2FBA32228BAC}" type="slidenum">
              <a:rPr lang="en-US" smtClean="0"/>
              <a:t>68</a:t>
            </a:fld>
            <a:endParaRPr lang="en-US" dirty="0"/>
          </a:p>
        </p:txBody>
      </p:sp>
    </p:spTree>
    <p:extLst>
      <p:ext uri="{BB962C8B-B14F-4D97-AF65-F5344CB8AC3E}">
        <p14:creationId xmlns:p14="http://schemas.microsoft.com/office/powerpoint/2010/main" val="426454863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Cancel Record</a:t>
            </a:r>
          </a:p>
        </p:txBody>
      </p:sp>
      <p:sp>
        <p:nvSpPr>
          <p:cNvPr id="4" name="Slide Number Placeholder 3"/>
          <p:cNvSpPr>
            <a:spLocks noGrp="1"/>
          </p:cNvSpPr>
          <p:nvPr>
            <p:ph type="sldNum" sz="quarter" idx="5"/>
          </p:nvPr>
        </p:nvSpPr>
        <p:spPr/>
        <p:txBody>
          <a:bodyPr/>
          <a:lstStyle/>
          <a:p>
            <a:fld id="{32A50B59-0603-4944-B0FC-2FBA32228BAC}" type="slidenum">
              <a:rPr lang="en-US" smtClean="0"/>
              <a:t>69</a:t>
            </a:fld>
            <a:endParaRPr lang="en-US" dirty="0"/>
          </a:p>
        </p:txBody>
      </p:sp>
    </p:spTree>
    <p:extLst>
      <p:ext uri="{BB962C8B-B14F-4D97-AF65-F5344CB8AC3E}">
        <p14:creationId xmlns:p14="http://schemas.microsoft.com/office/powerpoint/2010/main" val="263485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concept of the master index and program index is important to the DirectMatch system. </a:t>
            </a:r>
          </a:p>
          <a:p>
            <a:r>
              <a:rPr lang="en-US" dirty="0"/>
              <a:t>The Master Index is the eScholar Uniq-ID Person index which contains unique identities for each individual in the system. </a:t>
            </a:r>
          </a:p>
          <a:p>
            <a:r>
              <a:rPr lang="en-US" dirty="0"/>
              <a:t>The Program Index contains data from programs such as SNAP, TANF, Foster or Medicaid. </a:t>
            </a:r>
          </a:p>
          <a:p>
            <a:r>
              <a:rPr lang="en-US" dirty="0"/>
              <a:t>These are used as sources to match against in the DirectMatch system.</a:t>
            </a:r>
          </a:p>
        </p:txBody>
      </p:sp>
      <p:sp>
        <p:nvSpPr>
          <p:cNvPr id="4" name="Slide Number Placeholder 3"/>
          <p:cNvSpPr>
            <a:spLocks noGrp="1"/>
          </p:cNvSpPr>
          <p:nvPr>
            <p:ph type="sldNum" sz="quarter" idx="5"/>
          </p:nvPr>
        </p:nvSpPr>
        <p:spPr/>
        <p:txBody>
          <a:bodyPr/>
          <a:lstStyle/>
          <a:p>
            <a:fld id="{32A50B59-0603-4944-B0FC-2FBA32228BAC}" type="slidenum">
              <a:rPr lang="en-US" smtClean="0"/>
              <a:t>7</a:t>
            </a:fld>
            <a:endParaRPr lang="en-US" dirty="0"/>
          </a:p>
        </p:txBody>
      </p:sp>
    </p:spTree>
    <p:extLst>
      <p:ext uri="{BB962C8B-B14F-4D97-AF65-F5344CB8AC3E}">
        <p14:creationId xmlns:p14="http://schemas.microsoft.com/office/powerpoint/2010/main" val="11364815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user can select Match, No Match or Cancel Submission Record from the top of the comparison screen. For Match, choose Match: ID 0000003512597 or choose Cancel Record or No Match. The Match ID Source is identified above the Match button. In this case the Source is the TANF program record. </a:t>
            </a:r>
          </a:p>
          <a:p>
            <a:endParaRPr lang="en-US" dirty="0"/>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70</a:t>
            </a:fld>
            <a:endParaRPr lang="en-US" dirty="0"/>
          </a:p>
        </p:txBody>
      </p:sp>
    </p:spTree>
    <p:extLst>
      <p:ext uri="{BB962C8B-B14F-4D97-AF65-F5344CB8AC3E}">
        <p14:creationId xmlns:p14="http://schemas.microsoft.com/office/powerpoint/2010/main" val="9791711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can also select Match, No Match or Cancel Submission Record from the bottom of the screen.</a:t>
            </a:r>
          </a:p>
          <a:p>
            <a:r>
              <a:rPr lang="en-US" dirty="0"/>
              <a:t>For Match, choose Match: ID </a:t>
            </a:r>
            <a:r>
              <a:rPr lang="en-US" sz="1200" dirty="0"/>
              <a:t>0000003512597</a:t>
            </a:r>
            <a:r>
              <a:rPr lang="en-US" dirty="0"/>
              <a:t>, or choose Cancel Record or No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71</a:t>
            </a:fld>
            <a:endParaRPr lang="en-US" dirty="0"/>
          </a:p>
        </p:txBody>
      </p:sp>
    </p:spTree>
    <p:extLst>
      <p:ext uri="{BB962C8B-B14F-4D97-AF65-F5344CB8AC3E}">
        <p14:creationId xmlns:p14="http://schemas.microsoft.com/office/powerpoint/2010/main" val="1976097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our first example, Monique Whitehead, we have reviewed the data and decided that the Near Match Record matches the Submission Record. Again, note the Match ID number Source is TANF. Let’s click the Match button.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72</a:t>
            </a:fld>
            <a:endParaRPr lang="en-US" dirty="0"/>
          </a:p>
        </p:txBody>
      </p:sp>
    </p:spTree>
    <p:extLst>
      <p:ext uri="{BB962C8B-B14F-4D97-AF65-F5344CB8AC3E}">
        <p14:creationId xmlns:p14="http://schemas.microsoft.com/office/powerpoint/2010/main" val="355628133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Confirm Decision pop-up appears. </a:t>
            </a:r>
          </a:p>
          <a:p>
            <a:r>
              <a:rPr lang="en-US" sz="1200" dirty="0"/>
              <a:t>Click Yes Select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73</a:t>
            </a:fld>
            <a:endParaRPr lang="en-US" dirty="0"/>
          </a:p>
        </p:txBody>
      </p:sp>
    </p:spTree>
    <p:extLst>
      <p:ext uri="{BB962C8B-B14F-4D97-AF65-F5344CB8AC3E}">
        <p14:creationId xmlns:p14="http://schemas.microsoft.com/office/powerpoint/2010/main" val="1677595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is returned to the Near Matches Found panel.</a:t>
            </a:r>
          </a:p>
          <a:p>
            <a:r>
              <a:rPr lang="en-US" dirty="0"/>
              <a:t>From here, the user can continue to resolve near matches or select the home button.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74</a:t>
            </a:fld>
            <a:endParaRPr lang="en-US" dirty="0"/>
          </a:p>
        </p:txBody>
      </p:sp>
    </p:spTree>
    <p:extLst>
      <p:ext uri="{BB962C8B-B14F-4D97-AF65-F5344CB8AC3E}">
        <p14:creationId xmlns:p14="http://schemas.microsoft.com/office/powerpoint/2010/main" val="3995551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Now let’s look at a No Match example. After reviewing the data for Oliver Jones, we have decided that none of the options are a match to the submission record. </a:t>
            </a:r>
          </a:p>
          <a:p>
            <a:r>
              <a:rPr lang="en-US" sz="1200" dirty="0"/>
              <a:t>Click No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75</a:t>
            </a:fld>
            <a:endParaRPr lang="en-US" dirty="0"/>
          </a:p>
        </p:txBody>
      </p:sp>
    </p:spTree>
    <p:extLst>
      <p:ext uri="{BB962C8B-B14F-4D97-AF65-F5344CB8AC3E}">
        <p14:creationId xmlns:p14="http://schemas.microsoft.com/office/powerpoint/2010/main" val="3137024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Again, the Confirm Decision pop-up appears.</a:t>
            </a:r>
          </a:p>
          <a:p>
            <a:r>
              <a:rPr lang="en-US" sz="1200" dirty="0"/>
              <a:t>Click Yes Select No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76</a:t>
            </a:fld>
            <a:endParaRPr lang="en-US" dirty="0"/>
          </a:p>
        </p:txBody>
      </p:sp>
    </p:spTree>
    <p:extLst>
      <p:ext uri="{BB962C8B-B14F-4D97-AF65-F5344CB8AC3E}">
        <p14:creationId xmlns:p14="http://schemas.microsoft.com/office/powerpoint/2010/main" val="3218513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When selecting No Match, the No Match Decision Panel appears on the top of the page. </a:t>
            </a:r>
          </a:p>
          <a:p>
            <a:r>
              <a:rPr lang="en-US" sz="1200" dirty="0"/>
              <a:t>If there are additional Near Matches to be resolved in the batch, the No Match Decision panel will contain the option to View the Pending Near Match List. </a:t>
            </a:r>
          </a:p>
          <a:p>
            <a:r>
              <a:rPr lang="en-US" sz="1200" dirty="0"/>
              <a:t>If there are no additional near matches in the batch, the No Match Decision Panel will contain the options to View Home Page or View Transaction Details. </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77</a:t>
            </a:fld>
            <a:endParaRPr lang="en-US" dirty="0"/>
          </a:p>
        </p:txBody>
      </p:sp>
    </p:spTree>
    <p:extLst>
      <p:ext uri="{BB962C8B-B14F-4D97-AF65-F5344CB8AC3E}">
        <p14:creationId xmlns:p14="http://schemas.microsoft.com/office/powerpoint/2010/main" val="32079568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can select View Pending Near Match List to view other near matches in the batch.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78</a:t>
            </a:fld>
            <a:endParaRPr lang="en-US" dirty="0"/>
          </a:p>
        </p:txBody>
      </p:sp>
    </p:spTree>
    <p:extLst>
      <p:ext uri="{BB962C8B-B14F-4D97-AF65-F5344CB8AC3E}">
        <p14:creationId xmlns:p14="http://schemas.microsoft.com/office/powerpoint/2010/main" val="1761426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a poll in the webinar. Just click on the best answer on your screen.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79</a:t>
            </a:fld>
            <a:endParaRPr lang="en-US" dirty="0"/>
          </a:p>
        </p:txBody>
      </p:sp>
    </p:spTree>
    <p:extLst>
      <p:ext uri="{BB962C8B-B14F-4D97-AF65-F5344CB8AC3E}">
        <p14:creationId xmlns:p14="http://schemas.microsoft.com/office/powerpoint/2010/main" val="2087512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schemeClr val="accent2"/>
                </a:solidFill>
                <a:latin typeface="+mn-lt"/>
              </a:rPr>
              <a:t>Batch</a:t>
            </a:r>
            <a:r>
              <a:rPr lang="en-US" sz="1200" dirty="0">
                <a:solidFill>
                  <a:schemeClr val="accent2"/>
                </a:solidFill>
                <a:latin typeface="+mn-lt"/>
              </a:rPr>
              <a:t> – A group of input records submitted to the system at the same time which are stored as a group and can be referred back to by Batch Number.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solidFill>
                  <a:schemeClr val="accent2"/>
                </a:solidFill>
                <a:latin typeface="+mn-lt"/>
              </a:rPr>
              <a:t>Transactions</a:t>
            </a:r>
            <a:r>
              <a:rPr lang="en-US" sz="1200" dirty="0">
                <a:solidFill>
                  <a:schemeClr val="accent2"/>
                </a:solidFill>
                <a:latin typeface="+mn-lt"/>
              </a:rPr>
              <a:t> - </a:t>
            </a:r>
            <a:r>
              <a:rPr lang="en-US" sz="1200" dirty="0">
                <a:latin typeface="Avenir LT Std 45 Book" panose="020B0502020203020204" pitchFamily="34" charset="0"/>
              </a:rPr>
              <a:t>Individual records within a batch. Individual transactions may be accessed before an entire batch is finished processing.</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a:t>
            </a:fld>
            <a:endParaRPr lang="en-US" dirty="0"/>
          </a:p>
        </p:txBody>
      </p:sp>
    </p:spTree>
    <p:extLst>
      <p:ext uri="{BB962C8B-B14F-4D97-AF65-F5344CB8AC3E}">
        <p14:creationId xmlns:p14="http://schemas.microsoft.com/office/powerpoint/2010/main" val="17082007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What are the three possible resolutions for a Near Match? </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solidFill>
                  <a:schemeClr val="tx1"/>
                </a:solidFill>
                <a:latin typeface="+mn-lt"/>
              </a:rPr>
              <a:t>Match, Input, Validation.</a:t>
            </a:r>
          </a:p>
          <a:p>
            <a:pPr marL="571500" lvl="1" indent="-342900">
              <a:lnSpc>
                <a:spcPct val="130000"/>
              </a:lnSpc>
              <a:buFont typeface="Wingdings" panose="05000000000000000000" pitchFamily="2" charset="2"/>
              <a:buChar char="Ø"/>
            </a:pPr>
            <a:r>
              <a:rPr lang="en-US" sz="1200" dirty="0">
                <a:solidFill>
                  <a:schemeClr val="tx1"/>
                </a:solidFill>
                <a:latin typeface="+mn-lt"/>
              </a:rPr>
              <a:t>Near Match, No Match, Input Record.</a:t>
            </a:r>
          </a:p>
          <a:p>
            <a:pPr marL="571500" lvl="1" indent="-342900">
              <a:lnSpc>
                <a:spcPct val="130000"/>
              </a:lnSpc>
              <a:buFont typeface="Wingdings" panose="05000000000000000000" pitchFamily="2" charset="2"/>
              <a:buChar char="Ø"/>
            </a:pPr>
            <a:r>
              <a:rPr lang="en-US" sz="1200" dirty="0">
                <a:solidFill>
                  <a:schemeClr val="tx1"/>
                </a:solidFill>
                <a:latin typeface="+mn-lt"/>
              </a:rPr>
              <a:t>Match, No Match, Cance</a:t>
            </a:r>
            <a:r>
              <a:rPr lang="en-US" sz="1200" dirty="0">
                <a:latin typeface="+mn-lt"/>
              </a:rPr>
              <a:t>l Record.</a:t>
            </a:r>
            <a:endParaRPr lang="en-US" sz="1200" dirty="0">
              <a:solidFill>
                <a:schemeClr val="tx1"/>
              </a:solidFill>
              <a:latin typeface="+mn-lt"/>
            </a:endParaRPr>
          </a:p>
          <a:p>
            <a:pPr marL="571500" lvl="1" indent="-342900">
              <a:lnSpc>
                <a:spcPct val="130000"/>
              </a:lnSpc>
              <a:buFont typeface="Wingdings" panose="05000000000000000000" pitchFamily="2" charset="2"/>
              <a:buChar char="Ø"/>
            </a:pPr>
            <a:r>
              <a:rPr lang="en-US" sz="1200" dirty="0">
                <a:solidFill>
                  <a:schemeClr val="tx1"/>
                </a:solidFill>
                <a:latin typeface="+mn-lt"/>
              </a:rPr>
              <a:t>All of the above.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80</a:t>
            </a:fld>
            <a:endParaRPr lang="en-US" dirty="0"/>
          </a:p>
        </p:txBody>
      </p:sp>
    </p:spTree>
    <p:extLst>
      <p:ext uri="{BB962C8B-B14F-4D97-AF65-F5344CB8AC3E}">
        <p14:creationId xmlns:p14="http://schemas.microsoft.com/office/powerpoint/2010/main" val="3238644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What are the three possible resolutions for a Near Match? </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solidFill>
                  <a:schemeClr val="tx1"/>
                </a:solidFill>
                <a:latin typeface="+mn-lt"/>
              </a:rPr>
              <a:t>Match, Input, Validation</a:t>
            </a:r>
          </a:p>
          <a:p>
            <a:pPr marL="571500" lvl="1" indent="-342900">
              <a:lnSpc>
                <a:spcPct val="130000"/>
              </a:lnSpc>
              <a:buFont typeface="Wingdings" panose="05000000000000000000" pitchFamily="2" charset="2"/>
              <a:buChar char="Ø"/>
            </a:pPr>
            <a:r>
              <a:rPr lang="en-US" sz="1200" dirty="0">
                <a:solidFill>
                  <a:schemeClr val="tx1"/>
                </a:solidFill>
                <a:latin typeface="+mn-lt"/>
              </a:rPr>
              <a:t>Near Match, No Match, Input Record</a:t>
            </a:r>
          </a:p>
          <a:p>
            <a:pPr marL="571500" lvl="1" indent="-342900">
              <a:lnSpc>
                <a:spcPct val="130000"/>
              </a:lnSpc>
              <a:buFont typeface="Wingdings" panose="05000000000000000000" pitchFamily="2" charset="2"/>
              <a:buChar char="Ø"/>
            </a:pPr>
            <a:r>
              <a:rPr lang="en-US" sz="1200" dirty="0">
                <a:solidFill>
                  <a:schemeClr val="tx1"/>
                </a:solidFill>
                <a:latin typeface="+mn-lt"/>
              </a:rPr>
              <a:t>Match, No Match, Cance</a:t>
            </a:r>
            <a:r>
              <a:rPr lang="en-US" sz="1200" dirty="0">
                <a:latin typeface="+mn-lt"/>
              </a:rPr>
              <a:t>l Record</a:t>
            </a:r>
            <a:endParaRPr lang="en-US" sz="1200" dirty="0">
              <a:solidFill>
                <a:schemeClr val="tx1"/>
              </a:solidFill>
              <a:latin typeface="+mn-lt"/>
            </a:endParaRPr>
          </a:p>
          <a:p>
            <a:pPr marL="571500" lvl="1" indent="-342900">
              <a:lnSpc>
                <a:spcPct val="130000"/>
              </a:lnSpc>
              <a:buFont typeface="Wingdings" panose="05000000000000000000" pitchFamily="2" charset="2"/>
              <a:buChar char="Ø"/>
            </a:pPr>
            <a:r>
              <a:rPr lang="en-US" sz="1200" dirty="0">
                <a:solidFill>
                  <a:schemeClr val="tx1"/>
                </a:solidFill>
                <a:latin typeface="+mn-lt"/>
              </a:rPr>
              <a:t>All of the above</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81</a:t>
            </a:fld>
            <a:endParaRPr lang="en-US" dirty="0"/>
          </a:p>
        </p:txBody>
      </p:sp>
    </p:spTree>
    <p:extLst>
      <p:ext uri="{BB962C8B-B14F-4D97-AF65-F5344CB8AC3E}">
        <p14:creationId xmlns:p14="http://schemas.microsoft.com/office/powerpoint/2010/main" val="19454974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Downloading Match Records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82</a:t>
            </a:fld>
            <a:endParaRPr lang="en-US" dirty="0"/>
          </a:p>
        </p:txBody>
      </p:sp>
    </p:spTree>
    <p:extLst>
      <p:ext uri="{BB962C8B-B14F-4D97-AF65-F5344CB8AC3E}">
        <p14:creationId xmlns:p14="http://schemas.microsoft.com/office/powerpoint/2010/main" val="11987251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are back on the home screen where we can view the Pending-5 most recent and Completed-5 most recent. Let’s look at batch 12266. Click Download.</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83</a:t>
            </a:fld>
            <a:endParaRPr lang="en-US" dirty="0"/>
          </a:p>
        </p:txBody>
      </p:sp>
    </p:spTree>
    <p:extLst>
      <p:ext uri="{BB962C8B-B14F-4D97-AF65-F5344CB8AC3E}">
        <p14:creationId xmlns:p14="http://schemas.microsoft.com/office/powerpoint/2010/main" val="14860157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batch profile page, select the file format DirectMatch Index and click Generate Extract. The user can then refresh the page if needed and download the file.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84</a:t>
            </a:fld>
            <a:endParaRPr lang="en-US" dirty="0"/>
          </a:p>
        </p:txBody>
      </p:sp>
    </p:spTree>
    <p:extLst>
      <p:ext uri="{BB962C8B-B14F-4D97-AF65-F5344CB8AC3E}">
        <p14:creationId xmlns:p14="http://schemas.microsoft.com/office/powerpoint/2010/main" val="2246608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n-US" sz="1200" dirty="0">
                <a:latin typeface="Avenir LT Std 45 Book" panose="020B0502020203020204" pitchFamily="34" charset="0"/>
              </a:rPr>
              <a:t>The DirectMatch Download:</a:t>
            </a:r>
          </a:p>
          <a:p>
            <a:pPr marL="171450" indent="-171450">
              <a:lnSpc>
                <a:spcPct val="150000"/>
              </a:lnSpc>
              <a:spcBef>
                <a:spcPts val="0"/>
              </a:spcBef>
              <a:buFont typeface="Arial" panose="020B0604020202020204" pitchFamily="34" charset="0"/>
              <a:buChar char="•"/>
            </a:pPr>
            <a:r>
              <a:rPr lang="en-US" sz="1200" dirty="0">
                <a:latin typeface="Avenir LT Std 45 Book" panose="020B0502020203020204" pitchFamily="34" charset="0"/>
              </a:rPr>
              <a:t>Includes the students which were matched during the specific file or Batch upload.</a:t>
            </a:r>
          </a:p>
          <a:p>
            <a:pPr marL="171450" indent="-171450">
              <a:lnSpc>
                <a:spcPct val="150000"/>
              </a:lnSpc>
              <a:spcBef>
                <a:spcPts val="0"/>
              </a:spcBef>
              <a:buFont typeface="Arial" panose="020B0604020202020204" pitchFamily="34" charset="0"/>
              <a:buChar char="•"/>
            </a:pPr>
            <a:r>
              <a:rPr lang="en-US" sz="1200" dirty="0">
                <a:latin typeface="Avenir LT Std 45 Book" panose="020B0502020203020204" pitchFamily="34" charset="0"/>
              </a:rPr>
              <a:t>The export does not include students that were matched previously in the same school year.</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85</a:t>
            </a:fld>
            <a:endParaRPr lang="en-US" dirty="0"/>
          </a:p>
        </p:txBody>
      </p:sp>
    </p:spTree>
    <p:extLst>
      <p:ext uri="{BB962C8B-B14F-4D97-AF65-F5344CB8AC3E}">
        <p14:creationId xmlns:p14="http://schemas.microsoft.com/office/powerpoint/2010/main" val="7795416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look at a poll in the webinar. Just click on the best answer on your screen.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86</a:t>
            </a:fld>
            <a:endParaRPr lang="en-US" dirty="0"/>
          </a:p>
        </p:txBody>
      </p:sp>
    </p:spTree>
    <p:extLst>
      <p:ext uri="{BB962C8B-B14F-4D97-AF65-F5344CB8AC3E}">
        <p14:creationId xmlns:p14="http://schemas.microsoft.com/office/powerpoint/2010/main" val="335010041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What does a batch download contain? </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latin typeface="+mn-lt"/>
              </a:rPr>
              <a:t>Batch downloads contain all records for the entire school year.</a:t>
            </a:r>
            <a:endParaRPr lang="en-US" sz="1200" dirty="0">
              <a:solidFill>
                <a:schemeClr val="tx1"/>
              </a:solidFill>
              <a:latin typeface="+mn-lt"/>
            </a:endParaRPr>
          </a:p>
          <a:p>
            <a:pPr marL="571500" lvl="1" indent="-342900">
              <a:lnSpc>
                <a:spcPct val="130000"/>
              </a:lnSpc>
              <a:buFont typeface="Wingdings" panose="05000000000000000000" pitchFamily="2" charset="2"/>
              <a:buChar char="Ø"/>
            </a:pPr>
            <a:r>
              <a:rPr lang="en-US" sz="1200" dirty="0">
                <a:latin typeface="+mn-lt"/>
              </a:rPr>
              <a:t>Batch downloads contain only one record.</a:t>
            </a:r>
          </a:p>
          <a:p>
            <a:pPr marL="571500" lvl="1" indent="-342900">
              <a:lnSpc>
                <a:spcPct val="130000"/>
              </a:lnSpc>
              <a:buFont typeface="Wingdings" panose="05000000000000000000" pitchFamily="2" charset="2"/>
              <a:buChar char="Ø"/>
            </a:pPr>
            <a:r>
              <a:rPr lang="en-US" sz="1200" dirty="0">
                <a:solidFill>
                  <a:schemeClr val="tx1"/>
                </a:solidFill>
                <a:latin typeface="+mn-lt"/>
              </a:rPr>
              <a:t>Batch downloads contain all records that were matched during the specific file upload. </a:t>
            </a:r>
          </a:p>
          <a:p>
            <a:pPr marL="571500" lvl="1" indent="-342900">
              <a:lnSpc>
                <a:spcPct val="130000"/>
              </a:lnSpc>
              <a:buFont typeface="Wingdings" panose="05000000000000000000" pitchFamily="2" charset="2"/>
              <a:buChar char="Ø"/>
            </a:pPr>
            <a:r>
              <a:rPr lang="en-US" sz="1200" dirty="0">
                <a:latin typeface="+mn-lt"/>
              </a:rPr>
              <a:t>All of the above.</a:t>
            </a:r>
            <a:endParaRPr lang="en-US" sz="12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87</a:t>
            </a:fld>
            <a:endParaRPr lang="en-US" dirty="0"/>
          </a:p>
        </p:txBody>
      </p:sp>
    </p:spTree>
    <p:extLst>
      <p:ext uri="{BB962C8B-B14F-4D97-AF65-F5344CB8AC3E}">
        <p14:creationId xmlns:p14="http://schemas.microsoft.com/office/powerpoint/2010/main" val="12265738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30000"/>
              </a:lnSpc>
              <a:buNone/>
            </a:pPr>
            <a:r>
              <a:rPr lang="en-US" sz="1200" dirty="0">
                <a:solidFill>
                  <a:schemeClr val="tx1"/>
                </a:solidFill>
                <a:latin typeface="+mn-lt"/>
              </a:rPr>
              <a:t>What does a batch download contain? </a:t>
            </a:r>
          </a:p>
          <a:p>
            <a:pPr marL="0" indent="0">
              <a:lnSpc>
                <a:spcPct val="130000"/>
              </a:lnSpc>
              <a:buNone/>
            </a:pPr>
            <a:r>
              <a:rPr lang="en-US" sz="1200" dirty="0">
                <a:solidFill>
                  <a:schemeClr val="tx1"/>
                </a:solidFill>
                <a:latin typeface="+mn-lt"/>
              </a:rPr>
              <a:t>Answers:</a:t>
            </a:r>
          </a:p>
          <a:p>
            <a:pPr marL="571500" lvl="1" indent="-342900">
              <a:lnSpc>
                <a:spcPct val="130000"/>
              </a:lnSpc>
              <a:buFont typeface="Wingdings" panose="05000000000000000000" pitchFamily="2" charset="2"/>
              <a:buChar char="Ø"/>
            </a:pPr>
            <a:r>
              <a:rPr lang="en-US" sz="1200" dirty="0">
                <a:latin typeface="+mn-lt"/>
              </a:rPr>
              <a:t>Batch downloads contain all records for the entire school year.</a:t>
            </a:r>
            <a:endParaRPr lang="en-US" sz="1200" dirty="0">
              <a:solidFill>
                <a:schemeClr val="tx1"/>
              </a:solidFill>
              <a:latin typeface="+mn-lt"/>
            </a:endParaRPr>
          </a:p>
          <a:p>
            <a:pPr marL="571500" lvl="1" indent="-342900">
              <a:lnSpc>
                <a:spcPct val="130000"/>
              </a:lnSpc>
              <a:buFont typeface="Wingdings" panose="05000000000000000000" pitchFamily="2" charset="2"/>
              <a:buChar char="Ø"/>
            </a:pPr>
            <a:r>
              <a:rPr lang="en-US" sz="1200" dirty="0">
                <a:latin typeface="+mn-lt"/>
              </a:rPr>
              <a:t>Batch downloads contain only one record.</a:t>
            </a:r>
          </a:p>
          <a:p>
            <a:pPr marL="571500" lvl="1" indent="-342900">
              <a:lnSpc>
                <a:spcPct val="130000"/>
              </a:lnSpc>
              <a:buFont typeface="Wingdings" panose="05000000000000000000" pitchFamily="2" charset="2"/>
              <a:buChar char="Ø"/>
            </a:pPr>
            <a:r>
              <a:rPr lang="en-US" sz="1200" b="1" dirty="0">
                <a:solidFill>
                  <a:schemeClr val="tx1"/>
                </a:solidFill>
                <a:latin typeface="+mn-lt"/>
              </a:rPr>
              <a:t>Batch downloads contain all records that were matched during the specific file upload. </a:t>
            </a:r>
          </a:p>
          <a:p>
            <a:pPr marL="571500" lvl="1" indent="-342900">
              <a:lnSpc>
                <a:spcPct val="130000"/>
              </a:lnSpc>
              <a:buFont typeface="Wingdings" panose="05000000000000000000" pitchFamily="2" charset="2"/>
              <a:buChar char="Ø"/>
            </a:pPr>
            <a:r>
              <a:rPr lang="en-US" sz="1200" dirty="0">
                <a:latin typeface="+mn-lt"/>
              </a:rPr>
              <a:t>All of the above</a:t>
            </a:r>
            <a:endParaRPr lang="en-US" sz="1200" dirty="0">
              <a:solidFill>
                <a:schemeClr val="tx1"/>
              </a:solidFill>
              <a:latin typeface="+mn-lt"/>
            </a:endParaRP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88</a:t>
            </a:fld>
            <a:endParaRPr lang="en-US" dirty="0"/>
          </a:p>
        </p:txBody>
      </p:sp>
    </p:spTree>
    <p:extLst>
      <p:ext uri="{BB962C8B-B14F-4D97-AF65-F5344CB8AC3E}">
        <p14:creationId xmlns:p14="http://schemas.microsoft.com/office/powerpoint/2010/main" val="41212061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Match Options: Person and Address</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89</a:t>
            </a:fld>
            <a:endParaRPr lang="en-US" dirty="0"/>
          </a:p>
        </p:txBody>
      </p:sp>
    </p:spTree>
    <p:extLst>
      <p:ext uri="{BB962C8B-B14F-4D97-AF65-F5344CB8AC3E}">
        <p14:creationId xmlns:p14="http://schemas.microsoft.com/office/powerpoint/2010/main" val="90836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latin typeface="+mn-lt"/>
              </a:rPr>
              <a:t>Match Decision </a:t>
            </a:r>
            <a:r>
              <a:rPr lang="en-US" sz="1200" dirty="0">
                <a:latin typeface="+mn-lt"/>
              </a:rPr>
              <a:t>– </a:t>
            </a:r>
            <a:r>
              <a:rPr lang="en-US" sz="1200" b="0" dirty="0">
                <a:solidFill>
                  <a:srgbClr val="454545">
                    <a:lumMod val="50000"/>
                  </a:srgbClr>
                </a:solidFill>
                <a:latin typeface="+mn-lt"/>
                <a:cs typeface="Avenir Book"/>
              </a:rPr>
              <a:t>Each time a match request is performed with the Master Index and the Program Index, a Match Decision is produced to indicate if the records match.  The available decisions are Match, No Match and Near Match.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dirty="0">
                <a:solidFill>
                  <a:srgbClr val="454545">
                    <a:lumMod val="50000"/>
                  </a:srgbClr>
                </a:solidFill>
                <a:latin typeface="+mn-lt"/>
                <a:cs typeface="Avenir Book"/>
              </a:rPr>
              <a:t>Match</a:t>
            </a:r>
            <a:r>
              <a:rPr lang="en-US" sz="1200" b="0" dirty="0">
                <a:solidFill>
                  <a:srgbClr val="454545">
                    <a:lumMod val="50000"/>
                  </a:srgbClr>
                </a:solidFill>
                <a:latin typeface="+mn-lt"/>
                <a:cs typeface="Avenir Book"/>
              </a:rPr>
              <a:t> - When a match request is performed, a Match is returned when the match candidate record has a match score above the Upper Near Match Threshold.  A Match decision links the records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dirty="0">
                <a:solidFill>
                  <a:srgbClr val="454545">
                    <a:lumMod val="50000"/>
                  </a:srgbClr>
                </a:solidFill>
                <a:latin typeface="+mn-lt"/>
                <a:cs typeface="Avenir Book"/>
              </a:rPr>
              <a:t>Near Match </a:t>
            </a:r>
            <a:r>
              <a:rPr lang="en-US" sz="1200" b="0" dirty="0">
                <a:solidFill>
                  <a:srgbClr val="454545">
                    <a:lumMod val="50000"/>
                  </a:srgbClr>
                </a:solidFill>
                <a:latin typeface="+mn-lt"/>
                <a:cs typeface="Avenir Book"/>
              </a:rPr>
              <a:t>- </a:t>
            </a:r>
            <a:r>
              <a:rPr lang="en-US" sz="1200" kern="1200" dirty="0">
                <a:solidFill>
                  <a:srgbClr val="454545">
                    <a:lumMod val="50000"/>
                  </a:srgbClr>
                </a:solidFill>
                <a:latin typeface="+mn-lt"/>
                <a:ea typeface="+mn-ea"/>
                <a:cs typeface="+mn-cs"/>
              </a:rPr>
              <a:t>When a match request is performed, a Near Match is returned when the match candidate record has a match score between the Lower Near Match and the Upper Near Match Threshold.  A user must review and resolve the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454545">
                  <a:lumMod val="50000"/>
                </a:srgbClr>
              </a:solidFill>
              <a:latin typeface="+mn-lt"/>
              <a:cs typeface="Avenir Book"/>
            </a:endParaRPr>
          </a:p>
          <a:p>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a:t>
            </a:fld>
            <a:endParaRPr lang="en-US" dirty="0"/>
          </a:p>
        </p:txBody>
      </p:sp>
    </p:spTree>
    <p:extLst>
      <p:ext uri="{BB962C8B-B14F-4D97-AF65-F5344CB8AC3E}">
        <p14:creationId xmlns:p14="http://schemas.microsoft.com/office/powerpoint/2010/main" val="372145081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t>
            </a:r>
          </a:p>
        </p:txBody>
      </p:sp>
      <p:sp>
        <p:nvSpPr>
          <p:cNvPr id="4" name="Slide Number Placeholder 3"/>
          <p:cNvSpPr>
            <a:spLocks noGrp="1"/>
          </p:cNvSpPr>
          <p:nvPr>
            <p:ph type="sldNum" sz="quarter" idx="5"/>
          </p:nvPr>
        </p:nvSpPr>
        <p:spPr/>
        <p:txBody>
          <a:bodyPr/>
          <a:lstStyle/>
          <a:p>
            <a:fld id="{32A50B59-0603-4944-B0FC-2FBA32228BAC}" type="slidenum">
              <a:rPr lang="en-US" smtClean="0"/>
              <a:t>90</a:t>
            </a:fld>
            <a:endParaRPr lang="en-US" dirty="0"/>
          </a:p>
        </p:txBody>
      </p:sp>
    </p:spTree>
    <p:extLst>
      <p:ext uri="{BB962C8B-B14F-4D97-AF65-F5344CB8AC3E}">
        <p14:creationId xmlns:p14="http://schemas.microsoft.com/office/powerpoint/2010/main" val="251573567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access match options from the navigation bar, click the checkmark icon. </a:t>
            </a:r>
          </a:p>
          <a:p>
            <a:r>
              <a:rPr lang="en-US" dirty="0"/>
              <a:t>The options are: Person ID, Upload File, Individual Match and Manual Authorization.</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91</a:t>
            </a:fld>
            <a:endParaRPr lang="en-US" dirty="0"/>
          </a:p>
        </p:txBody>
      </p:sp>
    </p:spTree>
    <p:extLst>
      <p:ext uri="{BB962C8B-B14F-4D97-AF65-F5344CB8AC3E}">
        <p14:creationId xmlns:p14="http://schemas.microsoft.com/office/powerpoint/2010/main" val="28050563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 ID selection uses the Secure ID data to match against the program data for the program selected. Select the program SNAP. Click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92</a:t>
            </a:fld>
            <a:endParaRPr lang="en-US" dirty="0"/>
          </a:p>
        </p:txBody>
      </p:sp>
    </p:spTree>
    <p:extLst>
      <p:ext uri="{BB962C8B-B14F-4D97-AF65-F5344CB8AC3E}">
        <p14:creationId xmlns:p14="http://schemas.microsoft.com/office/powerpoint/2010/main" val="50383423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Person ID match has completed. The user can download the file by clicking Download.</a:t>
            </a:r>
          </a:p>
        </p:txBody>
      </p:sp>
      <p:sp>
        <p:nvSpPr>
          <p:cNvPr id="4" name="Slide Number Placeholder 3"/>
          <p:cNvSpPr>
            <a:spLocks noGrp="1"/>
          </p:cNvSpPr>
          <p:nvPr>
            <p:ph type="sldNum" sz="quarter" idx="5"/>
          </p:nvPr>
        </p:nvSpPr>
        <p:spPr/>
        <p:txBody>
          <a:bodyPr/>
          <a:lstStyle/>
          <a:p>
            <a:fld id="{32A50B59-0603-4944-B0FC-2FBA32228BAC}" type="slidenum">
              <a:rPr lang="en-US" smtClean="0"/>
              <a:t>93</a:t>
            </a:fld>
            <a:endParaRPr lang="en-US" dirty="0"/>
          </a:p>
        </p:txBody>
      </p:sp>
    </p:spTree>
    <p:extLst>
      <p:ext uri="{BB962C8B-B14F-4D97-AF65-F5344CB8AC3E}">
        <p14:creationId xmlns:p14="http://schemas.microsoft.com/office/powerpoint/2010/main" val="3999043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Upload File: The file you upload may contain students who do not yet have a Secure ID. Otherwise, use Person ID to Match. In this example, the user has selected SNAP for the match type. Click Browse to locate the file you wish to upload. Then click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94</a:t>
            </a:fld>
            <a:endParaRPr lang="en-US" dirty="0"/>
          </a:p>
        </p:txBody>
      </p:sp>
    </p:spTree>
    <p:extLst>
      <p:ext uri="{BB962C8B-B14F-4D97-AF65-F5344CB8AC3E}">
        <p14:creationId xmlns:p14="http://schemas.microsoft.com/office/powerpoint/2010/main" val="18203740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Individual Match to enter information for a specific student.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95</a:t>
            </a:fld>
            <a:endParaRPr lang="en-US" dirty="0"/>
          </a:p>
        </p:txBody>
      </p:sp>
    </p:spTree>
    <p:extLst>
      <p:ext uri="{BB962C8B-B14F-4D97-AF65-F5344CB8AC3E}">
        <p14:creationId xmlns:p14="http://schemas.microsoft.com/office/powerpoint/2010/main" val="16872999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b="0" dirty="0"/>
              <a:t>On the Individual Match Tab:</a:t>
            </a:r>
          </a:p>
          <a:p>
            <a:pPr marL="342900" lvl="0" indent="-342900">
              <a:buFont typeface="Wingdings" panose="05000000000000000000" pitchFamily="2" charset="2"/>
              <a:buChar char="ü"/>
            </a:pPr>
            <a:r>
              <a:rPr lang="en-US" b="0" dirty="0"/>
              <a:t>Select the Match Type</a:t>
            </a:r>
          </a:p>
          <a:p>
            <a:pPr marL="342900" lvl="0" indent="-342900">
              <a:buFont typeface="Wingdings" panose="05000000000000000000" pitchFamily="2" charset="2"/>
              <a:buChar char="ü"/>
            </a:pPr>
            <a:r>
              <a:rPr lang="en-US" b="0" dirty="0"/>
              <a:t>Enter the student information</a:t>
            </a:r>
          </a:p>
          <a:p>
            <a:pPr marL="342900" lvl="0" indent="-342900">
              <a:buFont typeface="Wingdings" panose="05000000000000000000" pitchFamily="2" charset="2"/>
              <a:buChar char="ü"/>
            </a:pPr>
            <a:r>
              <a:rPr lang="en-US" b="0" dirty="0"/>
              <a:t>First Name - required</a:t>
            </a:r>
          </a:p>
          <a:p>
            <a:pPr marL="342900" lvl="0" indent="-342900">
              <a:buFont typeface="Wingdings" panose="05000000000000000000" pitchFamily="2" charset="2"/>
              <a:buChar char="ü"/>
            </a:pPr>
            <a:r>
              <a:rPr lang="en-US" b="0" dirty="0"/>
              <a:t>Last Name – required</a:t>
            </a:r>
          </a:p>
          <a:p>
            <a:pPr marL="342900" lvl="0" indent="-342900">
              <a:buFont typeface="Wingdings" panose="05000000000000000000" pitchFamily="2" charset="2"/>
              <a:buChar char="ü"/>
            </a:pPr>
            <a:r>
              <a:rPr lang="en-US" b="0" dirty="0"/>
              <a:t>Gender</a:t>
            </a:r>
          </a:p>
          <a:p>
            <a:pPr marL="342900" lvl="0" indent="-342900">
              <a:buFont typeface="Wingdings" panose="05000000000000000000" pitchFamily="2" charset="2"/>
              <a:buChar char="ü"/>
            </a:pPr>
            <a:r>
              <a:rPr lang="en-US" b="0" dirty="0"/>
              <a:t>Date of Birth</a:t>
            </a:r>
          </a:p>
          <a:p>
            <a:pPr marL="342900" lvl="0" indent="-342900">
              <a:buFont typeface="Wingdings" panose="05000000000000000000" pitchFamily="2" charset="2"/>
              <a:buChar char="ü"/>
            </a:pPr>
            <a:r>
              <a:rPr lang="en-US" b="0" dirty="0"/>
              <a:t>The more information you can provide, the more accurate the search result.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96</a:t>
            </a:fld>
            <a:endParaRPr lang="en-US" dirty="0"/>
          </a:p>
        </p:txBody>
      </p:sp>
    </p:spTree>
    <p:extLst>
      <p:ext uri="{BB962C8B-B14F-4D97-AF65-F5344CB8AC3E}">
        <p14:creationId xmlns:p14="http://schemas.microsoft.com/office/powerpoint/2010/main" val="35247967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 down and click Match at the bottom of the page.</a:t>
            </a:r>
          </a:p>
        </p:txBody>
      </p:sp>
      <p:sp>
        <p:nvSpPr>
          <p:cNvPr id="4" name="Slide Number Placeholder 3"/>
          <p:cNvSpPr>
            <a:spLocks noGrp="1"/>
          </p:cNvSpPr>
          <p:nvPr>
            <p:ph type="sldNum" sz="quarter" idx="5"/>
          </p:nvPr>
        </p:nvSpPr>
        <p:spPr/>
        <p:txBody>
          <a:bodyPr/>
          <a:lstStyle/>
          <a:p>
            <a:fld id="{32A50B59-0603-4944-B0FC-2FBA32228BAC}" type="slidenum">
              <a:rPr lang="en-US" smtClean="0"/>
              <a:t>97</a:t>
            </a:fld>
            <a:endParaRPr lang="en-US" dirty="0"/>
          </a:p>
        </p:txBody>
      </p:sp>
    </p:spTree>
    <p:extLst>
      <p:ext uri="{BB962C8B-B14F-4D97-AF65-F5344CB8AC3E}">
        <p14:creationId xmlns:p14="http://schemas.microsoft.com/office/powerpoint/2010/main" val="8971846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Manual Authorization: The user can manually add a student to a specific program through the Manual Authorization tab. The user enters the student Secure ID and clicks Match.</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98</a:t>
            </a:fld>
            <a:endParaRPr lang="en-US" dirty="0"/>
          </a:p>
        </p:txBody>
      </p:sp>
    </p:spTree>
    <p:extLst>
      <p:ext uri="{BB962C8B-B14F-4D97-AF65-F5344CB8AC3E}">
        <p14:creationId xmlns:p14="http://schemas.microsoft.com/office/powerpoint/2010/main" val="11355966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match result is displayed along with the other match types that have been assigned to this student. Click Edit.</a:t>
            </a:r>
          </a:p>
          <a:p>
            <a:endParaRPr lang="en-US" dirty="0"/>
          </a:p>
        </p:txBody>
      </p:sp>
      <p:sp>
        <p:nvSpPr>
          <p:cNvPr id="4" name="Slide Number Placeholder 3"/>
          <p:cNvSpPr>
            <a:spLocks noGrp="1"/>
          </p:cNvSpPr>
          <p:nvPr>
            <p:ph type="sldNum" sz="quarter" idx="5"/>
          </p:nvPr>
        </p:nvSpPr>
        <p:spPr/>
        <p:txBody>
          <a:bodyPr/>
          <a:lstStyle/>
          <a:p>
            <a:fld id="{32A50B59-0603-4944-B0FC-2FBA32228BAC}" type="slidenum">
              <a:rPr lang="en-US" smtClean="0"/>
              <a:t>99</a:t>
            </a:fld>
            <a:endParaRPr lang="en-US" dirty="0"/>
          </a:p>
        </p:txBody>
      </p:sp>
    </p:spTree>
    <p:extLst>
      <p:ext uri="{BB962C8B-B14F-4D97-AF65-F5344CB8AC3E}">
        <p14:creationId xmlns:p14="http://schemas.microsoft.com/office/powerpoint/2010/main" val="19569900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Serious-and-hard-decisions.png" TargetMode="External"/><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commons.wikimedia.org/wiki/File:Serious-and-hard-decisions.png" TargetMode="External"/><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hyperlink" Target="https://creativecommons.org/licenses/by-sa/3.0/" TargetMode="Externa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695A5D-D42E-437C-BD6A-198D7B176B81}"/>
              </a:ext>
            </a:extLst>
          </p:cNvPr>
          <p:cNvPicPr>
            <a:picLocks noChangeAspect="1"/>
          </p:cNvPicPr>
          <p:nvPr userDrawn="1"/>
        </p:nvPicPr>
        <p:blipFill>
          <a:blip r:embed="rId2"/>
          <a:stretch>
            <a:fillRect/>
          </a:stretch>
        </p:blipFill>
        <p:spPr>
          <a:xfrm>
            <a:off x="0" y="3845"/>
            <a:ext cx="12192000" cy="8110071"/>
          </a:xfrm>
          <a:prstGeom prst="rect">
            <a:avLst/>
          </a:prstGeom>
        </p:spPr>
      </p:pic>
      <p:sp>
        <p:nvSpPr>
          <p:cNvPr id="6" name="Slide Number Placeholder 5">
            <a:extLst>
              <a:ext uri="{FF2B5EF4-FFF2-40B4-BE49-F238E27FC236}">
                <a16:creationId xmlns:a16="http://schemas.microsoft.com/office/drawing/2014/main" id="{A0B99DAD-2A3B-45C0-A57A-7BDC0D9176A6}"/>
              </a:ext>
            </a:extLst>
          </p:cNvPr>
          <p:cNvSpPr>
            <a:spLocks noGrp="1"/>
          </p:cNvSpPr>
          <p:nvPr>
            <p:ph type="sldNum" sz="quarter" idx="12"/>
          </p:nvPr>
        </p:nvSpPr>
        <p:spPr>
          <a:xfrm>
            <a:off x="9234714"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055441-6AF4-4ED5-B149-A789B9B9EAC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AE70969-EE36-409D-B606-5C1F5B3804D4}"/>
              </a:ext>
            </a:extLst>
          </p:cNvPr>
          <p:cNvPicPr>
            <a:picLocks noChangeAspect="1"/>
          </p:cNvPicPr>
          <p:nvPr userDrawn="1"/>
        </p:nvPicPr>
        <p:blipFill>
          <a:blip r:embed="rId3"/>
          <a:stretch>
            <a:fillRect/>
          </a:stretch>
        </p:blipFill>
        <p:spPr>
          <a:xfrm>
            <a:off x="356866" y="346558"/>
            <a:ext cx="4267570" cy="1018120"/>
          </a:xfrm>
          <a:prstGeom prst="rect">
            <a:avLst/>
          </a:prstGeom>
        </p:spPr>
      </p:pic>
      <p:pic>
        <p:nvPicPr>
          <p:cNvPr id="9" name="Picture 8">
            <a:extLst>
              <a:ext uri="{FF2B5EF4-FFF2-40B4-BE49-F238E27FC236}">
                <a16:creationId xmlns:a16="http://schemas.microsoft.com/office/drawing/2014/main" id="{44C41790-17EE-451D-9467-4637559BB5C6}"/>
              </a:ext>
            </a:extLst>
          </p:cNvPr>
          <p:cNvPicPr>
            <a:picLocks noChangeAspect="1"/>
          </p:cNvPicPr>
          <p:nvPr userDrawn="1"/>
        </p:nvPicPr>
        <p:blipFill>
          <a:blip r:embed="rId4"/>
          <a:stretch>
            <a:fillRect/>
          </a:stretch>
        </p:blipFill>
        <p:spPr>
          <a:xfrm>
            <a:off x="2823529" y="1593340"/>
            <a:ext cx="6565961" cy="4270532"/>
          </a:xfrm>
          <a:prstGeom prst="rect">
            <a:avLst/>
          </a:prstGeom>
        </p:spPr>
      </p:pic>
      <p:sp>
        <p:nvSpPr>
          <p:cNvPr id="2" name="Title 1">
            <a:extLst>
              <a:ext uri="{FF2B5EF4-FFF2-40B4-BE49-F238E27FC236}">
                <a16:creationId xmlns:a16="http://schemas.microsoft.com/office/drawing/2014/main" id="{6FC61FC4-CE78-4C1B-BC94-8B17E1A2000D}"/>
              </a:ext>
            </a:extLst>
          </p:cNvPr>
          <p:cNvSpPr>
            <a:spLocks noGrp="1"/>
          </p:cNvSpPr>
          <p:nvPr>
            <p:ph type="ctrTitle"/>
          </p:nvPr>
        </p:nvSpPr>
        <p:spPr>
          <a:xfrm>
            <a:off x="3581398" y="2931123"/>
            <a:ext cx="5050221" cy="873432"/>
          </a:xfrm>
          <a:prstGeom prst="rect">
            <a:avLst/>
          </a:prstGeom>
        </p:spPr>
        <p:txBody>
          <a:bodyPr anchor="b">
            <a:normAutofit/>
          </a:bodyPr>
          <a:lstStyle>
            <a:lvl1pPr algn="ctr">
              <a:defRPr sz="4000" b="0">
                <a:solidFill>
                  <a:srgbClr val="4C306F"/>
                </a:solidFill>
                <a:latin typeface="Avenir LT Std 65 Medium" panose="020B0603020203020204" pitchFamily="34" charset="0"/>
              </a:defRPr>
            </a:lvl1pPr>
          </a:lstStyle>
          <a:p>
            <a:r>
              <a:rPr lang="en-US" dirty="0"/>
              <a:t>Click to edit Master</a:t>
            </a:r>
          </a:p>
        </p:txBody>
      </p:sp>
      <p:sp>
        <p:nvSpPr>
          <p:cNvPr id="4" name="Date Placeholder 3">
            <a:extLst>
              <a:ext uri="{FF2B5EF4-FFF2-40B4-BE49-F238E27FC236}">
                <a16:creationId xmlns:a16="http://schemas.microsoft.com/office/drawing/2014/main" id="{9BBF3433-BA95-48EA-80E7-7C5C63E05280}"/>
              </a:ext>
            </a:extLst>
          </p:cNvPr>
          <p:cNvSpPr>
            <a:spLocks noGrp="1"/>
          </p:cNvSpPr>
          <p:nvPr>
            <p:ph type="dt" sz="half" idx="10"/>
          </p:nvPr>
        </p:nvSpPr>
        <p:spPr>
          <a:xfrm>
            <a:off x="3070332" y="5550479"/>
            <a:ext cx="1022131" cy="5016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605699-6FAE-499D-8917-A93426095C0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8/20/2021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22709B63-D74C-4650-9AAE-9B8FB1BC2B11}"/>
              </a:ext>
            </a:extLst>
          </p:cNvPr>
          <p:cNvSpPr>
            <a:spLocks noGrp="1"/>
          </p:cNvSpPr>
          <p:nvPr>
            <p:ph type="body" sz="quarter" idx="13"/>
          </p:nvPr>
        </p:nvSpPr>
        <p:spPr>
          <a:xfrm>
            <a:off x="4724400" y="4035099"/>
            <a:ext cx="2743200" cy="394138"/>
          </a:xfrm>
          <a:prstGeom prst="rect">
            <a:avLst/>
          </a:prstGeom>
        </p:spPr>
        <p:txBody>
          <a:bodyPr>
            <a:noAutofit/>
          </a:bodyPr>
          <a:lstStyle>
            <a:lvl1pPr marL="0" indent="0" algn="ctr">
              <a:buNone/>
              <a:defRPr sz="2000">
                <a:latin typeface="Avenir LT Std 45 Book" panose="020B0502020203020204" pitchFamily="34" charset="0"/>
              </a:defRPr>
            </a:lvl1pPr>
          </a:lstStyle>
          <a:p>
            <a:pPr lvl="0"/>
            <a:r>
              <a:rPr lang="en-US" dirty="0"/>
              <a:t>Click to edit Master</a:t>
            </a:r>
          </a:p>
        </p:txBody>
      </p:sp>
      <p:sp>
        <p:nvSpPr>
          <p:cNvPr id="10" name="Text Placeholder 9">
            <a:extLst>
              <a:ext uri="{FF2B5EF4-FFF2-40B4-BE49-F238E27FC236}">
                <a16:creationId xmlns:a16="http://schemas.microsoft.com/office/drawing/2014/main" id="{C744A8C0-6C3D-48FE-B7DA-9B4AC4083F81}"/>
              </a:ext>
            </a:extLst>
          </p:cNvPr>
          <p:cNvSpPr>
            <a:spLocks noGrp="1"/>
          </p:cNvSpPr>
          <p:nvPr>
            <p:ph type="body" sz="quarter" idx="14"/>
          </p:nvPr>
        </p:nvSpPr>
        <p:spPr>
          <a:xfrm>
            <a:off x="7855401" y="4971073"/>
            <a:ext cx="3042920" cy="1308100"/>
          </a:xfrm>
          <a:prstGeom prst="rect">
            <a:avLst/>
          </a:prstGeom>
          <a:solidFill>
            <a:srgbClr val="33214B"/>
          </a:solidFill>
        </p:spPr>
        <p:txBody>
          <a:bodyPr anchor="ctr"/>
          <a:lstStyle>
            <a:lvl1pPr marL="0" indent="0" algn="ctr">
              <a:buNone/>
              <a:defRPr sz="2400">
                <a:solidFill>
                  <a:schemeClr val="bg1"/>
                </a:solidFill>
                <a:latin typeface="Avenir LT Std 35 Light" panose="020B0402020203020204" pitchFamily="34" charset="0"/>
              </a:defRPr>
            </a:lvl1pPr>
            <a:lvl2pPr marL="457200" indent="0">
              <a:buNone/>
              <a:defRPr/>
            </a:lvl2pPr>
          </a:lstStyle>
          <a:p>
            <a:pPr lvl="0"/>
            <a:r>
              <a:rPr lang="en-US" dirty="0"/>
              <a:t>Click to edit Master</a:t>
            </a:r>
          </a:p>
        </p:txBody>
      </p:sp>
    </p:spTree>
    <p:extLst>
      <p:ext uri="{BB962C8B-B14F-4D97-AF65-F5344CB8AC3E}">
        <p14:creationId xmlns:p14="http://schemas.microsoft.com/office/powerpoint/2010/main" val="1036101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11108"/>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6" name="Picture 5">
            <a:extLst>
              <a:ext uri="{FF2B5EF4-FFF2-40B4-BE49-F238E27FC236}">
                <a16:creationId xmlns:a16="http://schemas.microsoft.com/office/drawing/2014/main" id="{271FCE38-48DE-4C5F-BC08-B1FC24330A71}"/>
              </a:ext>
            </a:extLst>
          </p:cNvPr>
          <p:cNvPicPr>
            <a:picLocks noChangeAspect="1"/>
          </p:cNvPicPr>
          <p:nvPr userDrawn="1"/>
        </p:nvPicPr>
        <p:blipFill>
          <a:blip r:embed="rId2"/>
          <a:stretch>
            <a:fillRect/>
          </a:stretch>
        </p:blipFill>
        <p:spPr>
          <a:xfrm>
            <a:off x="838200" y="1777901"/>
            <a:ext cx="2664183" cy="2286198"/>
          </a:xfrm>
          <a:prstGeom prst="rect">
            <a:avLst/>
          </a:prstGeom>
        </p:spPr>
      </p:pic>
      <p:pic>
        <p:nvPicPr>
          <p:cNvPr id="7" name="Picture 6">
            <a:extLst>
              <a:ext uri="{FF2B5EF4-FFF2-40B4-BE49-F238E27FC236}">
                <a16:creationId xmlns:a16="http://schemas.microsoft.com/office/drawing/2014/main" id="{E2D9876D-71BA-479E-94BC-5CD7778AFD85}"/>
              </a:ext>
            </a:extLst>
          </p:cNvPr>
          <p:cNvPicPr>
            <a:picLocks noChangeAspect="1"/>
          </p:cNvPicPr>
          <p:nvPr userDrawn="1"/>
        </p:nvPicPr>
        <p:blipFill>
          <a:blip r:embed="rId3"/>
          <a:stretch>
            <a:fillRect/>
          </a:stretch>
        </p:blipFill>
        <p:spPr>
          <a:xfrm>
            <a:off x="8689617" y="4064099"/>
            <a:ext cx="2664183" cy="2280102"/>
          </a:xfrm>
          <a:prstGeom prst="rect">
            <a:avLst/>
          </a:prstGeom>
        </p:spPr>
      </p:pic>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4"/>
          <a:stretch>
            <a:fillRect/>
          </a:stretch>
        </p:blipFill>
        <p:spPr>
          <a:xfrm>
            <a:off x="8482335" y="1777901"/>
            <a:ext cx="414564" cy="377985"/>
          </a:xfrm>
          <a:prstGeom prst="rect">
            <a:avLst/>
          </a:prstGeom>
        </p:spPr>
      </p:pic>
      <p:pic>
        <p:nvPicPr>
          <p:cNvPr id="10" name="Picture 9">
            <a:extLst>
              <a:ext uri="{FF2B5EF4-FFF2-40B4-BE49-F238E27FC236}">
                <a16:creationId xmlns:a16="http://schemas.microsoft.com/office/drawing/2014/main" id="{65012854-E1E3-4962-A9FF-FA7581490FFA}"/>
              </a:ext>
            </a:extLst>
          </p:cNvPr>
          <p:cNvPicPr>
            <a:picLocks noChangeAspect="1"/>
          </p:cNvPicPr>
          <p:nvPr userDrawn="1"/>
        </p:nvPicPr>
        <p:blipFill>
          <a:blip r:embed="rId4"/>
          <a:stretch>
            <a:fillRect/>
          </a:stretch>
        </p:blipFill>
        <p:spPr>
          <a:xfrm>
            <a:off x="3087819" y="6116169"/>
            <a:ext cx="414564" cy="377985"/>
          </a:xfrm>
          <a:prstGeom prst="rect">
            <a:avLst/>
          </a:prstGeom>
        </p:spPr>
      </p:pic>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3637708" y="2182503"/>
            <a:ext cx="4263799" cy="558800"/>
          </a:xfrm>
          <a:prstGeom prst="rect">
            <a:avLst/>
          </a:prstGeom>
        </p:spPr>
        <p:txBody>
          <a:bodyPr/>
          <a:lstStyle>
            <a:lvl1pPr marL="0" indent="0">
              <a:buNone/>
              <a:defRPr kumimoji="0" lang="en-US" sz="2800" b="1"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14" name="Text Placeholder 13">
            <a:extLst>
              <a:ext uri="{FF2B5EF4-FFF2-40B4-BE49-F238E27FC236}">
                <a16:creationId xmlns:a16="http://schemas.microsoft.com/office/drawing/2014/main" id="{8AFF882C-C3E5-4430-A891-E02173454E06}"/>
              </a:ext>
            </a:extLst>
          </p:cNvPr>
          <p:cNvSpPr>
            <a:spLocks noGrp="1"/>
          </p:cNvSpPr>
          <p:nvPr>
            <p:ph type="body" sz="quarter" idx="13"/>
          </p:nvPr>
        </p:nvSpPr>
        <p:spPr>
          <a:xfrm>
            <a:off x="4692196" y="4165676"/>
            <a:ext cx="3759200" cy="558800"/>
          </a:xfrm>
          <a:prstGeom prst="rect">
            <a:avLst/>
          </a:prstGeom>
        </p:spPr>
        <p:txBody>
          <a:bodyPr/>
          <a:lstStyle>
            <a:lvl1pPr marL="0" indent="0" algn="r">
              <a:buNone/>
              <a:defRPr kumimoji="0" lang="en-US" sz="2800" b="1"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16" name="Text Placeholder 15">
            <a:extLst>
              <a:ext uri="{FF2B5EF4-FFF2-40B4-BE49-F238E27FC236}">
                <a16:creationId xmlns:a16="http://schemas.microsoft.com/office/drawing/2014/main" id="{3BE7C4DE-80DE-4778-9591-3AE5B5C2C570}"/>
              </a:ext>
            </a:extLst>
          </p:cNvPr>
          <p:cNvSpPr>
            <a:spLocks noGrp="1"/>
          </p:cNvSpPr>
          <p:nvPr>
            <p:ph type="body" sz="quarter" idx="14"/>
          </p:nvPr>
        </p:nvSpPr>
        <p:spPr>
          <a:xfrm>
            <a:off x="3637708" y="2771693"/>
            <a:ext cx="4813688" cy="1074593"/>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18" name="Text Placeholder 17">
            <a:extLst>
              <a:ext uri="{FF2B5EF4-FFF2-40B4-BE49-F238E27FC236}">
                <a16:creationId xmlns:a16="http://schemas.microsoft.com/office/drawing/2014/main" id="{44A9C0BE-6FB3-40DB-9F21-CF788346322E}"/>
              </a:ext>
            </a:extLst>
          </p:cNvPr>
          <p:cNvSpPr>
            <a:spLocks noGrp="1"/>
          </p:cNvSpPr>
          <p:nvPr>
            <p:ph type="body" sz="quarter" idx="15"/>
          </p:nvPr>
        </p:nvSpPr>
        <p:spPr>
          <a:xfrm>
            <a:off x="4224338" y="4862285"/>
            <a:ext cx="4227512" cy="1295703"/>
          </a:xfrm>
          <a:prstGeom prst="rect">
            <a:avLst/>
          </a:prstGeom>
        </p:spPr>
        <p:txBody>
          <a:bodyPr/>
          <a:lstStyle>
            <a:lvl1pPr marL="0" indent="0">
              <a:buNone/>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vl2pPr marL="457200" indent="0">
              <a:buNone/>
              <a:defRPr/>
            </a:lvl2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a:p>
            <a:pPr lvl="1"/>
            <a:endParaRPr lang="en-US" dirty="0"/>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3502383" y="1966893"/>
            <a:ext cx="497995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383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1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6" name="Picture 5">
            <a:extLst>
              <a:ext uri="{FF2B5EF4-FFF2-40B4-BE49-F238E27FC236}">
                <a16:creationId xmlns:a16="http://schemas.microsoft.com/office/drawing/2014/main" id="{271FCE38-48DE-4C5F-BC08-B1FC24330A71}"/>
              </a:ext>
            </a:extLst>
          </p:cNvPr>
          <p:cNvPicPr>
            <a:picLocks noChangeAspect="1"/>
          </p:cNvPicPr>
          <p:nvPr userDrawn="1"/>
        </p:nvPicPr>
        <p:blipFill>
          <a:blip r:embed="rId2"/>
          <a:stretch>
            <a:fillRect/>
          </a:stretch>
        </p:blipFill>
        <p:spPr>
          <a:xfrm>
            <a:off x="838200" y="1777901"/>
            <a:ext cx="2664183" cy="2286198"/>
          </a:xfrm>
          <a:prstGeom prst="rect">
            <a:avLst/>
          </a:prstGeom>
        </p:spPr>
      </p:pic>
      <p:pic>
        <p:nvPicPr>
          <p:cNvPr id="7" name="Picture 6">
            <a:extLst>
              <a:ext uri="{FF2B5EF4-FFF2-40B4-BE49-F238E27FC236}">
                <a16:creationId xmlns:a16="http://schemas.microsoft.com/office/drawing/2014/main" id="{E2D9876D-71BA-479E-94BC-5CD7778AFD85}"/>
              </a:ext>
            </a:extLst>
          </p:cNvPr>
          <p:cNvPicPr>
            <a:picLocks noChangeAspect="1"/>
          </p:cNvPicPr>
          <p:nvPr userDrawn="1"/>
        </p:nvPicPr>
        <p:blipFill>
          <a:blip r:embed="rId3"/>
          <a:stretch>
            <a:fillRect/>
          </a:stretch>
        </p:blipFill>
        <p:spPr>
          <a:xfrm>
            <a:off x="8689617" y="4064099"/>
            <a:ext cx="2664183" cy="2280102"/>
          </a:xfrm>
          <a:prstGeom prst="rect">
            <a:avLst/>
          </a:prstGeom>
        </p:spPr>
      </p:pic>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4"/>
          <a:stretch>
            <a:fillRect/>
          </a:stretch>
        </p:blipFill>
        <p:spPr>
          <a:xfrm>
            <a:off x="8482335" y="1777901"/>
            <a:ext cx="414564" cy="377985"/>
          </a:xfrm>
          <a:prstGeom prst="rect">
            <a:avLst/>
          </a:prstGeom>
        </p:spPr>
      </p:pic>
      <p:pic>
        <p:nvPicPr>
          <p:cNvPr id="10" name="Picture 9">
            <a:extLst>
              <a:ext uri="{FF2B5EF4-FFF2-40B4-BE49-F238E27FC236}">
                <a16:creationId xmlns:a16="http://schemas.microsoft.com/office/drawing/2014/main" id="{65012854-E1E3-4962-A9FF-FA7581490FFA}"/>
              </a:ext>
            </a:extLst>
          </p:cNvPr>
          <p:cNvPicPr>
            <a:picLocks noChangeAspect="1"/>
          </p:cNvPicPr>
          <p:nvPr userDrawn="1"/>
        </p:nvPicPr>
        <p:blipFill>
          <a:blip r:embed="rId4"/>
          <a:stretch>
            <a:fillRect/>
          </a:stretch>
        </p:blipFill>
        <p:spPr>
          <a:xfrm>
            <a:off x="3087819" y="6116169"/>
            <a:ext cx="414564" cy="377985"/>
          </a:xfrm>
          <a:prstGeom prst="rect">
            <a:avLst/>
          </a:prstGeom>
        </p:spPr>
      </p:pic>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3502383" y="1966893"/>
            <a:ext cx="4979952"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C1A74EB-C359-4E4C-B116-00CDF5953483}"/>
              </a:ext>
            </a:extLst>
          </p:cNvPr>
          <p:cNvSpPr txBox="1"/>
          <p:nvPr userDrawn="1"/>
        </p:nvSpPr>
        <p:spPr>
          <a:xfrm>
            <a:off x="838200" y="363846"/>
            <a:ext cx="10515600"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rPr>
              <a:t>Key</a:t>
            </a:r>
            <a:r>
              <a:rPr lang="en-US" dirty="0"/>
              <a:t> </a:t>
            </a:r>
            <a:r>
              <a: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rPr>
              <a:t>Concepts</a:t>
            </a:r>
          </a:p>
        </p:txBody>
      </p:sp>
      <p:sp>
        <p:nvSpPr>
          <p:cNvPr id="15" name="Title 1">
            <a:extLst>
              <a:ext uri="{FF2B5EF4-FFF2-40B4-BE49-F238E27FC236}">
                <a16:creationId xmlns:a16="http://schemas.microsoft.com/office/drawing/2014/main" id="{3559E905-B7F9-4D7D-8670-17A4E5CF679A}"/>
              </a:ext>
            </a:extLst>
          </p:cNvPr>
          <p:cNvSpPr txBox="1">
            <a:spLocks/>
          </p:cNvSpPr>
          <p:nvPr userDrawn="1"/>
        </p:nvSpPr>
        <p:spPr>
          <a:xfrm>
            <a:off x="3563003" y="1958869"/>
            <a:ext cx="2511424"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000" b="1" kern="1200">
                <a:solidFill>
                  <a:schemeClr val="tx1"/>
                </a:solidFill>
                <a:effectLst/>
                <a:latin typeface="+mj-lt"/>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454545">
                    <a:lumMod val="50000"/>
                  </a:srgbClr>
                </a:solidFill>
                <a:effectLst/>
                <a:uLnTx/>
                <a:uFillTx/>
                <a:latin typeface="Avenir Next LT Pro" panose="020B0504020202020204" pitchFamily="34" charset="0"/>
                <a:cs typeface="Avenir Book"/>
              </a:rPr>
              <a:t>Master Index</a:t>
            </a:r>
            <a:endParaRPr kumimoji="0" lang="en-US" sz="1400" i="0" u="none" strike="noStrike" kern="1200" cap="none" spc="0" normalizeH="0" baseline="0" noProof="0" dirty="0">
              <a:ln>
                <a:noFill/>
              </a:ln>
              <a:solidFill>
                <a:srgbClr val="454545">
                  <a:lumMod val="50000"/>
                </a:srgbClr>
              </a:solidFill>
              <a:effectLst/>
              <a:uLnTx/>
              <a:uFillTx/>
              <a:latin typeface="Avenir Next LT Pro" panose="020B0504020202020204" pitchFamily="34" charset="0"/>
              <a:cs typeface="Avenir Book"/>
            </a:endParaRPr>
          </a:p>
        </p:txBody>
      </p:sp>
      <p:sp>
        <p:nvSpPr>
          <p:cNvPr id="17" name="Title 1">
            <a:extLst>
              <a:ext uri="{FF2B5EF4-FFF2-40B4-BE49-F238E27FC236}">
                <a16:creationId xmlns:a16="http://schemas.microsoft.com/office/drawing/2014/main" id="{38C878DE-F7AE-40CB-855A-0A8A29B481C1}"/>
              </a:ext>
            </a:extLst>
          </p:cNvPr>
          <p:cNvSpPr txBox="1">
            <a:spLocks/>
          </p:cNvSpPr>
          <p:nvPr userDrawn="1"/>
        </p:nvSpPr>
        <p:spPr>
          <a:xfrm>
            <a:off x="5638657" y="4094467"/>
            <a:ext cx="2812739"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000" b="1" kern="1200">
                <a:solidFill>
                  <a:schemeClr val="tx1"/>
                </a:solidFill>
                <a:effectLst/>
                <a:latin typeface="+mj-lt"/>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i="0" u="none" strike="noStrike" kern="1200" cap="none" spc="0" normalizeH="0" baseline="0" noProof="0" dirty="0">
                <a:ln>
                  <a:noFill/>
                </a:ln>
                <a:solidFill>
                  <a:srgbClr val="454545">
                    <a:lumMod val="50000"/>
                  </a:srgbClr>
                </a:solidFill>
                <a:effectLst/>
                <a:uLnTx/>
                <a:uFillTx/>
                <a:latin typeface="Avenir Next LT Pro" panose="020B0504020202020204" pitchFamily="34" charset="0"/>
                <a:cs typeface="Avenir Book"/>
              </a:rPr>
              <a:t>Program Index</a:t>
            </a:r>
            <a:endParaRPr kumimoji="0" lang="en-US" sz="1400" i="0" u="none" strike="noStrike" kern="1200" cap="none" spc="0" normalizeH="0" baseline="0" noProof="0" dirty="0">
              <a:ln>
                <a:noFill/>
              </a:ln>
              <a:solidFill>
                <a:srgbClr val="454545">
                  <a:lumMod val="50000"/>
                </a:srgbClr>
              </a:solidFill>
              <a:effectLst/>
              <a:uLnTx/>
              <a:uFillTx/>
              <a:latin typeface="Avenir Next LT Pro" panose="020B0504020202020204" pitchFamily="34" charset="0"/>
              <a:cs typeface="Avenir Book"/>
            </a:endParaRPr>
          </a:p>
        </p:txBody>
      </p:sp>
      <p:sp>
        <p:nvSpPr>
          <p:cNvPr id="19" name="Title 1">
            <a:extLst>
              <a:ext uri="{FF2B5EF4-FFF2-40B4-BE49-F238E27FC236}">
                <a16:creationId xmlns:a16="http://schemas.microsoft.com/office/drawing/2014/main" id="{2D9A8AB0-3A38-445A-BD9E-F9D9FD91C4FD}"/>
              </a:ext>
            </a:extLst>
          </p:cNvPr>
          <p:cNvSpPr txBox="1">
            <a:spLocks/>
          </p:cNvSpPr>
          <p:nvPr userDrawn="1"/>
        </p:nvSpPr>
        <p:spPr>
          <a:xfrm>
            <a:off x="3609498" y="2770820"/>
            <a:ext cx="4750675"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000" b="1" kern="1200">
                <a:solidFill>
                  <a:schemeClr val="tx1"/>
                </a:solidFill>
                <a:effectLst/>
                <a:latin typeface="+mj-lt"/>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a:ln>
                  <a:noFill/>
                </a:ln>
                <a:solidFill>
                  <a:srgbClr val="454545">
                    <a:lumMod val="50000"/>
                  </a:srgbClr>
                </a:solidFill>
                <a:effectLst/>
                <a:uLnTx/>
                <a:uFillTx/>
                <a:latin typeface="Avenir Next LT Pro" panose="020B0504020202020204" pitchFamily="34" charset="0"/>
                <a:cs typeface="Avenir Book"/>
              </a:rPr>
              <a:t>eScholar Uniq-ID® Person ID has a Master Index, which is the individual </a:t>
            </a:r>
            <a:r>
              <a:rPr lang="en-US" sz="1600" b="0" dirty="0">
                <a:solidFill>
                  <a:srgbClr val="454545">
                    <a:lumMod val="50000"/>
                  </a:srgbClr>
                </a:solidFill>
                <a:latin typeface="Avenir Next LT Pro" panose="020B0504020202020204" pitchFamily="34" charset="0"/>
                <a:cs typeface="Avenir Book"/>
              </a:rPr>
              <a:t>unique identities for each person in the application.  For example, each student is assigned a unique identifier and is in the Master Index.</a:t>
            </a:r>
            <a:endParaRPr kumimoji="0" lang="en-US" sz="1000" b="0" i="0" u="none" strike="noStrike" kern="1200" cap="none" spc="0" normalizeH="0" baseline="0" noProof="0" dirty="0">
              <a:ln>
                <a:noFill/>
              </a:ln>
              <a:solidFill>
                <a:srgbClr val="454545">
                  <a:lumMod val="50000"/>
                </a:srgbClr>
              </a:solidFill>
              <a:effectLst/>
              <a:uLnTx/>
              <a:uFillTx/>
              <a:latin typeface="Avenir Next LT Pro" panose="020B0504020202020204" pitchFamily="34" charset="0"/>
              <a:cs typeface="Avenir Book"/>
            </a:endParaRPr>
          </a:p>
        </p:txBody>
      </p:sp>
      <p:sp>
        <p:nvSpPr>
          <p:cNvPr id="22" name="Title 1">
            <a:extLst>
              <a:ext uri="{FF2B5EF4-FFF2-40B4-BE49-F238E27FC236}">
                <a16:creationId xmlns:a16="http://schemas.microsoft.com/office/drawing/2014/main" id="{9E84C7A4-C33D-45E4-AEB1-CD9E38AB38D5}"/>
              </a:ext>
            </a:extLst>
          </p:cNvPr>
          <p:cNvSpPr txBox="1">
            <a:spLocks/>
          </p:cNvSpPr>
          <p:nvPr userDrawn="1"/>
        </p:nvSpPr>
        <p:spPr>
          <a:xfrm>
            <a:off x="3629811" y="4974727"/>
            <a:ext cx="4721072"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000" b="1" kern="1200">
                <a:solidFill>
                  <a:schemeClr val="tx1"/>
                </a:solidFill>
                <a:effectLst/>
                <a:latin typeface="+mj-lt"/>
                <a:ea typeface="+mj-ea"/>
                <a:cs typeface="Arial" pitchFamily="34" charset="0"/>
              </a:defRPr>
            </a:lvl1pPr>
          </a:lstStyle>
          <a:p>
            <a:pPr lvl="0" algn="r">
              <a:lnSpc>
                <a:spcPct val="90000"/>
              </a:lnSpc>
              <a:defRPr/>
            </a:pPr>
            <a:r>
              <a:rPr lang="en-US" sz="1600" b="0" dirty="0">
                <a:solidFill>
                  <a:srgbClr val="454545">
                    <a:lumMod val="50000"/>
                  </a:srgbClr>
                </a:solidFill>
                <a:latin typeface="Avenir Next LT Pro" panose="020B0504020202020204" pitchFamily="34" charset="0"/>
              </a:rPr>
              <a:t>Each program that is available in DirectMatch has a Program Index, which is the individual records associated to the program. For example, the SNAP Index consists of all the SNAP records provided by USDA. </a:t>
            </a:r>
          </a:p>
        </p:txBody>
      </p:sp>
    </p:spTree>
    <p:extLst>
      <p:ext uri="{BB962C8B-B14F-4D97-AF65-F5344CB8AC3E}">
        <p14:creationId xmlns:p14="http://schemas.microsoft.com/office/powerpoint/2010/main" val="207939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2"/>
          <a:stretch>
            <a:fillRect/>
          </a:stretch>
        </p:blipFill>
        <p:spPr>
          <a:xfrm>
            <a:off x="671750" y="1541851"/>
            <a:ext cx="414564" cy="377985"/>
          </a:xfrm>
          <a:prstGeom prst="rect">
            <a:avLst/>
          </a:prstGeom>
        </p:spPr>
      </p:pic>
      <p:pic>
        <p:nvPicPr>
          <p:cNvPr id="10" name="Picture 9">
            <a:extLst>
              <a:ext uri="{FF2B5EF4-FFF2-40B4-BE49-F238E27FC236}">
                <a16:creationId xmlns:a16="http://schemas.microsoft.com/office/drawing/2014/main" id="{65012854-E1E3-4962-A9FF-FA7581490FFA}"/>
              </a:ext>
            </a:extLst>
          </p:cNvPr>
          <p:cNvPicPr>
            <a:picLocks noChangeAspect="1"/>
          </p:cNvPicPr>
          <p:nvPr userDrawn="1"/>
        </p:nvPicPr>
        <p:blipFill>
          <a:blip r:embed="rId2"/>
          <a:stretch>
            <a:fillRect/>
          </a:stretch>
        </p:blipFill>
        <p:spPr>
          <a:xfrm>
            <a:off x="8822114" y="5841295"/>
            <a:ext cx="414564" cy="377985"/>
          </a:xfrm>
          <a:prstGeom prst="rect">
            <a:avLst/>
          </a:prstGeom>
        </p:spPr>
      </p:pic>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4724965" y="1825961"/>
            <a:ext cx="4263799" cy="558800"/>
          </a:xfrm>
          <a:prstGeom prst="rect">
            <a:avLst/>
          </a:prstGeom>
        </p:spPr>
        <p:txBody>
          <a:bodyPr/>
          <a:lstStyle>
            <a:lvl1pPr marL="0" indent="0" algn="r">
              <a:buNone/>
              <a:defRPr kumimoji="0" lang="en-US" sz="2800" b="1"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14" name="Text Placeholder 13">
            <a:extLst>
              <a:ext uri="{FF2B5EF4-FFF2-40B4-BE49-F238E27FC236}">
                <a16:creationId xmlns:a16="http://schemas.microsoft.com/office/drawing/2014/main" id="{8AFF882C-C3E5-4430-A891-E02173454E06}"/>
              </a:ext>
            </a:extLst>
          </p:cNvPr>
          <p:cNvSpPr>
            <a:spLocks noGrp="1"/>
          </p:cNvSpPr>
          <p:nvPr>
            <p:ph type="body" sz="quarter" idx="13"/>
          </p:nvPr>
        </p:nvSpPr>
        <p:spPr>
          <a:xfrm>
            <a:off x="6628126" y="3630373"/>
            <a:ext cx="3759200" cy="558800"/>
          </a:xfrm>
          <a:prstGeom prst="rect">
            <a:avLst/>
          </a:prstGeom>
        </p:spPr>
        <p:txBody>
          <a:bodyPr/>
          <a:lstStyle>
            <a:lvl1pPr marL="0" indent="0" algn="l">
              <a:buNone/>
              <a:defRPr kumimoji="0" lang="en-US" sz="2800" b="1"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16" name="Text Placeholder 15">
            <a:extLst>
              <a:ext uri="{FF2B5EF4-FFF2-40B4-BE49-F238E27FC236}">
                <a16:creationId xmlns:a16="http://schemas.microsoft.com/office/drawing/2014/main" id="{3BE7C4DE-80DE-4778-9591-3AE5B5C2C570}"/>
              </a:ext>
            </a:extLst>
          </p:cNvPr>
          <p:cNvSpPr>
            <a:spLocks noGrp="1"/>
          </p:cNvSpPr>
          <p:nvPr>
            <p:ph type="body" sz="quarter" idx="14"/>
          </p:nvPr>
        </p:nvSpPr>
        <p:spPr>
          <a:xfrm>
            <a:off x="2416277" y="4473240"/>
            <a:ext cx="3777115" cy="1290201"/>
          </a:xfrm>
          <a:prstGeom prst="rect">
            <a:avLst/>
          </a:prstGeom>
        </p:spPr>
        <p:txBody>
          <a:bodyPr/>
          <a:lstStyle>
            <a:lvl1pPr algn="ct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18" name="Text Placeholder 17">
            <a:extLst>
              <a:ext uri="{FF2B5EF4-FFF2-40B4-BE49-F238E27FC236}">
                <a16:creationId xmlns:a16="http://schemas.microsoft.com/office/drawing/2014/main" id="{44A9C0BE-6FB3-40DB-9F21-CF788346322E}"/>
              </a:ext>
            </a:extLst>
          </p:cNvPr>
          <p:cNvSpPr>
            <a:spLocks noGrp="1"/>
          </p:cNvSpPr>
          <p:nvPr>
            <p:ph type="body" sz="quarter" idx="15"/>
          </p:nvPr>
        </p:nvSpPr>
        <p:spPr>
          <a:xfrm>
            <a:off x="6628126" y="4469950"/>
            <a:ext cx="4227512" cy="1295703"/>
          </a:xfrm>
          <a:prstGeom prst="rect">
            <a:avLst/>
          </a:prstGeom>
        </p:spPr>
        <p:txBody>
          <a:bodyPr/>
          <a:lstStyle>
            <a:lvl1pPr marL="0" indent="0">
              <a:buNone/>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vl2pPr marL="457200" indent="0">
              <a:buNone/>
              <a:defRPr/>
            </a:lvl2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a:p>
            <a:pPr lvl="1"/>
            <a:endParaRPr lang="en-US" dirty="0"/>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1100828" y="1703973"/>
            <a:ext cx="812133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flipV="1">
            <a:off x="2249627" y="6015764"/>
            <a:ext cx="6572487" cy="550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2A61A05-D72F-4461-B809-1E33E43EB9E7}"/>
              </a:ext>
            </a:extLst>
          </p:cNvPr>
          <p:cNvPicPr>
            <a:picLocks noChangeAspect="1"/>
          </p:cNvPicPr>
          <p:nvPr userDrawn="1"/>
        </p:nvPicPr>
        <p:blipFill>
          <a:blip r:embed="rId3"/>
          <a:stretch>
            <a:fillRect/>
          </a:stretch>
        </p:blipFill>
        <p:spPr>
          <a:xfrm>
            <a:off x="525764" y="3285645"/>
            <a:ext cx="1694835" cy="2889754"/>
          </a:xfrm>
          <a:prstGeom prst="rect">
            <a:avLst/>
          </a:prstGeom>
        </p:spPr>
      </p:pic>
      <p:pic>
        <p:nvPicPr>
          <p:cNvPr id="17" name="Picture 16" descr="A picture containing text, road, blackboard&#10;&#10;Description automatically generated">
            <a:extLst>
              <a:ext uri="{FF2B5EF4-FFF2-40B4-BE49-F238E27FC236}">
                <a16:creationId xmlns:a16="http://schemas.microsoft.com/office/drawing/2014/main" id="{ACA9DE91-8C60-4115-B4D1-9D1E125921D1}"/>
              </a:ext>
            </a:extLst>
          </p:cNvPr>
          <p:cNvPicPr>
            <a:picLocks noChangeAspect="1"/>
          </p:cNvPicPr>
          <p:nvPr userDrawn="1"/>
        </p:nvPicPr>
        <p:blipFill>
          <a:blip r:embed="rId4" cstate="print">
            <a:alphaModFix amt="67000"/>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236678" y="1475136"/>
            <a:ext cx="2436643" cy="2024100"/>
          </a:xfrm>
          <a:prstGeom prst="rect">
            <a:avLst/>
          </a:prstGeom>
        </p:spPr>
      </p:pic>
      <p:sp>
        <p:nvSpPr>
          <p:cNvPr id="19" name="TextBox 18">
            <a:extLst>
              <a:ext uri="{FF2B5EF4-FFF2-40B4-BE49-F238E27FC236}">
                <a16:creationId xmlns:a16="http://schemas.microsoft.com/office/drawing/2014/main" id="{2180994B-469B-4CEE-B0F5-84C0F0A4FE76}"/>
              </a:ext>
            </a:extLst>
          </p:cNvPr>
          <p:cNvSpPr txBox="1"/>
          <p:nvPr userDrawn="1"/>
        </p:nvSpPr>
        <p:spPr>
          <a:xfrm>
            <a:off x="6628126" y="8881924"/>
            <a:ext cx="2651760" cy="2286000"/>
          </a:xfrm>
          <a:prstGeom prst="rect">
            <a:avLst/>
          </a:prstGeom>
          <a:noFill/>
        </p:spPr>
        <p:txBody>
          <a:bodyPr wrap="square" rtlCol="0">
            <a:spAutoFit/>
          </a:bodyPr>
          <a:lstStyle/>
          <a:p>
            <a:r>
              <a:rPr lang="en-US" sz="900">
                <a:hlinkClick r:id="rId5" tooltip="https://commons.wikimedia.org/wiki/File:Serious-and-hard-decisions.png"/>
              </a:rPr>
              <a:t>This Photo</a:t>
            </a:r>
            <a:r>
              <a:rPr lang="en-US" sz="900"/>
              <a:t> by Unknown Author is licensed under </a:t>
            </a:r>
            <a:r>
              <a:rPr lang="en-US" sz="900">
                <a:hlinkClick r:id="rId6" tooltip="https://creativecommons.org/licenses/by-sa/3.0/"/>
              </a:rPr>
              <a:t>CC BY-SA</a:t>
            </a:r>
            <a:endParaRPr lang="en-US" sz="900"/>
          </a:p>
        </p:txBody>
      </p:sp>
      <p:sp>
        <p:nvSpPr>
          <p:cNvPr id="24" name="Text Placeholder 23">
            <a:extLst>
              <a:ext uri="{FF2B5EF4-FFF2-40B4-BE49-F238E27FC236}">
                <a16:creationId xmlns:a16="http://schemas.microsoft.com/office/drawing/2014/main" id="{2AB3671E-9453-4CE4-9408-CB7B37F2D2B9}"/>
              </a:ext>
            </a:extLst>
          </p:cNvPr>
          <p:cNvSpPr>
            <a:spLocks noGrp="1"/>
          </p:cNvSpPr>
          <p:nvPr>
            <p:ph type="body" sz="quarter" idx="16"/>
          </p:nvPr>
        </p:nvSpPr>
        <p:spPr>
          <a:xfrm>
            <a:off x="2416277" y="3630373"/>
            <a:ext cx="3776888" cy="590544"/>
          </a:xfrm>
          <a:prstGeom prst="rect">
            <a:avLst/>
          </a:prstGeom>
        </p:spPr>
        <p:txBody>
          <a:bodyPr/>
          <a:lstStyle>
            <a:lvl1pPr marL="0" indent="0">
              <a:buNone/>
              <a:defRPr kumimoji="0" lang="en-US" sz="2800" b="1"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a:t>
            </a:r>
          </a:p>
        </p:txBody>
      </p:sp>
      <p:sp>
        <p:nvSpPr>
          <p:cNvPr id="26" name="Text Placeholder 25">
            <a:extLst>
              <a:ext uri="{FF2B5EF4-FFF2-40B4-BE49-F238E27FC236}">
                <a16:creationId xmlns:a16="http://schemas.microsoft.com/office/drawing/2014/main" id="{69997452-94B2-4B5B-A1EE-B1CC07D9F1BB}"/>
              </a:ext>
            </a:extLst>
          </p:cNvPr>
          <p:cNvSpPr>
            <a:spLocks noGrp="1"/>
          </p:cNvSpPr>
          <p:nvPr>
            <p:ph type="body" sz="quarter" idx="17"/>
          </p:nvPr>
        </p:nvSpPr>
        <p:spPr>
          <a:xfrm>
            <a:off x="2416277" y="2485497"/>
            <a:ext cx="6572487" cy="873125"/>
          </a:xfrm>
          <a:prstGeom prst="rect">
            <a:avLst/>
          </a:prstGeom>
        </p:spPr>
        <p:txBody>
          <a:bodyPr/>
          <a:lstStyle>
            <a:lvl1pPr marL="0" indent="0">
              <a:buNone/>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vl2pPr marL="457200" indent="0">
              <a:buNone/>
              <a:defRPr/>
            </a:lvl2pPr>
          </a:lstStyle>
          <a:p>
            <a:pPr lvl="0"/>
            <a:r>
              <a:rPr lang="en-US" dirty="0"/>
              <a:t>Click to edit Master text styles</a:t>
            </a:r>
          </a:p>
          <a:p>
            <a:pPr lvl="1"/>
            <a:endParaRPr lang="en-US" dirty="0"/>
          </a:p>
        </p:txBody>
      </p:sp>
      <p:cxnSp>
        <p:nvCxnSpPr>
          <p:cNvPr id="28" name="Straight Connector 27">
            <a:extLst>
              <a:ext uri="{FF2B5EF4-FFF2-40B4-BE49-F238E27FC236}">
                <a16:creationId xmlns:a16="http://schemas.microsoft.com/office/drawing/2014/main" id="{D4808081-1E75-4510-9726-84D66C43AA7F}"/>
              </a:ext>
            </a:extLst>
          </p:cNvPr>
          <p:cNvCxnSpPr>
            <a:cxnSpLocks/>
          </p:cNvCxnSpPr>
          <p:nvPr userDrawn="1"/>
        </p:nvCxnSpPr>
        <p:spPr>
          <a:xfrm>
            <a:off x="2249627" y="3429000"/>
            <a:ext cx="6958023"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0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1100828" y="1703973"/>
            <a:ext cx="812133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2235113" y="6168051"/>
            <a:ext cx="467557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2A61A05-D72F-4461-B809-1E33E43EB9E7}"/>
              </a:ext>
            </a:extLst>
          </p:cNvPr>
          <p:cNvPicPr>
            <a:picLocks noChangeAspect="1"/>
          </p:cNvPicPr>
          <p:nvPr userDrawn="1"/>
        </p:nvPicPr>
        <p:blipFill>
          <a:blip r:embed="rId2"/>
          <a:stretch>
            <a:fillRect/>
          </a:stretch>
        </p:blipFill>
        <p:spPr>
          <a:xfrm>
            <a:off x="527123" y="3414937"/>
            <a:ext cx="1694835" cy="2889754"/>
          </a:xfrm>
          <a:prstGeom prst="rect">
            <a:avLst/>
          </a:prstGeom>
        </p:spPr>
      </p:pic>
      <p:sp>
        <p:nvSpPr>
          <p:cNvPr id="19" name="TextBox 18">
            <a:extLst>
              <a:ext uri="{FF2B5EF4-FFF2-40B4-BE49-F238E27FC236}">
                <a16:creationId xmlns:a16="http://schemas.microsoft.com/office/drawing/2014/main" id="{2180994B-469B-4CEE-B0F5-84C0F0A4FE76}"/>
              </a:ext>
            </a:extLst>
          </p:cNvPr>
          <p:cNvSpPr txBox="1"/>
          <p:nvPr userDrawn="1"/>
        </p:nvSpPr>
        <p:spPr>
          <a:xfrm>
            <a:off x="6628126" y="8881924"/>
            <a:ext cx="2651760" cy="2286000"/>
          </a:xfrm>
          <a:prstGeom prst="rect">
            <a:avLst/>
          </a:prstGeom>
          <a:noFill/>
        </p:spPr>
        <p:txBody>
          <a:bodyPr wrap="square" rtlCol="0">
            <a:spAutoFit/>
          </a:bodyPr>
          <a:lstStyle/>
          <a:p>
            <a:r>
              <a:rPr lang="en-US" sz="900">
                <a:hlinkClick r:id="rId3" tooltip="https://commons.wikimedia.org/wiki/File:Serious-and-hard-decisions.png"/>
              </a:rPr>
              <a:t>This Photo</a:t>
            </a:r>
            <a:r>
              <a:rPr lang="en-US" sz="900"/>
              <a:t> by Unknown Author is licensed under </a:t>
            </a:r>
            <a:r>
              <a:rPr lang="en-US" sz="900">
                <a:hlinkClick r:id="rId4" tooltip="https://creativecommons.org/licenses/by-sa/3.0/"/>
              </a:rPr>
              <a:t>CC BY-SA</a:t>
            </a:r>
            <a:endParaRPr lang="en-US" sz="900"/>
          </a:p>
        </p:txBody>
      </p:sp>
      <p:sp>
        <p:nvSpPr>
          <p:cNvPr id="5" name="TextBox 4">
            <a:extLst>
              <a:ext uri="{FF2B5EF4-FFF2-40B4-BE49-F238E27FC236}">
                <a16:creationId xmlns:a16="http://schemas.microsoft.com/office/drawing/2014/main" id="{1DEECEFE-6553-4EF9-8779-05646662780B}"/>
              </a:ext>
            </a:extLst>
          </p:cNvPr>
          <p:cNvSpPr txBox="1"/>
          <p:nvPr userDrawn="1"/>
        </p:nvSpPr>
        <p:spPr>
          <a:xfrm>
            <a:off x="841248" y="521208"/>
            <a:ext cx="10562616"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rPr>
              <a:t>Key Concepts</a:t>
            </a:r>
          </a:p>
        </p:txBody>
      </p:sp>
      <p:sp>
        <p:nvSpPr>
          <p:cNvPr id="6" name="TextBox 5">
            <a:extLst>
              <a:ext uri="{FF2B5EF4-FFF2-40B4-BE49-F238E27FC236}">
                <a16:creationId xmlns:a16="http://schemas.microsoft.com/office/drawing/2014/main" id="{8CE436BB-5E0C-4750-8A03-6DB72B6023F4}"/>
              </a:ext>
            </a:extLst>
          </p:cNvPr>
          <p:cNvSpPr txBox="1"/>
          <p:nvPr userDrawn="1"/>
        </p:nvSpPr>
        <p:spPr>
          <a:xfrm>
            <a:off x="6184596" y="1898574"/>
            <a:ext cx="2844800" cy="480131"/>
          </a:xfrm>
          <a:prstGeom prst="rect">
            <a:avLst/>
          </a:prstGeom>
          <a:noFill/>
        </p:spPr>
        <p:txBody>
          <a:bodyPr wrap="square" rtlCol="0">
            <a:spAutoFit/>
          </a:body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dirty="0">
                <a:ln>
                  <a:noFill/>
                </a:ln>
                <a:solidFill>
                  <a:srgbClr val="454545">
                    <a:lumMod val="50000"/>
                  </a:srgbClr>
                </a:solidFill>
                <a:effectLst/>
                <a:uLnTx/>
                <a:uFillTx/>
                <a:latin typeface="Avenir Next LT Pro" panose="020B0504020202020204" pitchFamily="34" charset="0"/>
                <a:ea typeface="+mj-ea"/>
              </a:rPr>
              <a:t>Match Decision</a:t>
            </a:r>
          </a:p>
        </p:txBody>
      </p:sp>
      <p:sp>
        <p:nvSpPr>
          <p:cNvPr id="7" name="TextBox 6">
            <a:extLst>
              <a:ext uri="{FF2B5EF4-FFF2-40B4-BE49-F238E27FC236}">
                <a16:creationId xmlns:a16="http://schemas.microsoft.com/office/drawing/2014/main" id="{093F3B53-CB96-4B0F-AA6E-775E1BE13F0D}"/>
              </a:ext>
            </a:extLst>
          </p:cNvPr>
          <p:cNvSpPr txBox="1"/>
          <p:nvPr userDrawn="1"/>
        </p:nvSpPr>
        <p:spPr>
          <a:xfrm>
            <a:off x="1291771" y="2335993"/>
            <a:ext cx="7841266"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800" b="0" dirty="0">
                <a:solidFill>
                  <a:srgbClr val="454545">
                    <a:lumMod val="50000"/>
                  </a:srgbClr>
                </a:solidFill>
                <a:latin typeface="Avenir Next LT Pro" panose="020B0504020202020204" pitchFamily="34" charset="0"/>
                <a:cs typeface="Avenir Book"/>
              </a:rPr>
              <a:t>Each time a match request is performed with the Master Index and the Program Index, a Match Decision is produced to indicate if the records match.  The available decisions are Match, No Match and Near Match.</a:t>
            </a:r>
            <a:endParaRPr lang="en-US" sz="1050" b="0" dirty="0">
              <a:solidFill>
                <a:srgbClr val="454545">
                  <a:lumMod val="50000"/>
                </a:srgbClr>
              </a:solidFill>
              <a:latin typeface="Avenir Next LT Pro" panose="020B0504020202020204" pitchFamily="34" charset="0"/>
              <a:cs typeface="Avenir Book"/>
            </a:endParaRPr>
          </a:p>
          <a:p>
            <a:endParaRPr lang="en-US" dirty="0"/>
          </a:p>
        </p:txBody>
      </p:sp>
      <p:sp>
        <p:nvSpPr>
          <p:cNvPr id="8" name="TextBox 7">
            <a:extLst>
              <a:ext uri="{FF2B5EF4-FFF2-40B4-BE49-F238E27FC236}">
                <a16:creationId xmlns:a16="http://schemas.microsoft.com/office/drawing/2014/main" id="{912C3348-A307-4859-888E-48AB68F6C80E}"/>
              </a:ext>
            </a:extLst>
          </p:cNvPr>
          <p:cNvSpPr txBox="1"/>
          <p:nvPr userDrawn="1"/>
        </p:nvSpPr>
        <p:spPr>
          <a:xfrm>
            <a:off x="2411738" y="3733516"/>
            <a:ext cx="3457802" cy="757130"/>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454545">
                    <a:lumMod val="50000"/>
                  </a:srgbClr>
                </a:solidFill>
                <a:effectLst/>
                <a:uLnTx/>
                <a:uFillTx/>
                <a:latin typeface="Avenir Next LT Pro" panose="020B0504020202020204" pitchFamily="34" charset="0"/>
                <a:ea typeface="+mj-ea"/>
                <a:cs typeface="+mn-cs"/>
              </a:rPr>
              <a:t>Match</a:t>
            </a:r>
          </a:p>
          <a:p>
            <a:endParaRPr lang="en-US" dirty="0"/>
          </a:p>
        </p:txBody>
      </p:sp>
      <p:sp>
        <p:nvSpPr>
          <p:cNvPr id="11" name="TextBox 10">
            <a:extLst>
              <a:ext uri="{FF2B5EF4-FFF2-40B4-BE49-F238E27FC236}">
                <a16:creationId xmlns:a16="http://schemas.microsoft.com/office/drawing/2014/main" id="{18D7B43C-53C6-4B82-865E-A9C3B552EC61}"/>
              </a:ext>
            </a:extLst>
          </p:cNvPr>
          <p:cNvSpPr txBox="1"/>
          <p:nvPr userDrawn="1"/>
        </p:nvSpPr>
        <p:spPr>
          <a:xfrm>
            <a:off x="6890312" y="3729980"/>
            <a:ext cx="4055233" cy="523220"/>
          </a:xfrm>
          <a:prstGeom prst="rect">
            <a:avLst/>
          </a:prstGeom>
          <a:noFill/>
        </p:spPr>
        <p:txBody>
          <a:bodyPr wrap="square" rtlCol="0">
            <a:spAutoFit/>
          </a:bodyPr>
          <a:lstStyle/>
          <a:p>
            <a:r>
              <a:rPr kumimoji="0" lang="en-US" sz="2800" b="1" i="0" u="none" strike="noStrike" kern="1200" cap="none" spc="0" normalizeH="0" baseline="0" dirty="0">
                <a:ln>
                  <a:noFill/>
                </a:ln>
                <a:solidFill>
                  <a:srgbClr val="454545">
                    <a:lumMod val="50000"/>
                  </a:srgbClr>
                </a:solidFill>
                <a:effectLst/>
                <a:uLnTx/>
                <a:uFillTx/>
                <a:latin typeface="Avenir Next LT Pro" panose="020B0504020202020204" pitchFamily="34" charset="0"/>
                <a:ea typeface="+mj-ea"/>
              </a:rPr>
              <a:t>Near Match</a:t>
            </a:r>
          </a:p>
        </p:txBody>
      </p:sp>
      <p:sp>
        <p:nvSpPr>
          <p:cNvPr id="13" name="TextBox 12">
            <a:extLst>
              <a:ext uri="{FF2B5EF4-FFF2-40B4-BE49-F238E27FC236}">
                <a16:creationId xmlns:a16="http://schemas.microsoft.com/office/drawing/2014/main" id="{E5AC70B6-CAFB-4E2F-88DF-78E71EB14538}"/>
              </a:ext>
            </a:extLst>
          </p:cNvPr>
          <p:cNvSpPr txBox="1"/>
          <p:nvPr userDrawn="1"/>
        </p:nvSpPr>
        <p:spPr>
          <a:xfrm>
            <a:off x="2442379" y="4183800"/>
            <a:ext cx="422751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4545">
                    <a:lumMod val="50000"/>
                  </a:srgbClr>
                </a:solidFill>
                <a:latin typeface="Avenir Next LT Pro" panose="020B0504020202020204" pitchFamily="34" charset="0"/>
                <a:cs typeface="Avenir Book"/>
              </a:rPr>
              <a:t>When a match request is performed, a Match is returned when the match candidate record has a match score above the Upper Near Match Threshold.  A Match decision links the records together.</a:t>
            </a:r>
            <a:endParaRPr lang="en-US" sz="1050" b="0" dirty="0">
              <a:solidFill>
                <a:srgbClr val="454545">
                  <a:lumMod val="50000"/>
                </a:srgbClr>
              </a:solidFill>
              <a:latin typeface="Avenir Next LT Pro" panose="020B0504020202020204" pitchFamily="34" charset="0"/>
              <a:cs typeface="Avenir Book"/>
            </a:endParaRPr>
          </a:p>
          <a:p>
            <a:endParaRPr lang="en-US" dirty="0"/>
          </a:p>
        </p:txBody>
      </p:sp>
      <p:sp>
        <p:nvSpPr>
          <p:cNvPr id="15" name="TextBox 14">
            <a:extLst>
              <a:ext uri="{FF2B5EF4-FFF2-40B4-BE49-F238E27FC236}">
                <a16:creationId xmlns:a16="http://schemas.microsoft.com/office/drawing/2014/main" id="{267D4879-0B1A-41DC-A24D-4C7475E6F9E1}"/>
              </a:ext>
            </a:extLst>
          </p:cNvPr>
          <p:cNvSpPr txBox="1"/>
          <p:nvPr userDrawn="1"/>
        </p:nvSpPr>
        <p:spPr>
          <a:xfrm>
            <a:off x="6910683" y="4183799"/>
            <a:ext cx="462296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a:solidFill>
                  <a:srgbClr val="454545">
                    <a:lumMod val="50000"/>
                  </a:srgbClr>
                </a:solidFill>
                <a:latin typeface="Avenir Next LT Pro" panose="020B0504020202020204" pitchFamily="34" charset="0"/>
                <a:ea typeface="+mn-ea"/>
                <a:cs typeface="+mn-cs"/>
              </a:rPr>
              <a:t>When a match request is performed, a Near Match is returned when the match candidate record has a match score between the Lower Near Match and the Upper Near Match Threshold.  A user must review and resolve the record.</a:t>
            </a:r>
          </a:p>
          <a:p>
            <a:endParaRPr lang="en-US" dirty="0"/>
          </a:p>
        </p:txBody>
      </p:sp>
      <p:cxnSp>
        <p:nvCxnSpPr>
          <p:cNvPr id="25" name="Straight Connector 24">
            <a:extLst>
              <a:ext uri="{FF2B5EF4-FFF2-40B4-BE49-F238E27FC236}">
                <a16:creationId xmlns:a16="http://schemas.microsoft.com/office/drawing/2014/main" id="{725BCE7D-92F4-4E2E-A23B-06BF66CD9C4E}"/>
              </a:ext>
            </a:extLst>
          </p:cNvPr>
          <p:cNvCxnSpPr>
            <a:cxnSpLocks/>
          </p:cNvCxnSpPr>
          <p:nvPr userDrawn="1"/>
        </p:nvCxnSpPr>
        <p:spPr>
          <a:xfrm>
            <a:off x="2206085" y="3414937"/>
            <a:ext cx="7044773" cy="14063"/>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5012854-E1E3-4962-A9FF-FA7581490FFA}"/>
              </a:ext>
            </a:extLst>
          </p:cNvPr>
          <p:cNvPicPr>
            <a:picLocks noChangeAspect="1"/>
          </p:cNvPicPr>
          <p:nvPr userDrawn="1"/>
        </p:nvPicPr>
        <p:blipFill>
          <a:blip r:embed="rId5"/>
          <a:stretch>
            <a:fillRect/>
          </a:stretch>
        </p:blipFill>
        <p:spPr>
          <a:xfrm>
            <a:off x="6910683" y="5974007"/>
            <a:ext cx="414564" cy="377985"/>
          </a:xfrm>
          <a:prstGeom prst="rect">
            <a:avLst/>
          </a:prstGeom>
        </p:spPr>
      </p:pic>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5"/>
          <a:stretch>
            <a:fillRect/>
          </a:stretch>
        </p:blipFill>
        <p:spPr>
          <a:xfrm>
            <a:off x="700778" y="1533118"/>
            <a:ext cx="414564" cy="377985"/>
          </a:xfrm>
          <a:prstGeom prst="rect">
            <a:avLst/>
          </a:prstGeom>
        </p:spPr>
      </p:pic>
      <p:pic>
        <p:nvPicPr>
          <p:cNvPr id="17" name="Picture 16" descr="A picture containing text, road, blackboard&#10;&#10;Description automatically generated">
            <a:extLst>
              <a:ext uri="{FF2B5EF4-FFF2-40B4-BE49-F238E27FC236}">
                <a16:creationId xmlns:a16="http://schemas.microsoft.com/office/drawing/2014/main" id="{ACA9DE91-8C60-4115-B4D1-9D1E125921D1}"/>
              </a:ext>
            </a:extLst>
          </p:cNvPr>
          <p:cNvPicPr>
            <a:picLocks noChangeAspect="1"/>
          </p:cNvPicPr>
          <p:nvPr userDrawn="1"/>
        </p:nvPicPr>
        <p:blipFill>
          <a:blip r:embed="rId6" cstate="print">
            <a:alphaModFix amt="67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36678" y="1494921"/>
            <a:ext cx="2436643" cy="2024100"/>
          </a:xfrm>
          <a:prstGeom prst="rect">
            <a:avLst/>
          </a:prstGeom>
        </p:spPr>
      </p:pic>
    </p:spTree>
    <p:extLst>
      <p:ext uri="{BB962C8B-B14F-4D97-AF65-F5344CB8AC3E}">
        <p14:creationId xmlns:p14="http://schemas.microsoft.com/office/powerpoint/2010/main" val="181874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2"/>
          <a:stretch>
            <a:fillRect/>
          </a:stretch>
        </p:blipFill>
        <p:spPr>
          <a:xfrm>
            <a:off x="838200" y="2087604"/>
            <a:ext cx="414564" cy="377985"/>
          </a:xfrm>
          <a:prstGeom prst="rect">
            <a:avLst/>
          </a:prstGeom>
        </p:spPr>
      </p:pic>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1370482" y="2045567"/>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838200" y="1734880"/>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FB68806-6271-4D80-AB74-229AB91A4171}"/>
              </a:ext>
            </a:extLst>
          </p:cNvPr>
          <p:cNvPicPr>
            <a:picLocks noChangeAspect="1"/>
          </p:cNvPicPr>
          <p:nvPr userDrawn="1"/>
        </p:nvPicPr>
        <p:blipFill>
          <a:blip r:embed="rId2"/>
          <a:stretch>
            <a:fillRect/>
          </a:stretch>
        </p:blipFill>
        <p:spPr>
          <a:xfrm>
            <a:off x="6143157" y="2060254"/>
            <a:ext cx="414564" cy="377985"/>
          </a:xfrm>
          <a:prstGeom prst="rect">
            <a:avLst/>
          </a:prstGeom>
        </p:spPr>
      </p:pic>
      <p:sp>
        <p:nvSpPr>
          <p:cNvPr id="26" name="Text Placeholder 15">
            <a:extLst>
              <a:ext uri="{FF2B5EF4-FFF2-40B4-BE49-F238E27FC236}">
                <a16:creationId xmlns:a16="http://schemas.microsoft.com/office/drawing/2014/main" id="{276E89FD-A69C-46EE-9CE0-269323F27D88}"/>
              </a:ext>
            </a:extLst>
          </p:cNvPr>
          <p:cNvSpPr>
            <a:spLocks noGrp="1"/>
          </p:cNvSpPr>
          <p:nvPr>
            <p:ph type="body" sz="quarter" idx="18"/>
          </p:nvPr>
        </p:nvSpPr>
        <p:spPr>
          <a:xfrm>
            <a:off x="1370482" y="2770950"/>
            <a:ext cx="4263799" cy="3433889"/>
          </a:xfrm>
          <a:prstGeom prst="rect">
            <a:avLst/>
          </a:prstGeom>
        </p:spPr>
        <p:txBody>
          <a:bodyPr/>
          <a:lstStyle>
            <a:lvl1pPr>
              <a:defRPr kumimoji="0" lang="en-US" sz="20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7" name="Text Placeholder 11">
            <a:extLst>
              <a:ext uri="{FF2B5EF4-FFF2-40B4-BE49-F238E27FC236}">
                <a16:creationId xmlns:a16="http://schemas.microsoft.com/office/drawing/2014/main" id="{D1C6D4CF-4CB8-403A-830D-3E4B8B0161A9}"/>
              </a:ext>
            </a:extLst>
          </p:cNvPr>
          <p:cNvSpPr>
            <a:spLocks noGrp="1"/>
          </p:cNvSpPr>
          <p:nvPr>
            <p:ph type="body" sz="quarter" idx="19"/>
          </p:nvPr>
        </p:nvSpPr>
        <p:spPr>
          <a:xfrm>
            <a:off x="6797132" y="2045567"/>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8" name="Text Placeholder 15">
            <a:extLst>
              <a:ext uri="{FF2B5EF4-FFF2-40B4-BE49-F238E27FC236}">
                <a16:creationId xmlns:a16="http://schemas.microsoft.com/office/drawing/2014/main" id="{7D0B8B0F-2F01-492D-8FF8-68CBC225553E}"/>
              </a:ext>
            </a:extLst>
          </p:cNvPr>
          <p:cNvSpPr>
            <a:spLocks noGrp="1"/>
          </p:cNvSpPr>
          <p:nvPr>
            <p:ph type="body" sz="quarter" idx="20"/>
          </p:nvPr>
        </p:nvSpPr>
        <p:spPr>
          <a:xfrm>
            <a:off x="6797133" y="2770951"/>
            <a:ext cx="4263799" cy="3395610"/>
          </a:xfrm>
          <a:prstGeom prst="rect">
            <a:avLst/>
          </a:prstGeom>
        </p:spPr>
        <p:txBody>
          <a:bodyPr/>
          <a:lstStyle>
            <a:lvl1pPr>
              <a:defRPr kumimoji="0" lang="en-US" sz="20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Tree>
    <p:extLst>
      <p:ext uri="{BB962C8B-B14F-4D97-AF65-F5344CB8AC3E}">
        <p14:creationId xmlns:p14="http://schemas.microsoft.com/office/powerpoint/2010/main" val="856906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2"/>
          <a:stretch>
            <a:fillRect/>
          </a:stretch>
        </p:blipFill>
        <p:spPr>
          <a:xfrm>
            <a:off x="1529102" y="1837049"/>
            <a:ext cx="414564" cy="377985"/>
          </a:xfrm>
          <a:prstGeom prst="rect">
            <a:avLst/>
          </a:prstGeom>
          <a:solidFill>
            <a:schemeClr val="bg1">
              <a:lumMod val="75000"/>
            </a:schemeClr>
          </a:solidFill>
          <a:ln>
            <a:solidFill>
              <a:schemeClr val="bg1">
                <a:lumMod val="75000"/>
              </a:schemeClr>
            </a:solidFill>
          </a:ln>
        </p:spPr>
      </p:pic>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hasCustomPrompt="1"/>
          </p:nvPr>
        </p:nvSpPr>
        <p:spPr>
          <a:xfrm>
            <a:off x="923787" y="2339394"/>
            <a:ext cx="1625194" cy="377986"/>
          </a:xfrm>
          <a:prstGeom prst="rect">
            <a:avLst/>
          </a:prstGeom>
        </p:spPr>
        <p:txBody>
          <a:bodyPr/>
          <a:lstStyle>
            <a:lvl1pPr marL="0" indent="0">
              <a:buNone/>
              <a:defRPr kumimoji="0" lang="en-US" sz="2400" b="1"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Subtitle</a:t>
            </a:r>
          </a:p>
        </p:txBody>
      </p:sp>
      <p:pic>
        <p:nvPicPr>
          <p:cNvPr id="17" name="Picture 16">
            <a:extLst>
              <a:ext uri="{FF2B5EF4-FFF2-40B4-BE49-F238E27FC236}">
                <a16:creationId xmlns:a16="http://schemas.microsoft.com/office/drawing/2014/main" id="{9FB68806-6271-4D80-AB74-229AB91A4171}"/>
              </a:ext>
            </a:extLst>
          </p:cNvPr>
          <p:cNvPicPr>
            <a:picLocks noChangeAspect="1"/>
          </p:cNvPicPr>
          <p:nvPr userDrawn="1"/>
        </p:nvPicPr>
        <p:blipFill>
          <a:blip r:embed="rId2"/>
          <a:stretch>
            <a:fillRect/>
          </a:stretch>
        </p:blipFill>
        <p:spPr>
          <a:xfrm>
            <a:off x="4296730" y="1837047"/>
            <a:ext cx="414564" cy="377985"/>
          </a:xfrm>
          <a:prstGeom prst="rect">
            <a:avLst/>
          </a:prstGeom>
        </p:spPr>
      </p:pic>
      <p:pic>
        <p:nvPicPr>
          <p:cNvPr id="13" name="Picture 12">
            <a:extLst>
              <a:ext uri="{FF2B5EF4-FFF2-40B4-BE49-F238E27FC236}">
                <a16:creationId xmlns:a16="http://schemas.microsoft.com/office/drawing/2014/main" id="{9869F8B5-FB50-4DD5-8AB9-B39D404267FA}"/>
              </a:ext>
            </a:extLst>
          </p:cNvPr>
          <p:cNvPicPr>
            <a:picLocks noChangeAspect="1"/>
          </p:cNvPicPr>
          <p:nvPr userDrawn="1"/>
        </p:nvPicPr>
        <p:blipFill>
          <a:blip r:embed="rId2"/>
          <a:stretch>
            <a:fillRect/>
          </a:stretch>
        </p:blipFill>
        <p:spPr>
          <a:xfrm>
            <a:off x="7064359" y="1837047"/>
            <a:ext cx="414564" cy="377985"/>
          </a:xfrm>
          <a:prstGeom prst="rect">
            <a:avLst/>
          </a:prstGeom>
        </p:spPr>
      </p:pic>
      <p:pic>
        <p:nvPicPr>
          <p:cNvPr id="3" name="Picture 2">
            <a:extLst>
              <a:ext uri="{FF2B5EF4-FFF2-40B4-BE49-F238E27FC236}">
                <a16:creationId xmlns:a16="http://schemas.microsoft.com/office/drawing/2014/main" id="{2E25224D-DA3B-4B9A-B1D9-E5A44111BA64}"/>
              </a:ext>
            </a:extLst>
          </p:cNvPr>
          <p:cNvPicPr>
            <a:picLocks noChangeAspect="1"/>
          </p:cNvPicPr>
          <p:nvPr userDrawn="1"/>
        </p:nvPicPr>
        <p:blipFill>
          <a:blip r:embed="rId2"/>
          <a:stretch>
            <a:fillRect/>
          </a:stretch>
        </p:blipFill>
        <p:spPr>
          <a:xfrm>
            <a:off x="10003195" y="1837047"/>
            <a:ext cx="414564" cy="377985"/>
          </a:xfrm>
          <a:prstGeom prst="rect">
            <a:avLst/>
          </a:prstGeom>
        </p:spPr>
      </p:pic>
      <p:sp>
        <p:nvSpPr>
          <p:cNvPr id="14" name="Text Placeholder 11">
            <a:extLst>
              <a:ext uri="{FF2B5EF4-FFF2-40B4-BE49-F238E27FC236}">
                <a16:creationId xmlns:a16="http://schemas.microsoft.com/office/drawing/2014/main" id="{4766E3E6-D325-4DA6-8DEE-BB20DEBAFACF}"/>
              </a:ext>
            </a:extLst>
          </p:cNvPr>
          <p:cNvSpPr>
            <a:spLocks noGrp="1"/>
          </p:cNvSpPr>
          <p:nvPr>
            <p:ph type="body" sz="quarter" idx="13" hasCustomPrompt="1"/>
          </p:nvPr>
        </p:nvSpPr>
        <p:spPr>
          <a:xfrm>
            <a:off x="3691415" y="2339394"/>
            <a:ext cx="1625194" cy="377986"/>
          </a:xfrm>
          <a:prstGeom prst="rect">
            <a:avLst/>
          </a:prstGeom>
        </p:spPr>
        <p:txBody>
          <a:bodyPr/>
          <a:lstStyle>
            <a:lvl1pPr marL="0" indent="0">
              <a:buNone/>
              <a:defRPr kumimoji="0" lang="en-US" sz="2400" b="1"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Subtitle</a:t>
            </a:r>
          </a:p>
        </p:txBody>
      </p:sp>
      <p:sp>
        <p:nvSpPr>
          <p:cNvPr id="15" name="Text Placeholder 11">
            <a:extLst>
              <a:ext uri="{FF2B5EF4-FFF2-40B4-BE49-F238E27FC236}">
                <a16:creationId xmlns:a16="http://schemas.microsoft.com/office/drawing/2014/main" id="{D780FDF8-4837-4B23-BD28-31B0E86D0456}"/>
              </a:ext>
            </a:extLst>
          </p:cNvPr>
          <p:cNvSpPr>
            <a:spLocks noGrp="1"/>
          </p:cNvSpPr>
          <p:nvPr>
            <p:ph type="body" sz="quarter" idx="14" hasCustomPrompt="1"/>
          </p:nvPr>
        </p:nvSpPr>
        <p:spPr>
          <a:xfrm>
            <a:off x="6459043" y="2339390"/>
            <a:ext cx="1625194" cy="377986"/>
          </a:xfrm>
          <a:prstGeom prst="rect">
            <a:avLst/>
          </a:prstGeom>
        </p:spPr>
        <p:txBody>
          <a:bodyPr/>
          <a:lstStyle>
            <a:lvl1pPr marL="0" indent="0">
              <a:buNone/>
              <a:defRPr kumimoji="0" lang="en-US" sz="2400" b="1"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Subtitle</a:t>
            </a:r>
          </a:p>
        </p:txBody>
      </p:sp>
      <p:sp>
        <p:nvSpPr>
          <p:cNvPr id="16" name="Text Placeholder 11">
            <a:extLst>
              <a:ext uri="{FF2B5EF4-FFF2-40B4-BE49-F238E27FC236}">
                <a16:creationId xmlns:a16="http://schemas.microsoft.com/office/drawing/2014/main" id="{1074A3C2-A5EC-4187-9BBD-44453B41065B}"/>
              </a:ext>
            </a:extLst>
          </p:cNvPr>
          <p:cNvSpPr>
            <a:spLocks noGrp="1"/>
          </p:cNvSpPr>
          <p:nvPr>
            <p:ph type="body" sz="quarter" idx="15" hasCustomPrompt="1"/>
          </p:nvPr>
        </p:nvSpPr>
        <p:spPr>
          <a:xfrm>
            <a:off x="9492342" y="2339390"/>
            <a:ext cx="1625194" cy="377986"/>
          </a:xfrm>
          <a:prstGeom prst="rect">
            <a:avLst/>
          </a:prstGeom>
        </p:spPr>
        <p:txBody>
          <a:bodyPr/>
          <a:lstStyle>
            <a:lvl1pPr marL="0" indent="0">
              <a:buNone/>
              <a:defRPr kumimoji="0" lang="en-US" sz="2400" b="1"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Subtitle</a:t>
            </a:r>
          </a:p>
        </p:txBody>
      </p:sp>
      <p:cxnSp>
        <p:nvCxnSpPr>
          <p:cNvPr id="6" name="Straight Connector 5">
            <a:extLst>
              <a:ext uri="{FF2B5EF4-FFF2-40B4-BE49-F238E27FC236}">
                <a16:creationId xmlns:a16="http://schemas.microsoft.com/office/drawing/2014/main" id="{0EDB5AE1-5A1F-41DB-BBBD-6FD055DCDA5B}"/>
              </a:ext>
            </a:extLst>
          </p:cNvPr>
          <p:cNvCxnSpPr/>
          <p:nvPr userDrawn="1"/>
        </p:nvCxnSpPr>
        <p:spPr>
          <a:xfrm>
            <a:off x="3043646" y="2339390"/>
            <a:ext cx="0" cy="25199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5FCB356-E5AE-4022-A2A8-4826BC3740CA}"/>
              </a:ext>
            </a:extLst>
          </p:cNvPr>
          <p:cNvCxnSpPr/>
          <p:nvPr userDrawn="1"/>
        </p:nvCxnSpPr>
        <p:spPr>
          <a:xfrm>
            <a:off x="5965372" y="2289316"/>
            <a:ext cx="0" cy="25199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447429D-FA3C-4550-B3C2-46DDD2F40C73}"/>
              </a:ext>
            </a:extLst>
          </p:cNvPr>
          <p:cNvCxnSpPr/>
          <p:nvPr userDrawn="1"/>
        </p:nvCxnSpPr>
        <p:spPr>
          <a:xfrm>
            <a:off x="8786949" y="2289316"/>
            <a:ext cx="0" cy="251999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810F2D32-9EC0-4F4E-A20E-F92057538BCB}"/>
              </a:ext>
            </a:extLst>
          </p:cNvPr>
          <p:cNvSpPr>
            <a:spLocks noGrp="1"/>
          </p:cNvSpPr>
          <p:nvPr>
            <p:ph type="body" sz="quarter" idx="16" hasCustomPrompt="1"/>
          </p:nvPr>
        </p:nvSpPr>
        <p:spPr>
          <a:xfrm>
            <a:off x="923925" y="3030538"/>
            <a:ext cx="1819275" cy="2233612"/>
          </a:xfrm>
          <a:prstGeom prst="rect">
            <a:avLst/>
          </a:prstGeom>
        </p:spPr>
        <p:txBody>
          <a:bodyPr/>
          <a:lstStyle>
            <a:lvl1pPr marL="228600" indent="-228600">
              <a:buFont typeface="Wingdings" panose="05000000000000000000" pitchFamily="2" charset="2"/>
              <a:buChar char="ü"/>
              <a:defRPr sz="2000">
                <a:latin typeface="Avenir Next LT Pro" panose="020B0504020202020204" pitchFamily="34" charset="0"/>
              </a:defRPr>
            </a:lvl1pPr>
            <a:lvl2pPr marL="685800" indent="-228600">
              <a:buFont typeface="Wingdings" panose="05000000000000000000" pitchFamily="2" charset="2"/>
              <a:buChar char="ü"/>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stStyle>
          <a:p>
            <a:pPr lvl="0"/>
            <a:r>
              <a:rPr lang="en-US" dirty="0"/>
              <a:t>edit</a:t>
            </a:r>
          </a:p>
          <a:p>
            <a:pPr lvl="0"/>
            <a:r>
              <a:rPr lang="en-US" dirty="0"/>
              <a:t>edit</a:t>
            </a:r>
          </a:p>
          <a:p>
            <a:pPr lvl="0"/>
            <a:r>
              <a:rPr lang="en-US" dirty="0"/>
              <a:t>edit</a:t>
            </a:r>
          </a:p>
        </p:txBody>
      </p:sp>
      <p:sp>
        <p:nvSpPr>
          <p:cNvPr id="23" name="Text Placeholder 7">
            <a:extLst>
              <a:ext uri="{FF2B5EF4-FFF2-40B4-BE49-F238E27FC236}">
                <a16:creationId xmlns:a16="http://schemas.microsoft.com/office/drawing/2014/main" id="{11B889BC-62FE-473C-960D-76D50934D205}"/>
              </a:ext>
            </a:extLst>
          </p:cNvPr>
          <p:cNvSpPr>
            <a:spLocks noGrp="1"/>
          </p:cNvSpPr>
          <p:nvPr>
            <p:ph type="body" sz="quarter" idx="17" hasCustomPrompt="1"/>
          </p:nvPr>
        </p:nvSpPr>
        <p:spPr>
          <a:xfrm>
            <a:off x="3691415" y="3030538"/>
            <a:ext cx="1819275" cy="2233612"/>
          </a:xfrm>
          <a:prstGeom prst="rect">
            <a:avLst/>
          </a:prstGeom>
        </p:spPr>
        <p:txBody>
          <a:bodyPr/>
          <a:lstStyle>
            <a:lvl1pPr marL="228600" indent="-228600">
              <a:buFont typeface="Wingdings" panose="05000000000000000000" pitchFamily="2" charset="2"/>
              <a:buChar char="ü"/>
              <a:defRPr sz="2000">
                <a:latin typeface="Avenir Next LT Pro" panose="020B0504020202020204" pitchFamily="34" charset="0"/>
              </a:defRPr>
            </a:lvl1pPr>
            <a:lvl2pPr marL="685800" indent="-228600">
              <a:buFont typeface="Wingdings" panose="05000000000000000000" pitchFamily="2" charset="2"/>
              <a:buChar char="ü"/>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stStyle>
          <a:p>
            <a:pPr lvl="0"/>
            <a:r>
              <a:rPr lang="en-US" dirty="0"/>
              <a:t>edit</a:t>
            </a:r>
          </a:p>
          <a:p>
            <a:pPr lvl="0"/>
            <a:r>
              <a:rPr lang="en-US" dirty="0"/>
              <a:t>edit</a:t>
            </a:r>
          </a:p>
          <a:p>
            <a:pPr lvl="0"/>
            <a:r>
              <a:rPr lang="en-US" dirty="0"/>
              <a:t>edit</a:t>
            </a:r>
          </a:p>
        </p:txBody>
      </p:sp>
      <p:sp>
        <p:nvSpPr>
          <p:cNvPr id="24" name="Text Placeholder 7">
            <a:extLst>
              <a:ext uri="{FF2B5EF4-FFF2-40B4-BE49-F238E27FC236}">
                <a16:creationId xmlns:a16="http://schemas.microsoft.com/office/drawing/2014/main" id="{B2933C52-3C76-49D4-A177-AC5B77F85331}"/>
              </a:ext>
            </a:extLst>
          </p:cNvPr>
          <p:cNvSpPr>
            <a:spLocks noGrp="1"/>
          </p:cNvSpPr>
          <p:nvPr>
            <p:ph type="body" sz="quarter" idx="18" hasCustomPrompt="1"/>
          </p:nvPr>
        </p:nvSpPr>
        <p:spPr>
          <a:xfrm>
            <a:off x="6433118" y="3030538"/>
            <a:ext cx="1819275" cy="2233612"/>
          </a:xfrm>
          <a:prstGeom prst="rect">
            <a:avLst/>
          </a:prstGeom>
        </p:spPr>
        <p:txBody>
          <a:bodyPr/>
          <a:lstStyle>
            <a:lvl1pPr marL="228600" indent="-228600">
              <a:buFont typeface="Wingdings" panose="05000000000000000000" pitchFamily="2" charset="2"/>
              <a:buChar char="ü"/>
              <a:defRPr sz="2000">
                <a:latin typeface="Avenir Next LT Pro" panose="020B0504020202020204" pitchFamily="34" charset="0"/>
              </a:defRPr>
            </a:lvl1pPr>
            <a:lvl2pPr marL="685800" indent="-228600">
              <a:buFont typeface="Wingdings" panose="05000000000000000000" pitchFamily="2" charset="2"/>
              <a:buChar char="ü"/>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stStyle>
          <a:p>
            <a:pPr lvl="0"/>
            <a:r>
              <a:rPr lang="en-US" dirty="0"/>
              <a:t>edit</a:t>
            </a:r>
          </a:p>
          <a:p>
            <a:pPr lvl="0"/>
            <a:r>
              <a:rPr lang="en-US" dirty="0"/>
              <a:t>edit</a:t>
            </a:r>
          </a:p>
          <a:p>
            <a:pPr lvl="0"/>
            <a:r>
              <a:rPr lang="en-US" dirty="0"/>
              <a:t>edit</a:t>
            </a:r>
          </a:p>
        </p:txBody>
      </p:sp>
      <p:sp>
        <p:nvSpPr>
          <p:cNvPr id="25" name="Text Placeholder 7">
            <a:extLst>
              <a:ext uri="{FF2B5EF4-FFF2-40B4-BE49-F238E27FC236}">
                <a16:creationId xmlns:a16="http://schemas.microsoft.com/office/drawing/2014/main" id="{C86E5333-6F76-403D-94E0-96FDD35A44A9}"/>
              </a:ext>
            </a:extLst>
          </p:cNvPr>
          <p:cNvSpPr>
            <a:spLocks noGrp="1"/>
          </p:cNvSpPr>
          <p:nvPr>
            <p:ph type="body" sz="quarter" idx="19" hasCustomPrompt="1"/>
          </p:nvPr>
        </p:nvSpPr>
        <p:spPr>
          <a:xfrm>
            <a:off x="9448800" y="3030538"/>
            <a:ext cx="1819275" cy="2233612"/>
          </a:xfrm>
          <a:prstGeom prst="rect">
            <a:avLst/>
          </a:prstGeom>
        </p:spPr>
        <p:txBody>
          <a:bodyPr/>
          <a:lstStyle>
            <a:lvl1pPr marL="228600" indent="-228600">
              <a:buFont typeface="Wingdings" panose="05000000000000000000" pitchFamily="2" charset="2"/>
              <a:buChar char="ü"/>
              <a:defRPr sz="2000">
                <a:latin typeface="Avenir Next LT Pro" panose="020B0504020202020204" pitchFamily="34" charset="0"/>
              </a:defRPr>
            </a:lvl1pPr>
            <a:lvl2pPr marL="685800" indent="-228600">
              <a:buFont typeface="Wingdings" panose="05000000000000000000" pitchFamily="2" charset="2"/>
              <a:buChar char="ü"/>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stStyle>
          <a:p>
            <a:pPr lvl="0"/>
            <a:r>
              <a:rPr lang="en-US" dirty="0"/>
              <a:t>edit</a:t>
            </a:r>
          </a:p>
          <a:p>
            <a:pPr lvl="0"/>
            <a:r>
              <a:rPr lang="en-US" dirty="0"/>
              <a:t>edit</a:t>
            </a:r>
          </a:p>
          <a:p>
            <a:pPr lvl="0"/>
            <a:r>
              <a:rPr lang="en-US" dirty="0"/>
              <a:t>edit</a:t>
            </a:r>
          </a:p>
        </p:txBody>
      </p:sp>
    </p:spTree>
    <p:extLst>
      <p:ext uri="{BB962C8B-B14F-4D97-AF65-F5344CB8AC3E}">
        <p14:creationId xmlns:p14="http://schemas.microsoft.com/office/powerpoint/2010/main" val="1209748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098A5-0A9C-4745-8F2C-F2888A36CCD3}"/>
              </a:ext>
            </a:extLst>
          </p:cNvPr>
          <p:cNvSpPr>
            <a:spLocks noGrp="1"/>
          </p:cNvSpPr>
          <p:nvPr>
            <p:ph type="title"/>
          </p:nvPr>
        </p:nvSpPr>
        <p:spPr>
          <a:xfrm>
            <a:off x="838200" y="365126"/>
            <a:ext cx="10515600" cy="591478"/>
          </a:xfrm>
          <a:prstGeom prst="rect">
            <a:avLst/>
          </a:prstGeom>
        </p:spPr>
        <p:txBody>
          <a:bodyPr/>
          <a:lstStyle>
            <a:lvl1pPr>
              <a:defRPr sz="4000" b="1">
                <a:latin typeface="Avenir Next LT Pro" panose="020B0504020202020204" pitchFamily="34" charset="0"/>
              </a:defRPr>
            </a:lvl1pPr>
          </a:lstStyle>
          <a:p>
            <a:r>
              <a:rPr lang="en-US" dirty="0"/>
              <a:t>Click to edit Master</a:t>
            </a:r>
          </a:p>
        </p:txBody>
      </p:sp>
      <p:sp>
        <p:nvSpPr>
          <p:cNvPr id="3" name="Slide Number Placeholder 2">
            <a:extLst>
              <a:ext uri="{FF2B5EF4-FFF2-40B4-BE49-F238E27FC236}">
                <a16:creationId xmlns:a16="http://schemas.microsoft.com/office/drawing/2014/main" id="{7A1796AD-5ACB-4E9C-9A05-D82F777B8DBA}"/>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4" name="Rectangle 3">
            <a:extLst>
              <a:ext uri="{FF2B5EF4-FFF2-40B4-BE49-F238E27FC236}">
                <a16:creationId xmlns:a16="http://schemas.microsoft.com/office/drawing/2014/main" id="{6FB7F8B5-7897-4BB7-B393-08DD920ED463}"/>
              </a:ext>
            </a:extLst>
          </p:cNvPr>
          <p:cNvSpPr/>
          <p:nvPr userDrawn="1"/>
        </p:nvSpPr>
        <p:spPr>
          <a:xfrm>
            <a:off x="954417" y="964628"/>
            <a:ext cx="2926080" cy="45719"/>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indoor, different&#10;&#10;Description automatically generated">
            <a:extLst>
              <a:ext uri="{FF2B5EF4-FFF2-40B4-BE49-F238E27FC236}">
                <a16:creationId xmlns:a16="http://schemas.microsoft.com/office/drawing/2014/main" id="{0A2E00C5-6D51-4556-985F-FE2E8D603F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8765" t="6114" r="15023" b="19933"/>
          <a:stretch/>
        </p:blipFill>
        <p:spPr>
          <a:xfrm>
            <a:off x="0" y="1727436"/>
            <a:ext cx="3012494" cy="4394463"/>
          </a:xfrm>
          <a:prstGeom prst="rect">
            <a:avLst/>
          </a:prstGeom>
        </p:spPr>
      </p:pic>
      <p:sp>
        <p:nvSpPr>
          <p:cNvPr id="5" name="Rectangle 4">
            <a:extLst>
              <a:ext uri="{FF2B5EF4-FFF2-40B4-BE49-F238E27FC236}">
                <a16:creationId xmlns:a16="http://schemas.microsoft.com/office/drawing/2014/main" id="{614FFAE6-C161-4657-B34C-3F4FE9F23230}"/>
              </a:ext>
            </a:extLst>
          </p:cNvPr>
          <p:cNvSpPr/>
          <p:nvPr userDrawn="1"/>
        </p:nvSpPr>
        <p:spPr>
          <a:xfrm>
            <a:off x="0" y="1725870"/>
            <a:ext cx="3195794" cy="4394463"/>
          </a:xfrm>
          <a:prstGeom prst="rect">
            <a:avLst/>
          </a:prstGeom>
          <a:solidFill>
            <a:srgbClr val="5E4085">
              <a:alpha val="38000"/>
            </a:srgbClr>
          </a:solidFill>
        </p:spPr>
        <p:txBody>
          <a:bodyPr wrap="square" rtlCol="0" anchor="ctr">
            <a:noAutofit/>
          </a:bodyPr>
          <a:lstStyle/>
          <a:p>
            <a:pPr algn="ctr"/>
            <a:endParaRPr lang="en-US" sz="41300" dirty="0">
              <a:solidFill>
                <a:schemeClr val="tx1">
                  <a:lumMod val="65000"/>
                  <a:lumOff val="35000"/>
                  <a:alpha val="50000"/>
                </a:schemeClr>
              </a:solidFill>
              <a:latin typeface="Avenir Book"/>
              <a:cs typeface="Avenir Book"/>
            </a:endParaRPr>
          </a:p>
        </p:txBody>
      </p:sp>
      <p:graphicFrame>
        <p:nvGraphicFramePr>
          <p:cNvPr id="11" name="Table 11">
            <a:extLst>
              <a:ext uri="{FF2B5EF4-FFF2-40B4-BE49-F238E27FC236}">
                <a16:creationId xmlns:a16="http://schemas.microsoft.com/office/drawing/2014/main" id="{E2D91F36-26B8-4EB7-8997-F3774A394E5E}"/>
              </a:ext>
            </a:extLst>
          </p:cNvPr>
          <p:cNvGraphicFramePr>
            <a:graphicFrameLocks noGrp="1"/>
          </p:cNvGraphicFramePr>
          <p:nvPr userDrawn="1">
            <p:extLst>
              <p:ext uri="{D42A27DB-BD31-4B8C-83A1-F6EECF244321}">
                <p14:modId xmlns:p14="http://schemas.microsoft.com/office/powerpoint/2010/main" val="2222621431"/>
              </p:ext>
            </p:extLst>
          </p:nvPr>
        </p:nvGraphicFramePr>
        <p:xfrm>
          <a:off x="3023699" y="1727199"/>
          <a:ext cx="9168301" cy="4394464"/>
        </p:xfrm>
        <a:graphic>
          <a:graphicData uri="http://schemas.openxmlformats.org/drawingml/2006/table">
            <a:tbl>
              <a:tblPr firstRow="1" bandRow="1">
                <a:tableStyleId>{5C22544A-7EE6-4342-B048-85BDC9FD1C3A}</a:tableStyleId>
              </a:tblPr>
              <a:tblGrid>
                <a:gridCol w="1111657">
                  <a:extLst>
                    <a:ext uri="{9D8B030D-6E8A-4147-A177-3AD203B41FA5}">
                      <a16:colId xmlns:a16="http://schemas.microsoft.com/office/drawing/2014/main" val="1763707489"/>
                    </a:ext>
                  </a:extLst>
                </a:gridCol>
                <a:gridCol w="8056644">
                  <a:extLst>
                    <a:ext uri="{9D8B030D-6E8A-4147-A177-3AD203B41FA5}">
                      <a16:colId xmlns:a16="http://schemas.microsoft.com/office/drawing/2014/main" val="1494924463"/>
                    </a:ext>
                  </a:extLst>
                </a:gridCol>
              </a:tblGrid>
              <a:tr h="1098616">
                <a:tc>
                  <a:txBody>
                    <a:bodyPr/>
                    <a:lstStyle/>
                    <a:p>
                      <a:r>
                        <a:rPr lang="en-US" sz="6000" b="0" dirty="0">
                          <a:solidFill>
                            <a:srgbClr val="4C306F"/>
                          </a:solidFill>
                          <a:latin typeface="Avenir LT Std 65 Medium" panose="020B0603020203020204" pitchFamily="34" charset="0"/>
                        </a:rPr>
                        <a:t>1</a:t>
                      </a:r>
                    </a:p>
                  </a:txBody>
                  <a:tcPr>
                    <a:solidFill>
                      <a:schemeClr val="accent1">
                        <a:tint val="20000"/>
                      </a:schemeClr>
                    </a:solidFill>
                  </a:tcPr>
                </a:tc>
                <a:tc>
                  <a:txBody>
                    <a:bodyPr/>
                    <a:lstStyle/>
                    <a:p>
                      <a:endParaRPr lang="en-US" dirty="0">
                        <a:highlight>
                          <a:srgbClr val="AD9CC4"/>
                        </a:highlight>
                      </a:endParaRPr>
                    </a:p>
                  </a:txBody>
                  <a:tcPr>
                    <a:solidFill>
                      <a:schemeClr val="accent1">
                        <a:tint val="20000"/>
                      </a:schemeClr>
                    </a:solidFill>
                  </a:tcPr>
                </a:tc>
                <a:extLst>
                  <a:ext uri="{0D108BD9-81ED-4DB2-BD59-A6C34878D82A}">
                    <a16:rowId xmlns:a16="http://schemas.microsoft.com/office/drawing/2014/main" val="41743368"/>
                  </a:ext>
                </a:extLst>
              </a:tr>
              <a:tr h="1098616">
                <a:tc>
                  <a:txBody>
                    <a:bodyPr/>
                    <a:lstStyle/>
                    <a:p>
                      <a:pPr marL="0" algn="l" defTabSz="914400" rtl="0" eaLnBrk="1" latinLnBrk="0" hangingPunct="1"/>
                      <a:r>
                        <a:rPr lang="en-US" sz="6000" b="0" kern="1200" dirty="0">
                          <a:solidFill>
                            <a:srgbClr val="4C306F"/>
                          </a:solidFill>
                          <a:latin typeface="Avenir LT Std 65 Medium" panose="020B0603020203020204" pitchFamily="34" charset="0"/>
                          <a:ea typeface="+mn-ea"/>
                          <a:cs typeface="+mn-cs"/>
                        </a:rPr>
                        <a:t>2</a:t>
                      </a:r>
                    </a:p>
                  </a:txBody>
                  <a:tcPr/>
                </a:tc>
                <a:tc>
                  <a:txBody>
                    <a:bodyPr/>
                    <a:lstStyle/>
                    <a:p>
                      <a:endParaRPr lang="en-US" dirty="0"/>
                    </a:p>
                  </a:txBody>
                  <a:tcPr/>
                </a:tc>
                <a:extLst>
                  <a:ext uri="{0D108BD9-81ED-4DB2-BD59-A6C34878D82A}">
                    <a16:rowId xmlns:a16="http://schemas.microsoft.com/office/drawing/2014/main" val="4275803861"/>
                  </a:ext>
                </a:extLst>
              </a:tr>
              <a:tr h="1098616">
                <a:tc>
                  <a:txBody>
                    <a:bodyPr/>
                    <a:lstStyle/>
                    <a:p>
                      <a:pPr marL="0" algn="l" defTabSz="914400" rtl="0" eaLnBrk="1" latinLnBrk="0" hangingPunct="1"/>
                      <a:r>
                        <a:rPr lang="en-US" sz="6000" b="0" kern="1200" dirty="0">
                          <a:solidFill>
                            <a:srgbClr val="4C306F"/>
                          </a:solidFill>
                          <a:latin typeface="Avenir LT Std 65 Medium" panose="020B0603020203020204" pitchFamily="34" charset="0"/>
                          <a:ea typeface="+mn-ea"/>
                          <a:cs typeface="+mn-cs"/>
                        </a:rPr>
                        <a:t>3</a:t>
                      </a:r>
                    </a:p>
                  </a:txBody>
                  <a:tcPr/>
                </a:tc>
                <a:tc>
                  <a:txBody>
                    <a:bodyPr/>
                    <a:lstStyle/>
                    <a:p>
                      <a:endParaRPr lang="en-US" dirty="0"/>
                    </a:p>
                  </a:txBody>
                  <a:tcPr/>
                </a:tc>
                <a:extLst>
                  <a:ext uri="{0D108BD9-81ED-4DB2-BD59-A6C34878D82A}">
                    <a16:rowId xmlns:a16="http://schemas.microsoft.com/office/drawing/2014/main" val="743680896"/>
                  </a:ext>
                </a:extLst>
              </a:tr>
              <a:tr h="1098616">
                <a:tc>
                  <a:txBody>
                    <a:bodyPr/>
                    <a:lstStyle/>
                    <a:p>
                      <a:pPr marL="0" algn="l" defTabSz="914400" rtl="0" eaLnBrk="1" latinLnBrk="0" hangingPunct="1"/>
                      <a:r>
                        <a:rPr lang="en-US" sz="6000" b="0" kern="1200" dirty="0">
                          <a:solidFill>
                            <a:srgbClr val="4C306F"/>
                          </a:solidFill>
                          <a:latin typeface="Avenir LT Std 65 Medium" panose="020B0603020203020204" pitchFamily="34" charset="0"/>
                          <a:ea typeface="+mn-ea"/>
                          <a:cs typeface="+mn-cs"/>
                        </a:rPr>
                        <a:t>4</a:t>
                      </a:r>
                    </a:p>
                  </a:txBody>
                  <a:tcPr/>
                </a:tc>
                <a:tc>
                  <a:txBody>
                    <a:bodyPr/>
                    <a:lstStyle/>
                    <a:p>
                      <a:endParaRPr lang="en-US" dirty="0"/>
                    </a:p>
                  </a:txBody>
                  <a:tcPr/>
                </a:tc>
                <a:extLst>
                  <a:ext uri="{0D108BD9-81ED-4DB2-BD59-A6C34878D82A}">
                    <a16:rowId xmlns:a16="http://schemas.microsoft.com/office/drawing/2014/main" val="2653009630"/>
                  </a:ext>
                </a:extLst>
              </a:tr>
            </a:tbl>
          </a:graphicData>
        </a:graphic>
      </p:graphicFrame>
      <p:sp>
        <p:nvSpPr>
          <p:cNvPr id="10" name="Content Placeholder 9">
            <a:extLst>
              <a:ext uri="{FF2B5EF4-FFF2-40B4-BE49-F238E27FC236}">
                <a16:creationId xmlns:a16="http://schemas.microsoft.com/office/drawing/2014/main" id="{036BAB84-C904-4889-A9A3-1C57B756D057}"/>
              </a:ext>
            </a:extLst>
          </p:cNvPr>
          <p:cNvSpPr>
            <a:spLocks noGrp="1"/>
          </p:cNvSpPr>
          <p:nvPr>
            <p:ph sz="quarter" idx="11"/>
          </p:nvPr>
        </p:nvSpPr>
        <p:spPr>
          <a:xfrm>
            <a:off x="4143675" y="1735841"/>
            <a:ext cx="7663629" cy="4394463"/>
          </a:xfrm>
          <a:prstGeom prst="rect">
            <a:avLst/>
          </a:prstGeom>
        </p:spPr>
        <p:txBody>
          <a:bodyPr/>
          <a:lstStyle>
            <a:lvl1pPr marL="0" indent="0">
              <a:buNone/>
              <a:defRPr sz="3200">
                <a:latin typeface="Avenir LT Std 35 Light" panose="020B0402020203020204" pitchFamily="34" charset="0"/>
              </a:defRPr>
            </a:lvl1pPr>
            <a:lvl2pPr>
              <a:defRPr>
                <a:latin typeface="Avenir LT Std 35 Light" panose="020B0402020203020204" pitchFamily="34" charset="0"/>
              </a:defRPr>
            </a:lvl2pPr>
            <a:lvl3pPr>
              <a:defRPr>
                <a:latin typeface="Avenir LT Std 35 Light" panose="020B0402020203020204" pitchFamily="34" charset="0"/>
              </a:defRPr>
            </a:lvl3pPr>
            <a:lvl4pPr>
              <a:defRPr>
                <a:latin typeface="Avenir LT Std 35 Light" panose="020B0402020203020204" pitchFamily="34" charset="0"/>
              </a:defRPr>
            </a:lvl4pPr>
            <a:lvl5pPr>
              <a:defRPr>
                <a:latin typeface="Avenir LT Std 35 Light" panose="020B0402020203020204" pitchFamily="34" charset="0"/>
              </a:defRPr>
            </a:lvl5pPr>
          </a:lstStyle>
          <a:p>
            <a:pPr lvl="0"/>
            <a:r>
              <a:rPr lang="en-US" dirty="0"/>
              <a:t>Click to edit</a:t>
            </a:r>
          </a:p>
          <a:p>
            <a:pPr lvl="0"/>
            <a:endParaRPr lang="en-US" dirty="0"/>
          </a:p>
          <a:p>
            <a:pPr lvl="0"/>
            <a:r>
              <a:rPr lang="en-US" dirty="0"/>
              <a:t>Click to edit</a:t>
            </a:r>
          </a:p>
          <a:p>
            <a:pPr lvl="0"/>
            <a:endParaRPr lang="en-US" dirty="0"/>
          </a:p>
          <a:p>
            <a:pPr lvl="0"/>
            <a:r>
              <a:rPr lang="en-US" dirty="0"/>
              <a:t>Click to edit</a:t>
            </a:r>
          </a:p>
          <a:p>
            <a:pPr lvl="0"/>
            <a:endParaRPr lang="en-US" dirty="0"/>
          </a:p>
          <a:p>
            <a:pPr lvl="0"/>
            <a:r>
              <a:rPr lang="en-US" dirty="0"/>
              <a:t>Click to edit</a:t>
            </a:r>
          </a:p>
          <a:p>
            <a:pPr lvl="0"/>
            <a:endParaRPr lang="en-US" dirty="0"/>
          </a:p>
          <a:p>
            <a:pPr lvl="0"/>
            <a:endParaRPr lang="en-US" dirty="0"/>
          </a:p>
        </p:txBody>
      </p:sp>
    </p:spTree>
    <p:extLst>
      <p:ext uri="{BB962C8B-B14F-4D97-AF65-F5344CB8AC3E}">
        <p14:creationId xmlns:p14="http://schemas.microsoft.com/office/powerpoint/2010/main" val="358822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098A5-0A9C-4745-8F2C-F2888A36CCD3}"/>
              </a:ext>
            </a:extLst>
          </p:cNvPr>
          <p:cNvSpPr>
            <a:spLocks noGrp="1"/>
          </p:cNvSpPr>
          <p:nvPr>
            <p:ph type="title" hasCustomPrompt="1"/>
          </p:nvPr>
        </p:nvSpPr>
        <p:spPr>
          <a:xfrm>
            <a:off x="838200" y="365126"/>
            <a:ext cx="10515600" cy="591478"/>
          </a:xfrm>
          <a:prstGeom prst="rect">
            <a:avLst/>
          </a:prstGeom>
        </p:spPr>
        <p:txBody>
          <a:bodyPr/>
          <a:lstStyle>
            <a:lvl1pPr>
              <a:defRPr sz="4000" b="0">
                <a:latin typeface="Avenir Next LT Pro" panose="020B0504020202020204" pitchFamily="34" charset="0"/>
              </a:defRPr>
            </a:lvl1pPr>
          </a:lstStyle>
          <a:p>
            <a:r>
              <a:rPr lang="en-US" dirty="0"/>
              <a:t>Click to edit Takeaways and descriptions</a:t>
            </a:r>
          </a:p>
        </p:txBody>
      </p:sp>
      <p:sp>
        <p:nvSpPr>
          <p:cNvPr id="3" name="Slide Number Placeholder 2">
            <a:extLst>
              <a:ext uri="{FF2B5EF4-FFF2-40B4-BE49-F238E27FC236}">
                <a16:creationId xmlns:a16="http://schemas.microsoft.com/office/drawing/2014/main" id="{7A1796AD-5ACB-4E9C-9A05-D82F777B8DBA}"/>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4" name="Rectangle 3">
            <a:extLst>
              <a:ext uri="{FF2B5EF4-FFF2-40B4-BE49-F238E27FC236}">
                <a16:creationId xmlns:a16="http://schemas.microsoft.com/office/drawing/2014/main" id="{6FB7F8B5-7897-4BB7-B393-08DD920ED463}"/>
              </a:ext>
            </a:extLst>
          </p:cNvPr>
          <p:cNvSpPr/>
          <p:nvPr userDrawn="1"/>
        </p:nvSpPr>
        <p:spPr>
          <a:xfrm>
            <a:off x="954417" y="964628"/>
            <a:ext cx="2926080" cy="45719"/>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7">
            <a:extLst>
              <a:ext uri="{FF2B5EF4-FFF2-40B4-BE49-F238E27FC236}">
                <a16:creationId xmlns:a16="http://schemas.microsoft.com/office/drawing/2014/main" id="{B9866ED0-13D7-4A9D-B9C0-D6223D33018C}"/>
              </a:ext>
            </a:extLst>
          </p:cNvPr>
          <p:cNvGraphicFramePr>
            <a:graphicFrameLocks noGrp="1"/>
          </p:cNvGraphicFramePr>
          <p:nvPr userDrawn="1">
            <p:extLst>
              <p:ext uri="{D42A27DB-BD31-4B8C-83A1-F6EECF244321}">
                <p14:modId xmlns:p14="http://schemas.microsoft.com/office/powerpoint/2010/main" val="4177756651"/>
              </p:ext>
            </p:extLst>
          </p:nvPr>
        </p:nvGraphicFramePr>
        <p:xfrm>
          <a:off x="838204" y="1435282"/>
          <a:ext cx="10515596" cy="4962044"/>
        </p:xfrm>
        <a:graphic>
          <a:graphicData uri="http://schemas.openxmlformats.org/drawingml/2006/table">
            <a:tbl>
              <a:tblPr firstRow="1" bandRow="1">
                <a:tableStyleId>{5C22544A-7EE6-4342-B048-85BDC9FD1C3A}</a:tableStyleId>
              </a:tblPr>
              <a:tblGrid>
                <a:gridCol w="2418189">
                  <a:extLst>
                    <a:ext uri="{9D8B030D-6E8A-4147-A177-3AD203B41FA5}">
                      <a16:colId xmlns:a16="http://schemas.microsoft.com/office/drawing/2014/main" val="3074990065"/>
                    </a:ext>
                  </a:extLst>
                </a:gridCol>
                <a:gridCol w="263047">
                  <a:extLst>
                    <a:ext uri="{9D8B030D-6E8A-4147-A177-3AD203B41FA5}">
                      <a16:colId xmlns:a16="http://schemas.microsoft.com/office/drawing/2014/main" val="2102287113"/>
                    </a:ext>
                  </a:extLst>
                </a:gridCol>
                <a:gridCol w="2458530">
                  <a:extLst>
                    <a:ext uri="{9D8B030D-6E8A-4147-A177-3AD203B41FA5}">
                      <a16:colId xmlns:a16="http://schemas.microsoft.com/office/drawing/2014/main" val="3496714421"/>
                    </a:ext>
                  </a:extLst>
                </a:gridCol>
                <a:gridCol w="222706">
                  <a:extLst>
                    <a:ext uri="{9D8B030D-6E8A-4147-A177-3AD203B41FA5}">
                      <a16:colId xmlns:a16="http://schemas.microsoft.com/office/drawing/2014/main" val="2488140580"/>
                    </a:ext>
                  </a:extLst>
                </a:gridCol>
                <a:gridCol w="2400716">
                  <a:extLst>
                    <a:ext uri="{9D8B030D-6E8A-4147-A177-3AD203B41FA5}">
                      <a16:colId xmlns:a16="http://schemas.microsoft.com/office/drawing/2014/main" val="988246783"/>
                    </a:ext>
                  </a:extLst>
                </a:gridCol>
                <a:gridCol w="280520">
                  <a:extLst>
                    <a:ext uri="{9D8B030D-6E8A-4147-A177-3AD203B41FA5}">
                      <a16:colId xmlns:a16="http://schemas.microsoft.com/office/drawing/2014/main" val="2580488035"/>
                    </a:ext>
                  </a:extLst>
                </a:gridCol>
                <a:gridCol w="2471888">
                  <a:extLst>
                    <a:ext uri="{9D8B030D-6E8A-4147-A177-3AD203B41FA5}">
                      <a16:colId xmlns:a16="http://schemas.microsoft.com/office/drawing/2014/main" val="3087627018"/>
                    </a:ext>
                  </a:extLst>
                </a:gridCol>
              </a:tblGrid>
              <a:tr h="1426059">
                <a:tc>
                  <a:txBody>
                    <a:bodyPr/>
                    <a:lstStyle/>
                    <a:p>
                      <a:r>
                        <a:rPr lang="en-US" sz="4000" dirty="0">
                          <a:solidFill>
                            <a:srgbClr val="4C306F"/>
                          </a:solidFill>
                          <a:latin typeface="Avenir LT Std 35 Light" panose="020B040202020302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4000" b="1" kern="1200" dirty="0">
                          <a:solidFill>
                            <a:srgbClr val="4C306F"/>
                          </a:solidFill>
                          <a:latin typeface="Avenir LT Std 35 Light" panose="020B0402020203020204" pitchFamily="34" charset="0"/>
                          <a:ea typeface="+mn-ea"/>
                          <a:cs typeface="+mn-cs"/>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algn="l" defTabSz="914400" rtl="0" eaLnBrk="1" latinLnBrk="0" hangingPunct="1"/>
                      <a:endParaRPr lang="en-US" sz="4000" b="1" kern="1200" dirty="0">
                        <a:solidFill>
                          <a:srgbClr val="4C306F"/>
                        </a:solidFill>
                        <a:latin typeface="Avenir LT Std 65 Medium" panose="020B0603020203020204" pitchFamily="34"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4000" b="1" kern="1200" dirty="0">
                          <a:solidFill>
                            <a:srgbClr val="4C306F"/>
                          </a:solidFill>
                          <a:latin typeface="Avenir LT Std 35 Light" panose="020B0402020203020204" pitchFamily="34" charset="0"/>
                          <a:ea typeface="+mn-ea"/>
                          <a:cs typeface="+mn-cs"/>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latinLnBrk="0" hangingPunct="1"/>
                      <a:r>
                        <a:rPr lang="en-US" sz="4000" b="1" kern="1200" dirty="0">
                          <a:solidFill>
                            <a:srgbClr val="4C306F"/>
                          </a:solidFill>
                          <a:latin typeface="Avenir LT Std 35 Light" panose="020B0402020203020204" pitchFamily="34" charset="0"/>
                          <a:ea typeface="+mn-ea"/>
                          <a:cs typeface="+mn-cs"/>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extLst>
                  <a:ext uri="{0D108BD9-81ED-4DB2-BD59-A6C34878D82A}">
                    <a16:rowId xmlns:a16="http://schemas.microsoft.com/office/drawing/2014/main" val="1322933345"/>
                  </a:ext>
                </a:extLst>
              </a:tr>
              <a:tr h="353598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865252"/>
                  </a:ext>
                </a:extLst>
              </a:tr>
            </a:tbl>
          </a:graphicData>
        </a:graphic>
      </p:graphicFrame>
      <p:sp>
        <p:nvSpPr>
          <p:cNvPr id="9" name="Text Placeholder 8">
            <a:extLst>
              <a:ext uri="{FF2B5EF4-FFF2-40B4-BE49-F238E27FC236}">
                <a16:creationId xmlns:a16="http://schemas.microsoft.com/office/drawing/2014/main" id="{E9DBBFCE-A8BC-4EF7-BE48-7D6CF894AD74}"/>
              </a:ext>
            </a:extLst>
          </p:cNvPr>
          <p:cNvSpPr>
            <a:spLocks noGrp="1"/>
          </p:cNvSpPr>
          <p:nvPr>
            <p:ph type="body" sz="quarter" idx="11"/>
          </p:nvPr>
        </p:nvSpPr>
        <p:spPr>
          <a:xfrm>
            <a:off x="1260660" y="1862829"/>
            <a:ext cx="1739900" cy="538508"/>
          </a:xfrm>
          <a:prstGeom prst="rect">
            <a:avLst/>
          </a:prstGeom>
        </p:spPr>
        <p:txBody>
          <a:bodyPr/>
          <a:lstStyle>
            <a:lvl1pPr marL="0" indent="0">
              <a:buNone/>
              <a:defRPr sz="1800">
                <a:latin typeface="Avenir LT Std 45 Book" panose="020B0502020203020204" pitchFamily="34" charset="0"/>
              </a:defRPr>
            </a:lvl1pPr>
          </a:lstStyle>
          <a:p>
            <a:pPr lvl="0"/>
            <a:r>
              <a:rPr lang="en-US" dirty="0"/>
              <a:t>Click to edit Master</a:t>
            </a:r>
          </a:p>
        </p:txBody>
      </p:sp>
      <p:sp>
        <p:nvSpPr>
          <p:cNvPr id="16" name="Text Placeholder 8">
            <a:extLst>
              <a:ext uri="{FF2B5EF4-FFF2-40B4-BE49-F238E27FC236}">
                <a16:creationId xmlns:a16="http://schemas.microsoft.com/office/drawing/2014/main" id="{049E743A-2E8C-4A50-96C4-23DE9E46BDE2}"/>
              </a:ext>
            </a:extLst>
          </p:cNvPr>
          <p:cNvSpPr>
            <a:spLocks noGrp="1"/>
          </p:cNvSpPr>
          <p:nvPr>
            <p:ph type="body" sz="quarter" idx="15"/>
          </p:nvPr>
        </p:nvSpPr>
        <p:spPr>
          <a:xfrm>
            <a:off x="1033485" y="2992153"/>
            <a:ext cx="2000406" cy="3266224"/>
          </a:xfrm>
          <a:prstGeom prst="rect">
            <a:avLst/>
          </a:prstGeom>
        </p:spPr>
        <p:txBody>
          <a:bodyPr/>
          <a:lstStyle>
            <a:lvl1pPr marL="285750" indent="-285750">
              <a:buFont typeface="Wingdings" panose="05000000000000000000" pitchFamily="2" charset="2"/>
              <a:buChar char="ü"/>
              <a:defRPr sz="1800">
                <a:solidFill>
                  <a:schemeClr val="tx1"/>
                </a:solidFill>
                <a:latin typeface="Avenir Next LT Pro" panose="020B0504020202020204" pitchFamily="34" charset="0"/>
              </a:defRPr>
            </a:lvl1pPr>
          </a:lstStyle>
          <a:p>
            <a:pPr lvl="0"/>
            <a:r>
              <a:rPr lang="en-US" dirty="0"/>
              <a:t>Click</a:t>
            </a:r>
          </a:p>
          <a:p>
            <a:pPr lvl="0"/>
            <a:r>
              <a:rPr lang="en-US" dirty="0"/>
              <a:t>Click</a:t>
            </a:r>
          </a:p>
          <a:p>
            <a:pPr lvl="0"/>
            <a:r>
              <a:rPr lang="en-US" dirty="0"/>
              <a:t>Click</a:t>
            </a:r>
          </a:p>
        </p:txBody>
      </p:sp>
      <p:sp>
        <p:nvSpPr>
          <p:cNvPr id="17" name="Text Placeholder 8">
            <a:extLst>
              <a:ext uri="{FF2B5EF4-FFF2-40B4-BE49-F238E27FC236}">
                <a16:creationId xmlns:a16="http://schemas.microsoft.com/office/drawing/2014/main" id="{E3C48E45-704A-4662-962F-2B73F53C9DBC}"/>
              </a:ext>
            </a:extLst>
          </p:cNvPr>
          <p:cNvSpPr>
            <a:spLocks noGrp="1"/>
          </p:cNvSpPr>
          <p:nvPr>
            <p:ph type="body" sz="quarter" idx="16"/>
          </p:nvPr>
        </p:nvSpPr>
        <p:spPr>
          <a:xfrm>
            <a:off x="3749425" y="2992153"/>
            <a:ext cx="2000406" cy="3266224"/>
          </a:xfrm>
          <a:prstGeom prst="rect">
            <a:avLst/>
          </a:prstGeom>
        </p:spPr>
        <p:txBody>
          <a:bodyPr/>
          <a:lstStyle>
            <a:lvl1pPr marL="285750" indent="-285750">
              <a:buFont typeface="Wingdings" panose="05000000000000000000" pitchFamily="2" charset="2"/>
              <a:buChar char="ü"/>
              <a:defRPr sz="1800">
                <a:solidFill>
                  <a:schemeClr val="tx1"/>
                </a:solidFill>
                <a:latin typeface="Avenir Next LT Pro" panose="020B0504020202020204" pitchFamily="34" charset="0"/>
              </a:defRPr>
            </a:lvl1pPr>
          </a:lstStyle>
          <a:p>
            <a:pPr lvl="0"/>
            <a:r>
              <a:rPr lang="en-US" dirty="0"/>
              <a:t>Click</a:t>
            </a:r>
          </a:p>
          <a:p>
            <a:pPr lvl="0"/>
            <a:r>
              <a:rPr lang="en-US" dirty="0"/>
              <a:t>Click</a:t>
            </a:r>
          </a:p>
          <a:p>
            <a:pPr lvl="0"/>
            <a:r>
              <a:rPr lang="en-US" dirty="0"/>
              <a:t>Click</a:t>
            </a:r>
          </a:p>
        </p:txBody>
      </p:sp>
      <p:sp>
        <p:nvSpPr>
          <p:cNvPr id="18" name="Text Placeholder 8">
            <a:extLst>
              <a:ext uri="{FF2B5EF4-FFF2-40B4-BE49-F238E27FC236}">
                <a16:creationId xmlns:a16="http://schemas.microsoft.com/office/drawing/2014/main" id="{FF1EB347-E8E8-41E9-A5BA-AA98F6779313}"/>
              </a:ext>
            </a:extLst>
          </p:cNvPr>
          <p:cNvSpPr>
            <a:spLocks noGrp="1"/>
          </p:cNvSpPr>
          <p:nvPr>
            <p:ph type="body" sz="quarter" idx="17"/>
          </p:nvPr>
        </p:nvSpPr>
        <p:spPr>
          <a:xfrm>
            <a:off x="6409983" y="2992153"/>
            <a:ext cx="2000406" cy="3266224"/>
          </a:xfrm>
          <a:prstGeom prst="rect">
            <a:avLst/>
          </a:prstGeom>
        </p:spPr>
        <p:txBody>
          <a:bodyPr/>
          <a:lstStyle>
            <a:lvl1pPr marL="285750" indent="-285750">
              <a:buFont typeface="Wingdings" panose="05000000000000000000" pitchFamily="2" charset="2"/>
              <a:buChar char="ü"/>
              <a:defRPr sz="1800">
                <a:solidFill>
                  <a:schemeClr val="tx1"/>
                </a:solidFill>
                <a:latin typeface="Avenir Next LT Pro" panose="020B0504020202020204" pitchFamily="34" charset="0"/>
              </a:defRPr>
            </a:lvl1pPr>
          </a:lstStyle>
          <a:p>
            <a:pPr lvl="0"/>
            <a:r>
              <a:rPr lang="en-US" dirty="0"/>
              <a:t>Click</a:t>
            </a:r>
          </a:p>
          <a:p>
            <a:pPr lvl="0"/>
            <a:r>
              <a:rPr lang="en-US" dirty="0"/>
              <a:t>Click</a:t>
            </a:r>
          </a:p>
          <a:p>
            <a:pPr lvl="0"/>
            <a:r>
              <a:rPr lang="en-US" dirty="0"/>
              <a:t>Click</a:t>
            </a:r>
          </a:p>
        </p:txBody>
      </p:sp>
      <p:sp>
        <p:nvSpPr>
          <p:cNvPr id="19" name="Text Placeholder 8">
            <a:extLst>
              <a:ext uri="{FF2B5EF4-FFF2-40B4-BE49-F238E27FC236}">
                <a16:creationId xmlns:a16="http://schemas.microsoft.com/office/drawing/2014/main" id="{7A92FA93-CB17-4B76-9509-13FA7DDB35AD}"/>
              </a:ext>
            </a:extLst>
          </p:cNvPr>
          <p:cNvSpPr>
            <a:spLocks noGrp="1"/>
          </p:cNvSpPr>
          <p:nvPr>
            <p:ph type="body" sz="quarter" idx="18"/>
          </p:nvPr>
        </p:nvSpPr>
        <p:spPr>
          <a:xfrm>
            <a:off x="9065487" y="2992153"/>
            <a:ext cx="2000406" cy="3266224"/>
          </a:xfrm>
          <a:prstGeom prst="rect">
            <a:avLst/>
          </a:prstGeom>
        </p:spPr>
        <p:txBody>
          <a:bodyPr/>
          <a:lstStyle>
            <a:lvl1pPr marL="285750" indent="-285750">
              <a:buFont typeface="Wingdings" panose="05000000000000000000" pitchFamily="2" charset="2"/>
              <a:buChar char="ü"/>
              <a:defRPr sz="1800">
                <a:solidFill>
                  <a:schemeClr val="tx1"/>
                </a:solidFill>
                <a:latin typeface="Avenir Next LT Pro" panose="020B0504020202020204" pitchFamily="34" charset="0"/>
              </a:defRPr>
            </a:lvl1pPr>
          </a:lstStyle>
          <a:p>
            <a:pPr lvl="0"/>
            <a:r>
              <a:rPr lang="en-US" dirty="0"/>
              <a:t>Click</a:t>
            </a:r>
          </a:p>
          <a:p>
            <a:pPr lvl="0"/>
            <a:r>
              <a:rPr lang="en-US" dirty="0"/>
              <a:t>Click</a:t>
            </a:r>
          </a:p>
          <a:p>
            <a:pPr lvl="0"/>
            <a:r>
              <a:rPr lang="en-US" dirty="0"/>
              <a:t>Click</a:t>
            </a:r>
          </a:p>
        </p:txBody>
      </p:sp>
      <p:sp>
        <p:nvSpPr>
          <p:cNvPr id="21" name="Text Placeholder 8">
            <a:extLst>
              <a:ext uri="{FF2B5EF4-FFF2-40B4-BE49-F238E27FC236}">
                <a16:creationId xmlns:a16="http://schemas.microsoft.com/office/drawing/2014/main" id="{09EF9B62-25D8-47E1-B4D7-6700D75284E2}"/>
              </a:ext>
            </a:extLst>
          </p:cNvPr>
          <p:cNvSpPr>
            <a:spLocks noGrp="1"/>
          </p:cNvSpPr>
          <p:nvPr>
            <p:ph type="body" sz="quarter" idx="19"/>
          </p:nvPr>
        </p:nvSpPr>
        <p:spPr>
          <a:xfrm>
            <a:off x="4013031" y="1862829"/>
            <a:ext cx="1739900" cy="538508"/>
          </a:xfrm>
          <a:prstGeom prst="rect">
            <a:avLst/>
          </a:prstGeom>
        </p:spPr>
        <p:txBody>
          <a:bodyPr/>
          <a:lstStyle>
            <a:lvl1pPr marL="0" indent="0">
              <a:buNone/>
              <a:defRPr sz="1800">
                <a:latin typeface="Avenir LT Std 45 Book" panose="020B0502020203020204" pitchFamily="34" charset="0"/>
              </a:defRPr>
            </a:lvl1pPr>
          </a:lstStyle>
          <a:p>
            <a:pPr lvl="0"/>
            <a:r>
              <a:rPr lang="en-US" dirty="0"/>
              <a:t>Click to edit Master</a:t>
            </a:r>
          </a:p>
        </p:txBody>
      </p:sp>
      <p:sp>
        <p:nvSpPr>
          <p:cNvPr id="22" name="Text Placeholder 8">
            <a:extLst>
              <a:ext uri="{FF2B5EF4-FFF2-40B4-BE49-F238E27FC236}">
                <a16:creationId xmlns:a16="http://schemas.microsoft.com/office/drawing/2014/main" id="{3CFBA4CB-AE61-43FC-A89E-7A2EE4634259}"/>
              </a:ext>
            </a:extLst>
          </p:cNvPr>
          <p:cNvSpPr>
            <a:spLocks noGrp="1"/>
          </p:cNvSpPr>
          <p:nvPr>
            <p:ph type="body" sz="quarter" idx="20"/>
          </p:nvPr>
        </p:nvSpPr>
        <p:spPr>
          <a:xfrm>
            <a:off x="6669512" y="1862829"/>
            <a:ext cx="1739900" cy="538508"/>
          </a:xfrm>
          <a:prstGeom prst="rect">
            <a:avLst/>
          </a:prstGeom>
        </p:spPr>
        <p:txBody>
          <a:bodyPr/>
          <a:lstStyle>
            <a:lvl1pPr marL="0" indent="0">
              <a:buNone/>
              <a:defRPr sz="1800">
                <a:latin typeface="Avenir LT Std 45 Book" panose="020B0502020203020204" pitchFamily="34" charset="0"/>
              </a:defRPr>
            </a:lvl1pPr>
          </a:lstStyle>
          <a:p>
            <a:pPr lvl="0"/>
            <a:r>
              <a:rPr lang="en-US" dirty="0"/>
              <a:t>Click to edit Master</a:t>
            </a:r>
          </a:p>
        </p:txBody>
      </p:sp>
      <p:sp>
        <p:nvSpPr>
          <p:cNvPr id="23" name="Text Placeholder 8">
            <a:extLst>
              <a:ext uri="{FF2B5EF4-FFF2-40B4-BE49-F238E27FC236}">
                <a16:creationId xmlns:a16="http://schemas.microsoft.com/office/drawing/2014/main" id="{8E80AF70-4D73-4033-A934-25096EAA79BF}"/>
              </a:ext>
            </a:extLst>
          </p:cNvPr>
          <p:cNvSpPr>
            <a:spLocks noGrp="1"/>
          </p:cNvSpPr>
          <p:nvPr>
            <p:ph type="body" sz="quarter" idx="21"/>
          </p:nvPr>
        </p:nvSpPr>
        <p:spPr>
          <a:xfrm>
            <a:off x="9325993" y="1862829"/>
            <a:ext cx="1739900" cy="538508"/>
          </a:xfrm>
          <a:prstGeom prst="rect">
            <a:avLst/>
          </a:prstGeom>
        </p:spPr>
        <p:txBody>
          <a:bodyPr/>
          <a:lstStyle>
            <a:lvl1pPr marL="0" indent="0">
              <a:buNone/>
              <a:defRPr sz="1800">
                <a:latin typeface="Avenir LT Std 45 Book" panose="020B0502020203020204" pitchFamily="34" charset="0"/>
              </a:defRPr>
            </a:lvl1pPr>
          </a:lstStyle>
          <a:p>
            <a:pPr lvl="0"/>
            <a:r>
              <a:rPr lang="en-US" dirty="0"/>
              <a:t>Click to edit Master</a:t>
            </a:r>
          </a:p>
        </p:txBody>
      </p:sp>
    </p:spTree>
    <p:extLst>
      <p:ext uri="{BB962C8B-B14F-4D97-AF65-F5344CB8AC3E}">
        <p14:creationId xmlns:p14="http://schemas.microsoft.com/office/powerpoint/2010/main" val="2778590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2"/>
          <a:stretch>
            <a:fillRect/>
          </a:stretch>
        </p:blipFill>
        <p:spPr>
          <a:xfrm>
            <a:off x="838200" y="2045800"/>
            <a:ext cx="414564" cy="377985"/>
          </a:xfrm>
          <a:prstGeom prst="rect">
            <a:avLst/>
          </a:prstGeom>
        </p:spPr>
      </p:pic>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1370483" y="2045800"/>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838200" y="1695691"/>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F8FA4B4-B3FD-4B2D-AA08-4EF66D6F735A}"/>
              </a:ext>
            </a:extLst>
          </p:cNvPr>
          <p:cNvSpPr>
            <a:spLocks noGrp="1"/>
          </p:cNvSpPr>
          <p:nvPr>
            <p:ph type="body" sz="quarter" idx="19"/>
          </p:nvPr>
        </p:nvSpPr>
        <p:spPr>
          <a:xfrm>
            <a:off x="1370483" y="2771416"/>
            <a:ext cx="9983318" cy="3389514"/>
          </a:xfrm>
          <a:prstGeom prst="rect">
            <a:avLst/>
          </a:prstGeom>
        </p:spPr>
        <p:txBody>
          <a:bodyPr/>
          <a:lstStyle>
            <a:lvl1pPr marL="228600" indent="-228600">
              <a:lnSpc>
                <a:spcPct val="110000"/>
              </a:lnSpc>
              <a:buFont typeface="Wingdings" panose="05000000000000000000" pitchFamily="2" charset="2"/>
              <a:buChar char="ü"/>
              <a:defRPr sz="2400">
                <a:latin typeface="Avenir Next LT Pro" panose="020B0504020202020204" pitchFamily="34" charset="0"/>
              </a:defRPr>
            </a:lvl1pPr>
            <a:lvl2pPr marL="685800" indent="-228600">
              <a:lnSpc>
                <a:spcPct val="110000"/>
              </a:lnSpc>
              <a:buFont typeface="Wingdings" panose="05000000000000000000" pitchFamily="2" charset="2"/>
              <a:buChar char="ü"/>
              <a:defRPr sz="2400">
                <a:latin typeface="Avenir Next LT Pro" panose="020B0504020202020204" pitchFamily="34" charset="0"/>
              </a:defRPr>
            </a:lvl2pPr>
            <a:lvl3pPr marL="1143000" indent="-228600">
              <a:lnSpc>
                <a:spcPct val="110000"/>
              </a:lnSpc>
              <a:buFont typeface="Wingdings" panose="05000000000000000000" pitchFamily="2" charset="2"/>
              <a:buChar char="ü"/>
              <a:defRPr sz="2400">
                <a:latin typeface="Avenir Next LT Pro" panose="020B0504020202020204" pitchFamily="34" charset="0"/>
              </a:defRPr>
            </a:lvl3pPr>
            <a:lvl4pPr marL="1600200" indent="-228600">
              <a:lnSpc>
                <a:spcPct val="110000"/>
              </a:lnSpc>
              <a:buFont typeface="Wingdings" panose="05000000000000000000" pitchFamily="2" charset="2"/>
              <a:buChar char="ü"/>
              <a:defRPr sz="2400">
                <a:latin typeface="Avenir Next LT Pro" panose="020B0504020202020204" pitchFamily="34" charset="0"/>
              </a:defRPr>
            </a:lvl4pPr>
            <a:lvl5pPr marL="2057400" indent="-228600">
              <a:lnSpc>
                <a:spcPct val="110000"/>
              </a:lnSpc>
              <a:buFont typeface="Wingdings" panose="05000000000000000000" pitchFamily="2" charset="2"/>
              <a:buChar char="ü"/>
              <a:defRPr sz="2400">
                <a:latin typeface="Avenir Next L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8739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838200" y="1695691"/>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7F8FA4B4-B3FD-4B2D-AA08-4EF66D6F735A}"/>
              </a:ext>
            </a:extLst>
          </p:cNvPr>
          <p:cNvSpPr>
            <a:spLocks noGrp="1"/>
          </p:cNvSpPr>
          <p:nvPr>
            <p:ph type="body" sz="quarter" idx="19"/>
          </p:nvPr>
        </p:nvSpPr>
        <p:spPr>
          <a:xfrm>
            <a:off x="838200" y="1959431"/>
            <a:ext cx="10515601" cy="4201499"/>
          </a:xfrm>
          <a:prstGeom prst="rect">
            <a:avLst/>
          </a:prstGeom>
        </p:spPr>
        <p:txBody>
          <a:bodyPr/>
          <a:lstStyle>
            <a:lvl1pPr marL="228600" indent="-228600">
              <a:lnSpc>
                <a:spcPct val="110000"/>
              </a:lnSpc>
              <a:buFont typeface="Wingdings" panose="05000000000000000000" pitchFamily="2" charset="2"/>
              <a:buChar char="ü"/>
              <a:defRPr sz="2400">
                <a:latin typeface="Avenir Next LT Pro" panose="020B0504020202020204" pitchFamily="34" charset="0"/>
              </a:defRPr>
            </a:lvl1pPr>
            <a:lvl2pPr marL="685800" indent="-228600">
              <a:lnSpc>
                <a:spcPct val="110000"/>
              </a:lnSpc>
              <a:buFont typeface="Wingdings" panose="05000000000000000000" pitchFamily="2" charset="2"/>
              <a:buChar char="ü"/>
              <a:defRPr sz="2400">
                <a:latin typeface="Avenir Next LT Pro" panose="020B0504020202020204" pitchFamily="34" charset="0"/>
              </a:defRPr>
            </a:lvl2pPr>
            <a:lvl3pPr marL="1143000" indent="-228600">
              <a:lnSpc>
                <a:spcPct val="110000"/>
              </a:lnSpc>
              <a:buFont typeface="Wingdings" panose="05000000000000000000" pitchFamily="2" charset="2"/>
              <a:buChar char="ü"/>
              <a:defRPr sz="2400">
                <a:latin typeface="Avenir Next LT Pro" panose="020B0504020202020204" pitchFamily="34" charset="0"/>
              </a:defRPr>
            </a:lvl3pPr>
            <a:lvl4pPr marL="1600200" indent="-228600">
              <a:lnSpc>
                <a:spcPct val="110000"/>
              </a:lnSpc>
              <a:buFont typeface="Wingdings" panose="05000000000000000000" pitchFamily="2" charset="2"/>
              <a:buChar char="ü"/>
              <a:defRPr sz="2400">
                <a:latin typeface="Avenir Next LT Pro" panose="020B0504020202020204" pitchFamily="34" charset="0"/>
              </a:defRPr>
            </a:lvl4pPr>
            <a:lvl5pPr marL="2057400" indent="-228600">
              <a:lnSpc>
                <a:spcPct val="110000"/>
              </a:lnSpc>
              <a:buFont typeface="Wingdings" panose="05000000000000000000" pitchFamily="2" charset="2"/>
              <a:buChar char="ü"/>
              <a:defRPr sz="2400">
                <a:latin typeface="Avenir Next L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0947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hasCustomPrompt="1"/>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Agenda</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9" name="Picture 8">
            <a:extLst>
              <a:ext uri="{FF2B5EF4-FFF2-40B4-BE49-F238E27FC236}">
                <a16:creationId xmlns:a16="http://schemas.microsoft.com/office/drawing/2014/main" id="{9C896980-7F18-4AE9-9AC5-B4E5022D54FE}"/>
              </a:ext>
            </a:extLst>
          </p:cNvPr>
          <p:cNvPicPr>
            <a:picLocks noChangeAspect="1"/>
          </p:cNvPicPr>
          <p:nvPr userDrawn="1"/>
        </p:nvPicPr>
        <p:blipFill>
          <a:blip r:embed="rId2"/>
          <a:stretch>
            <a:fillRect/>
          </a:stretch>
        </p:blipFill>
        <p:spPr>
          <a:xfrm>
            <a:off x="838200" y="2408927"/>
            <a:ext cx="414564" cy="377985"/>
          </a:xfrm>
          <a:prstGeom prst="rect">
            <a:avLst/>
          </a:prstGeom>
        </p:spPr>
      </p:pic>
      <p:pic>
        <p:nvPicPr>
          <p:cNvPr id="10" name="Picture 9">
            <a:extLst>
              <a:ext uri="{FF2B5EF4-FFF2-40B4-BE49-F238E27FC236}">
                <a16:creationId xmlns:a16="http://schemas.microsoft.com/office/drawing/2014/main" id="{65012854-E1E3-4962-A9FF-FA7581490FFA}"/>
              </a:ext>
            </a:extLst>
          </p:cNvPr>
          <p:cNvPicPr>
            <a:picLocks noChangeAspect="1"/>
          </p:cNvPicPr>
          <p:nvPr userDrawn="1"/>
        </p:nvPicPr>
        <p:blipFill>
          <a:blip r:embed="rId2"/>
          <a:stretch>
            <a:fillRect/>
          </a:stretch>
        </p:blipFill>
        <p:spPr>
          <a:xfrm>
            <a:off x="838200" y="3787599"/>
            <a:ext cx="414564" cy="377985"/>
          </a:xfrm>
          <a:prstGeom prst="rect">
            <a:avLst/>
          </a:prstGeom>
        </p:spPr>
      </p:pic>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1370483" y="2404422"/>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16" name="Text Placeholder 15">
            <a:extLst>
              <a:ext uri="{FF2B5EF4-FFF2-40B4-BE49-F238E27FC236}">
                <a16:creationId xmlns:a16="http://schemas.microsoft.com/office/drawing/2014/main" id="{3BE7C4DE-80DE-4778-9591-3AE5B5C2C570}"/>
              </a:ext>
            </a:extLst>
          </p:cNvPr>
          <p:cNvSpPr>
            <a:spLocks noGrp="1"/>
          </p:cNvSpPr>
          <p:nvPr>
            <p:ph type="body" sz="quarter" idx="14"/>
          </p:nvPr>
        </p:nvSpPr>
        <p:spPr>
          <a:xfrm>
            <a:off x="1767964" y="5653158"/>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838200" y="1734880"/>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D44AD7A-5BD3-492A-B25A-B5A2FE8E44E5}"/>
              </a:ext>
            </a:extLst>
          </p:cNvPr>
          <p:cNvPicPr>
            <a:picLocks noChangeAspect="1"/>
          </p:cNvPicPr>
          <p:nvPr userDrawn="1"/>
        </p:nvPicPr>
        <p:blipFill>
          <a:blip r:embed="rId2"/>
          <a:stretch>
            <a:fillRect/>
          </a:stretch>
        </p:blipFill>
        <p:spPr>
          <a:xfrm>
            <a:off x="838200" y="5166272"/>
            <a:ext cx="414564" cy="377985"/>
          </a:xfrm>
          <a:prstGeom prst="rect">
            <a:avLst/>
          </a:prstGeom>
        </p:spPr>
      </p:pic>
      <p:pic>
        <p:nvPicPr>
          <p:cNvPr id="17" name="Picture 16">
            <a:extLst>
              <a:ext uri="{FF2B5EF4-FFF2-40B4-BE49-F238E27FC236}">
                <a16:creationId xmlns:a16="http://schemas.microsoft.com/office/drawing/2014/main" id="{9FB68806-6271-4D80-AB74-229AB91A4171}"/>
              </a:ext>
            </a:extLst>
          </p:cNvPr>
          <p:cNvPicPr>
            <a:picLocks noChangeAspect="1"/>
          </p:cNvPicPr>
          <p:nvPr userDrawn="1"/>
        </p:nvPicPr>
        <p:blipFill>
          <a:blip r:embed="rId2"/>
          <a:stretch>
            <a:fillRect/>
          </a:stretch>
        </p:blipFill>
        <p:spPr>
          <a:xfrm>
            <a:off x="6232716" y="2459408"/>
            <a:ext cx="414564" cy="377985"/>
          </a:xfrm>
          <a:prstGeom prst="rect">
            <a:avLst/>
          </a:prstGeom>
        </p:spPr>
      </p:pic>
      <p:pic>
        <p:nvPicPr>
          <p:cNvPr id="19" name="Picture 18">
            <a:extLst>
              <a:ext uri="{FF2B5EF4-FFF2-40B4-BE49-F238E27FC236}">
                <a16:creationId xmlns:a16="http://schemas.microsoft.com/office/drawing/2014/main" id="{657C073C-01C7-40C9-A999-01B23C5EC570}"/>
              </a:ext>
            </a:extLst>
          </p:cNvPr>
          <p:cNvPicPr>
            <a:picLocks noChangeAspect="1"/>
          </p:cNvPicPr>
          <p:nvPr userDrawn="1"/>
        </p:nvPicPr>
        <p:blipFill>
          <a:blip r:embed="rId2"/>
          <a:stretch>
            <a:fillRect/>
          </a:stretch>
        </p:blipFill>
        <p:spPr>
          <a:xfrm>
            <a:off x="6232716" y="3828557"/>
            <a:ext cx="414564" cy="377985"/>
          </a:xfrm>
          <a:prstGeom prst="rect">
            <a:avLst/>
          </a:prstGeom>
        </p:spPr>
      </p:pic>
      <p:pic>
        <p:nvPicPr>
          <p:cNvPr id="22" name="Picture 21">
            <a:extLst>
              <a:ext uri="{FF2B5EF4-FFF2-40B4-BE49-F238E27FC236}">
                <a16:creationId xmlns:a16="http://schemas.microsoft.com/office/drawing/2014/main" id="{561A3F0D-3D92-4D27-BFB1-27E9962051E7}"/>
              </a:ext>
            </a:extLst>
          </p:cNvPr>
          <p:cNvPicPr>
            <a:picLocks noChangeAspect="1"/>
          </p:cNvPicPr>
          <p:nvPr userDrawn="1"/>
        </p:nvPicPr>
        <p:blipFill>
          <a:blip r:embed="rId2"/>
          <a:stretch>
            <a:fillRect/>
          </a:stretch>
        </p:blipFill>
        <p:spPr>
          <a:xfrm>
            <a:off x="6232716" y="5162674"/>
            <a:ext cx="414564" cy="377985"/>
          </a:xfrm>
          <a:prstGeom prst="rect">
            <a:avLst/>
          </a:prstGeom>
        </p:spPr>
      </p:pic>
      <p:sp>
        <p:nvSpPr>
          <p:cNvPr id="23" name="Text Placeholder 11">
            <a:extLst>
              <a:ext uri="{FF2B5EF4-FFF2-40B4-BE49-F238E27FC236}">
                <a16:creationId xmlns:a16="http://schemas.microsoft.com/office/drawing/2014/main" id="{0CDAD8C8-8002-4FBE-8783-62D129F27A47}"/>
              </a:ext>
            </a:extLst>
          </p:cNvPr>
          <p:cNvSpPr>
            <a:spLocks noGrp="1"/>
          </p:cNvSpPr>
          <p:nvPr>
            <p:ph type="body" sz="quarter" idx="15"/>
          </p:nvPr>
        </p:nvSpPr>
        <p:spPr>
          <a:xfrm>
            <a:off x="1370483" y="3787599"/>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4" name="Text Placeholder 15">
            <a:extLst>
              <a:ext uri="{FF2B5EF4-FFF2-40B4-BE49-F238E27FC236}">
                <a16:creationId xmlns:a16="http://schemas.microsoft.com/office/drawing/2014/main" id="{4B642894-384E-4C24-87ED-B54B0C0D92F1}"/>
              </a:ext>
            </a:extLst>
          </p:cNvPr>
          <p:cNvSpPr>
            <a:spLocks noGrp="1"/>
          </p:cNvSpPr>
          <p:nvPr>
            <p:ph type="body" sz="quarter" idx="16"/>
          </p:nvPr>
        </p:nvSpPr>
        <p:spPr>
          <a:xfrm>
            <a:off x="1767964" y="4286199"/>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5" name="Text Placeholder 11">
            <a:extLst>
              <a:ext uri="{FF2B5EF4-FFF2-40B4-BE49-F238E27FC236}">
                <a16:creationId xmlns:a16="http://schemas.microsoft.com/office/drawing/2014/main" id="{71C2FB0F-2663-4230-A78F-74F08226344E}"/>
              </a:ext>
            </a:extLst>
          </p:cNvPr>
          <p:cNvSpPr>
            <a:spLocks noGrp="1"/>
          </p:cNvSpPr>
          <p:nvPr>
            <p:ph type="body" sz="quarter" idx="17"/>
          </p:nvPr>
        </p:nvSpPr>
        <p:spPr>
          <a:xfrm>
            <a:off x="1370483" y="5166272"/>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6" name="Text Placeholder 15">
            <a:extLst>
              <a:ext uri="{FF2B5EF4-FFF2-40B4-BE49-F238E27FC236}">
                <a16:creationId xmlns:a16="http://schemas.microsoft.com/office/drawing/2014/main" id="{276E89FD-A69C-46EE-9CE0-269323F27D88}"/>
              </a:ext>
            </a:extLst>
          </p:cNvPr>
          <p:cNvSpPr>
            <a:spLocks noGrp="1"/>
          </p:cNvSpPr>
          <p:nvPr>
            <p:ph type="body" sz="quarter" idx="18"/>
          </p:nvPr>
        </p:nvSpPr>
        <p:spPr>
          <a:xfrm>
            <a:off x="1767964" y="2931014"/>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7" name="Text Placeholder 11">
            <a:extLst>
              <a:ext uri="{FF2B5EF4-FFF2-40B4-BE49-F238E27FC236}">
                <a16:creationId xmlns:a16="http://schemas.microsoft.com/office/drawing/2014/main" id="{D1C6D4CF-4CB8-403A-830D-3E4B8B0161A9}"/>
              </a:ext>
            </a:extLst>
          </p:cNvPr>
          <p:cNvSpPr>
            <a:spLocks noGrp="1"/>
          </p:cNvSpPr>
          <p:nvPr>
            <p:ph type="body" sz="quarter" idx="19"/>
          </p:nvPr>
        </p:nvSpPr>
        <p:spPr>
          <a:xfrm>
            <a:off x="6797134" y="2441053"/>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8" name="Text Placeholder 15">
            <a:extLst>
              <a:ext uri="{FF2B5EF4-FFF2-40B4-BE49-F238E27FC236}">
                <a16:creationId xmlns:a16="http://schemas.microsoft.com/office/drawing/2014/main" id="{7D0B8B0F-2F01-492D-8FF8-68CBC225553E}"/>
              </a:ext>
            </a:extLst>
          </p:cNvPr>
          <p:cNvSpPr>
            <a:spLocks noGrp="1"/>
          </p:cNvSpPr>
          <p:nvPr>
            <p:ph type="body" sz="quarter" idx="20"/>
          </p:nvPr>
        </p:nvSpPr>
        <p:spPr>
          <a:xfrm>
            <a:off x="7194615" y="2939653"/>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9" name="Text Placeholder 11">
            <a:extLst>
              <a:ext uri="{FF2B5EF4-FFF2-40B4-BE49-F238E27FC236}">
                <a16:creationId xmlns:a16="http://schemas.microsoft.com/office/drawing/2014/main" id="{067A1A25-327A-4DEC-B485-5210B043E4FC}"/>
              </a:ext>
            </a:extLst>
          </p:cNvPr>
          <p:cNvSpPr>
            <a:spLocks noGrp="1"/>
          </p:cNvSpPr>
          <p:nvPr>
            <p:ph type="body" sz="quarter" idx="21"/>
          </p:nvPr>
        </p:nvSpPr>
        <p:spPr>
          <a:xfrm>
            <a:off x="6797134" y="3789256"/>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30" name="Text Placeholder 15">
            <a:extLst>
              <a:ext uri="{FF2B5EF4-FFF2-40B4-BE49-F238E27FC236}">
                <a16:creationId xmlns:a16="http://schemas.microsoft.com/office/drawing/2014/main" id="{83CD79D7-2B26-4C12-8E83-375F6EE75BE5}"/>
              </a:ext>
            </a:extLst>
          </p:cNvPr>
          <p:cNvSpPr>
            <a:spLocks noGrp="1"/>
          </p:cNvSpPr>
          <p:nvPr>
            <p:ph type="body" sz="quarter" idx="22"/>
          </p:nvPr>
        </p:nvSpPr>
        <p:spPr>
          <a:xfrm>
            <a:off x="7194615" y="4287856"/>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31" name="Text Placeholder 11">
            <a:extLst>
              <a:ext uri="{FF2B5EF4-FFF2-40B4-BE49-F238E27FC236}">
                <a16:creationId xmlns:a16="http://schemas.microsoft.com/office/drawing/2014/main" id="{134A5099-26C2-4D02-B9B4-C944DA3FB2DD}"/>
              </a:ext>
            </a:extLst>
          </p:cNvPr>
          <p:cNvSpPr>
            <a:spLocks noGrp="1"/>
          </p:cNvSpPr>
          <p:nvPr>
            <p:ph type="body" sz="quarter" idx="23"/>
          </p:nvPr>
        </p:nvSpPr>
        <p:spPr>
          <a:xfrm>
            <a:off x="6797134" y="5177769"/>
            <a:ext cx="4263799" cy="414697"/>
          </a:xfrm>
          <a:prstGeom prst="rect">
            <a:avLst/>
          </a:prstGeom>
        </p:spPr>
        <p:txBody>
          <a:bodyPr/>
          <a:lstStyle>
            <a:lvl1pPr marL="0" indent="0">
              <a:buNone/>
              <a:defRPr kumimoji="0" lang="en-US" sz="28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32" name="Text Placeholder 15">
            <a:extLst>
              <a:ext uri="{FF2B5EF4-FFF2-40B4-BE49-F238E27FC236}">
                <a16:creationId xmlns:a16="http://schemas.microsoft.com/office/drawing/2014/main" id="{F990CA35-89C8-4C45-96AF-2E07B2766403}"/>
              </a:ext>
            </a:extLst>
          </p:cNvPr>
          <p:cNvSpPr>
            <a:spLocks noGrp="1"/>
          </p:cNvSpPr>
          <p:nvPr>
            <p:ph type="body" sz="quarter" idx="24"/>
          </p:nvPr>
        </p:nvSpPr>
        <p:spPr>
          <a:xfrm>
            <a:off x="7194615" y="5676369"/>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Tree>
    <p:extLst>
      <p:ext uri="{BB962C8B-B14F-4D97-AF65-F5344CB8AC3E}">
        <p14:creationId xmlns:p14="http://schemas.microsoft.com/office/powerpoint/2010/main" val="3520363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Next LT Pro" panose="020B0504020202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6" name="Picture Placeholder 5">
            <a:extLst>
              <a:ext uri="{FF2B5EF4-FFF2-40B4-BE49-F238E27FC236}">
                <a16:creationId xmlns:a16="http://schemas.microsoft.com/office/drawing/2014/main" id="{0682545E-C940-4DE7-94A9-ED45F77F4924}"/>
              </a:ext>
            </a:extLst>
          </p:cNvPr>
          <p:cNvSpPr>
            <a:spLocks noGrp="1"/>
          </p:cNvSpPr>
          <p:nvPr>
            <p:ph type="pic" sz="quarter" idx="12"/>
          </p:nvPr>
        </p:nvSpPr>
        <p:spPr>
          <a:xfrm>
            <a:off x="838200" y="1711325"/>
            <a:ext cx="10515600" cy="4494213"/>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285481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838200" y="1575598"/>
            <a:ext cx="10515600" cy="579047"/>
          </a:xfrm>
          <a:prstGeom prst="rect">
            <a:avLst/>
          </a:prstGeom>
        </p:spPr>
        <p:txBody>
          <a:bodyPr/>
          <a:lstStyle>
            <a:lvl1pPr marL="0" indent="0">
              <a:buNone/>
              <a:defRPr kumimoji="0" lang="en-US" sz="2400" b="1"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3814355" y="2395540"/>
            <a:ext cx="7617824" cy="3460233"/>
          </a:xfrm>
          <a:prstGeom prst="rect">
            <a:avLst/>
          </a:prstGeom>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838200" y="2395540"/>
            <a:ext cx="2806700" cy="3460233"/>
          </a:xfrm>
          <a:prstGeom prst="rect">
            <a:avLst/>
          </a:prstGeom>
        </p:spPr>
        <p:txBody>
          <a:bodyPr/>
          <a:lstStyle>
            <a:lvl1pPr marL="228600" indent="-228600">
              <a:lnSpc>
                <a:spcPct val="110000"/>
              </a:lnSpc>
              <a:buFont typeface="Wingdings" panose="05000000000000000000" pitchFamily="2" charset="2"/>
              <a:buChar char="ü"/>
              <a:defRPr sz="2000">
                <a:latin typeface="Avenir Next LT Pro" panose="020B0504020202020204" pitchFamily="34" charset="0"/>
              </a:defRPr>
            </a:lvl1pPr>
            <a:lvl2pPr marL="685800" indent="-228600">
              <a:lnSpc>
                <a:spcPct val="110000"/>
              </a:lnSpc>
              <a:buFont typeface="Wingdings" panose="05000000000000000000" pitchFamily="2" charset="2"/>
              <a:buChar char="ü"/>
              <a:defRPr sz="2000">
                <a:latin typeface="Avenir Next LT Pro" panose="020B0504020202020204" pitchFamily="34" charset="0"/>
              </a:defRPr>
            </a:lvl2pPr>
            <a:lvl3pPr marL="1143000" indent="-228600">
              <a:lnSpc>
                <a:spcPct val="110000"/>
              </a:lnSpc>
              <a:buFont typeface="Wingdings" panose="05000000000000000000" pitchFamily="2" charset="2"/>
              <a:buChar char="ü"/>
              <a:defRPr sz="2000">
                <a:latin typeface="Avenir Next LT Pro" panose="020B0504020202020204" pitchFamily="34" charset="0"/>
              </a:defRPr>
            </a:lvl3pPr>
            <a:lvl4pPr marL="1371600" indent="0">
              <a:lnSpc>
                <a:spcPct val="110000"/>
              </a:lnSpc>
              <a:buFont typeface="Wingdings" panose="05000000000000000000" pitchFamily="2" charset="2"/>
              <a:buNone/>
              <a:defRPr sz="2000">
                <a:latin typeface="Avenir Next LT Pro" panose="020B0504020202020204" pitchFamily="34" charset="0"/>
              </a:defRPr>
            </a:lvl4pPr>
            <a:lvl5pPr marL="1828800" indent="0">
              <a:lnSpc>
                <a:spcPct val="110000"/>
              </a:lnSpc>
              <a:buFont typeface="Wingdings" panose="05000000000000000000" pitchFamily="2" charset="2"/>
              <a:buNone/>
              <a:defRPr sz="2000">
                <a:latin typeface="Avenir Next L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54768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5000697" y="1562793"/>
            <a:ext cx="6353103" cy="4292980"/>
          </a:xfrm>
          <a:prstGeom prst="rect">
            <a:avLst/>
          </a:prstGeom>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838199" y="1562794"/>
            <a:ext cx="3924993" cy="4292980"/>
          </a:xfrm>
          <a:prstGeom prst="rect">
            <a:avLst/>
          </a:prstGeom>
        </p:spPr>
        <p:txBody>
          <a:bodyPr/>
          <a:lstStyle>
            <a:lvl1pPr marL="0" indent="0">
              <a:buFont typeface="Wingdings" panose="05000000000000000000" pitchFamily="2" charset="2"/>
              <a:buNone/>
              <a:defRPr sz="2000" b="1">
                <a:latin typeface="Avenir Next LT Pro" panose="020B0504020202020204" pitchFamily="34" charset="0"/>
              </a:defRPr>
            </a:lvl1pPr>
            <a:lvl2pPr marL="685800" indent="-228600">
              <a:lnSpc>
                <a:spcPct val="110000"/>
              </a:lnSpc>
              <a:buFont typeface="Wingdings" panose="05000000000000000000" pitchFamily="2" charset="2"/>
              <a:buChar char="ü"/>
              <a:defRPr sz="2000">
                <a:latin typeface="Avenir Next LT Pro" panose="020B0504020202020204" pitchFamily="34" charset="0"/>
              </a:defRPr>
            </a:lvl2pPr>
            <a:lvl3pPr marL="1143000" indent="-228600">
              <a:lnSpc>
                <a:spcPct val="110000"/>
              </a:lnSpc>
              <a:buFont typeface="Wingdings" panose="05000000000000000000" pitchFamily="2" charset="2"/>
              <a:buChar char="ü"/>
              <a:defRPr sz="2000">
                <a:latin typeface="Avenir Next LT Pro" panose="020B0504020202020204" pitchFamily="34" charset="0"/>
              </a:defRPr>
            </a:lvl3pPr>
            <a:lvl4pPr marL="1600200" indent="-228600">
              <a:lnSpc>
                <a:spcPct val="110000"/>
              </a:lnSpc>
              <a:buFont typeface="Wingdings" panose="05000000000000000000" pitchFamily="2" charset="2"/>
              <a:buChar char="ü"/>
              <a:defRPr sz="2000">
                <a:latin typeface="Avenir Next LT Pro" panose="020B0504020202020204" pitchFamily="34" charset="0"/>
              </a:defRPr>
            </a:lvl4pPr>
            <a:lvl5pPr marL="2057400" indent="-228600">
              <a:lnSpc>
                <a:spcPct val="110000"/>
              </a:lnSpc>
              <a:buFont typeface="Wingdings" panose="05000000000000000000" pitchFamily="2" charset="2"/>
              <a:buChar char="ü"/>
              <a:defRPr sz="2000">
                <a:latin typeface="Avenir Next LT Pro" panose="020B0504020202020204" pitchFamily="34" charset="0"/>
              </a:defRPr>
            </a:lvl5pPr>
          </a:lstStyle>
          <a:p>
            <a:pPr lvl="0"/>
            <a:r>
              <a:rPr lang="en-US" dirty="0"/>
              <a:t>Click to edit Master text styles</a:t>
            </a:r>
          </a:p>
          <a:p>
            <a:pPr lvl="0"/>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9187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5000697" y="1562793"/>
            <a:ext cx="6353103" cy="4292980"/>
          </a:xfrm>
          <a:prstGeom prst="rect">
            <a:avLst/>
          </a:prstGeom>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838199" y="1562794"/>
            <a:ext cx="3924993" cy="4292980"/>
          </a:xfrm>
          <a:prstGeom prst="rect">
            <a:avLst/>
          </a:prstGeom>
        </p:spPr>
        <p:txBody>
          <a:bodyPr/>
          <a:lstStyle>
            <a:lvl1pPr marL="0" indent="0">
              <a:buFont typeface="Wingdings" panose="05000000000000000000" pitchFamily="2" charset="2"/>
              <a:buNone/>
              <a:defRPr sz="2000" b="1">
                <a:latin typeface="Avenir Next LT Pro" panose="020B0504020202020204" pitchFamily="34" charset="0"/>
              </a:defRPr>
            </a:lvl1pPr>
            <a:lvl2pPr marL="457200" indent="0">
              <a:lnSpc>
                <a:spcPct val="110000"/>
              </a:lnSpc>
              <a:buFontTx/>
              <a:buNone/>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vl5pPr marL="2057400" indent="-228600">
              <a:buFont typeface="Wingdings" panose="05000000000000000000" pitchFamily="2" charset="2"/>
              <a:buChar char="ü"/>
              <a:defRPr sz="2000">
                <a:latin typeface="Avenir Next LT Pro" panose="020B0504020202020204" pitchFamily="34" charset="0"/>
              </a:defRPr>
            </a:lvl5pPr>
          </a:lstStyle>
          <a:p>
            <a:pPr lvl="0"/>
            <a:r>
              <a:rPr lang="en-US" dirty="0"/>
              <a:t>Click to edit Master text styles</a:t>
            </a:r>
          </a:p>
          <a:p>
            <a:pPr lvl="0"/>
            <a:endParaRPr lang="en-US" dirty="0"/>
          </a:p>
          <a:p>
            <a:pPr lvl="1"/>
            <a:r>
              <a:rPr lang="en-US" dirty="0"/>
              <a:t>Second level text goes here in paragraph form.</a:t>
            </a:r>
          </a:p>
        </p:txBody>
      </p:sp>
    </p:spTree>
    <p:extLst>
      <p:ext uri="{BB962C8B-B14F-4D97-AF65-F5344CB8AC3E}">
        <p14:creationId xmlns:p14="http://schemas.microsoft.com/office/powerpoint/2010/main" val="3388611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3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5000697" y="524170"/>
            <a:ext cx="6353103" cy="5331603"/>
          </a:xfrm>
          <a:prstGeom prst="rect">
            <a:avLst/>
          </a:prstGeom>
          <a:effectLst>
            <a:outerShdw blurRad="50800" dist="38100" dir="13500000" algn="br" rotWithShape="0">
              <a:prstClr val="black">
                <a:alpha val="40000"/>
              </a:prstClr>
            </a:outerShdw>
          </a:effectLst>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838199" y="524171"/>
            <a:ext cx="3924993" cy="5331603"/>
          </a:xfrm>
          <a:prstGeom prst="rect">
            <a:avLst/>
          </a:prstGeom>
        </p:spPr>
        <p:txBody>
          <a:bodyPr/>
          <a:lstStyle>
            <a:lvl1pPr marL="0" indent="0">
              <a:buFont typeface="Wingdings" panose="05000000000000000000" pitchFamily="2" charset="2"/>
              <a:buNone/>
              <a:defRPr sz="2000" b="1">
                <a:latin typeface="Avenir Next LT Pro" panose="020B0504020202020204" pitchFamily="34" charset="0"/>
              </a:defRPr>
            </a:lvl1pPr>
            <a:lvl2pPr marL="457200" indent="0">
              <a:lnSpc>
                <a:spcPct val="110000"/>
              </a:lnSpc>
              <a:buFontTx/>
              <a:buNone/>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vl5pPr marL="2057400" indent="-228600">
              <a:buFont typeface="Wingdings" panose="05000000000000000000" pitchFamily="2" charset="2"/>
              <a:buChar char="ü"/>
              <a:defRPr sz="2000">
                <a:latin typeface="Avenir Next LT Pro" panose="020B0504020202020204" pitchFamily="34" charset="0"/>
              </a:defRPr>
            </a:lvl5pPr>
          </a:lstStyle>
          <a:p>
            <a:pPr lvl="0"/>
            <a:r>
              <a:rPr lang="en-US" dirty="0"/>
              <a:t>Click to edit Master text styles</a:t>
            </a:r>
          </a:p>
          <a:p>
            <a:pPr lvl="0"/>
            <a:endParaRPr lang="en-US" dirty="0"/>
          </a:p>
          <a:p>
            <a:pPr lvl="1"/>
            <a:r>
              <a:rPr lang="en-US" dirty="0"/>
              <a:t>Second level text goes here in paragraph form.</a:t>
            </a:r>
          </a:p>
        </p:txBody>
      </p:sp>
    </p:spTree>
    <p:extLst>
      <p:ext uri="{BB962C8B-B14F-4D97-AF65-F5344CB8AC3E}">
        <p14:creationId xmlns:p14="http://schemas.microsoft.com/office/powerpoint/2010/main" val="1612300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838200" y="1562793"/>
            <a:ext cx="6353103" cy="4292980"/>
          </a:xfrm>
          <a:prstGeom prst="rect">
            <a:avLst/>
          </a:prstGeom>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7428807" y="1562793"/>
            <a:ext cx="3924993" cy="4292980"/>
          </a:xfrm>
          <a:prstGeom prst="rect">
            <a:avLst/>
          </a:prstGeom>
        </p:spPr>
        <p:txBody>
          <a:bodyPr/>
          <a:lstStyle>
            <a:lvl1pPr marL="0" indent="0">
              <a:buFont typeface="Wingdings" panose="05000000000000000000" pitchFamily="2" charset="2"/>
              <a:buNone/>
              <a:defRPr sz="2000" b="1">
                <a:latin typeface="Avenir Next LT Pro" panose="020B0504020202020204" pitchFamily="34" charset="0"/>
              </a:defRPr>
            </a:lvl1pPr>
            <a:lvl2pPr marL="457200" indent="0">
              <a:lnSpc>
                <a:spcPct val="110000"/>
              </a:lnSpc>
              <a:buFontTx/>
              <a:buNone/>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vl5pPr marL="2057400" indent="-228600">
              <a:buFont typeface="Wingdings" panose="05000000000000000000" pitchFamily="2" charset="2"/>
              <a:buChar char="ü"/>
              <a:defRPr sz="2000">
                <a:latin typeface="Avenir Next LT Pro" panose="020B0504020202020204" pitchFamily="34" charset="0"/>
              </a:defRPr>
            </a:lvl5pPr>
          </a:lstStyle>
          <a:p>
            <a:pPr lvl="0"/>
            <a:r>
              <a:rPr lang="en-US" dirty="0"/>
              <a:t>Click to edit Master text styles</a:t>
            </a:r>
          </a:p>
          <a:p>
            <a:pPr lvl="0"/>
            <a:endParaRPr lang="en-US" dirty="0"/>
          </a:p>
          <a:p>
            <a:pPr lvl="1"/>
            <a:r>
              <a:rPr lang="en-US" dirty="0"/>
              <a:t>Second level text goes here in paragraph form</a:t>
            </a:r>
          </a:p>
        </p:txBody>
      </p:sp>
    </p:spTree>
    <p:extLst>
      <p:ext uri="{BB962C8B-B14F-4D97-AF65-F5344CB8AC3E}">
        <p14:creationId xmlns:p14="http://schemas.microsoft.com/office/powerpoint/2010/main" val="1085378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838200" y="524171"/>
            <a:ext cx="6353103" cy="5331602"/>
          </a:xfrm>
          <a:prstGeom prst="rect">
            <a:avLst/>
          </a:prstGeom>
          <a:effectLst>
            <a:outerShdw blurRad="50800" dist="38100" dir="13500000" algn="br" rotWithShape="0">
              <a:prstClr val="black">
                <a:alpha val="40000"/>
              </a:prstClr>
            </a:outerShdw>
          </a:effectLst>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7428807" y="524171"/>
            <a:ext cx="3924993" cy="5331602"/>
          </a:xfrm>
          <a:prstGeom prst="rect">
            <a:avLst/>
          </a:prstGeom>
        </p:spPr>
        <p:txBody>
          <a:bodyPr/>
          <a:lstStyle>
            <a:lvl1pPr marL="0" indent="0">
              <a:buFont typeface="Wingdings" panose="05000000000000000000" pitchFamily="2" charset="2"/>
              <a:buNone/>
              <a:defRPr sz="2000" b="1">
                <a:latin typeface="Avenir Next LT Pro" panose="020B0504020202020204" pitchFamily="34" charset="0"/>
              </a:defRPr>
            </a:lvl1pPr>
            <a:lvl2pPr marL="457200" indent="0">
              <a:lnSpc>
                <a:spcPct val="110000"/>
              </a:lnSpc>
              <a:buFontTx/>
              <a:buNone/>
              <a:defRPr sz="2000">
                <a:latin typeface="Avenir Next LT Pro" panose="020B0504020202020204" pitchFamily="34" charset="0"/>
              </a:defRPr>
            </a:lvl2pPr>
            <a:lvl3pPr marL="1143000" indent="-228600">
              <a:buFont typeface="Wingdings" panose="05000000000000000000" pitchFamily="2" charset="2"/>
              <a:buChar char="ü"/>
              <a:defRPr sz="2000">
                <a:latin typeface="Avenir Next LT Pro" panose="020B0504020202020204" pitchFamily="34" charset="0"/>
              </a:defRPr>
            </a:lvl3pPr>
            <a:lvl4pPr marL="1600200" indent="-228600">
              <a:buFont typeface="Wingdings" panose="05000000000000000000" pitchFamily="2" charset="2"/>
              <a:buChar char="ü"/>
              <a:defRPr sz="2000">
                <a:latin typeface="Avenir Next LT Pro" panose="020B0504020202020204" pitchFamily="34" charset="0"/>
              </a:defRPr>
            </a:lvl4pPr>
            <a:lvl5pPr marL="2057400" indent="-228600">
              <a:buFont typeface="Wingdings" panose="05000000000000000000" pitchFamily="2" charset="2"/>
              <a:buChar char="ü"/>
              <a:defRPr sz="2000">
                <a:latin typeface="Avenir Next LT Pro" panose="020B0504020202020204" pitchFamily="34" charset="0"/>
              </a:defRPr>
            </a:lvl5pPr>
          </a:lstStyle>
          <a:p>
            <a:pPr lvl="0"/>
            <a:r>
              <a:rPr lang="en-US" dirty="0"/>
              <a:t>Click to edit Master text styles</a:t>
            </a:r>
          </a:p>
          <a:p>
            <a:pPr lvl="0"/>
            <a:endParaRPr lang="en-US" dirty="0"/>
          </a:p>
          <a:p>
            <a:pPr lvl="1"/>
            <a:r>
              <a:rPr lang="en-US" dirty="0"/>
              <a:t>Second level text goes here in paragraph form</a:t>
            </a:r>
          </a:p>
        </p:txBody>
      </p:sp>
    </p:spTree>
    <p:extLst>
      <p:ext uri="{BB962C8B-B14F-4D97-AF65-F5344CB8AC3E}">
        <p14:creationId xmlns:p14="http://schemas.microsoft.com/office/powerpoint/2010/main" val="2882589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0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838200" y="1562793"/>
            <a:ext cx="6353103" cy="4292980"/>
          </a:xfrm>
          <a:prstGeom prst="rect">
            <a:avLst/>
          </a:prstGeom>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7428807" y="1562793"/>
            <a:ext cx="3924993" cy="4292980"/>
          </a:xfrm>
          <a:prstGeom prst="rect">
            <a:avLst/>
          </a:prstGeom>
        </p:spPr>
        <p:txBody>
          <a:bodyPr/>
          <a:lstStyle>
            <a:lvl1pPr marL="0" indent="0">
              <a:buFont typeface="Wingdings" panose="05000000000000000000" pitchFamily="2" charset="2"/>
              <a:buNone/>
              <a:defRPr sz="2000" b="1">
                <a:latin typeface="Avenir Next LT Pro" panose="020B0504020202020204" pitchFamily="34" charset="0"/>
              </a:defRPr>
            </a:lvl1pPr>
            <a:lvl2pPr marL="800100" indent="-342900">
              <a:lnSpc>
                <a:spcPct val="110000"/>
              </a:lnSpc>
              <a:buFont typeface="Wingdings" panose="05000000000000000000" pitchFamily="2" charset="2"/>
              <a:buChar char="ü"/>
              <a:defRPr sz="2000">
                <a:latin typeface="Avenir Next LT Pro" panose="020B0504020202020204" pitchFamily="34" charset="0"/>
              </a:defRPr>
            </a:lvl2pPr>
            <a:lvl3pPr marL="1143000" indent="-228600">
              <a:lnSpc>
                <a:spcPct val="110000"/>
              </a:lnSpc>
              <a:buFont typeface="Wingdings" panose="05000000000000000000" pitchFamily="2" charset="2"/>
              <a:buChar char="ü"/>
              <a:defRPr sz="2000">
                <a:latin typeface="Avenir Next LT Pro" panose="020B0504020202020204" pitchFamily="34" charset="0"/>
              </a:defRPr>
            </a:lvl3pPr>
            <a:lvl4pPr marL="1600200" indent="-228600">
              <a:lnSpc>
                <a:spcPct val="110000"/>
              </a:lnSpc>
              <a:buFont typeface="Wingdings" panose="05000000000000000000" pitchFamily="2" charset="2"/>
              <a:buChar char="ü"/>
              <a:defRPr sz="2000">
                <a:latin typeface="Avenir Next LT Pro" panose="020B0504020202020204" pitchFamily="34" charset="0"/>
              </a:defRPr>
            </a:lvl4pPr>
            <a:lvl5pPr marL="2057400" indent="-228600">
              <a:buFont typeface="Wingdings" panose="05000000000000000000" pitchFamily="2" charset="2"/>
              <a:buChar char="ü"/>
              <a:defRPr sz="2000">
                <a:latin typeface="Avenir Next LT Pro" panose="020B0504020202020204" pitchFamily="34" charset="0"/>
              </a:defRPr>
            </a:lvl5pPr>
          </a:lstStyle>
          <a:p>
            <a:pPr lvl="0"/>
            <a:r>
              <a:rPr lang="en-US" dirty="0"/>
              <a:t>Click to edit Master text styles</a:t>
            </a:r>
          </a:p>
          <a:p>
            <a:pPr lvl="0"/>
            <a:endParaRPr lang="en-US" dirty="0"/>
          </a:p>
          <a:p>
            <a:pPr lvl="1"/>
            <a:r>
              <a:rPr lang="en-US" dirty="0"/>
              <a:t>Second level text goes</a:t>
            </a:r>
          </a:p>
          <a:p>
            <a:pPr lvl="2"/>
            <a:r>
              <a:rPr lang="en-US" dirty="0"/>
              <a:t>Third level</a:t>
            </a:r>
          </a:p>
          <a:p>
            <a:pPr lvl="3"/>
            <a:r>
              <a:rPr lang="en-US" dirty="0"/>
              <a:t>Fourth level</a:t>
            </a:r>
          </a:p>
        </p:txBody>
      </p:sp>
    </p:spTree>
    <p:extLst>
      <p:ext uri="{BB962C8B-B14F-4D97-AF65-F5344CB8AC3E}">
        <p14:creationId xmlns:p14="http://schemas.microsoft.com/office/powerpoint/2010/main" val="819393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838200" y="1575598"/>
            <a:ext cx="10515600" cy="579047"/>
          </a:xfrm>
          <a:prstGeom prst="rect">
            <a:avLst/>
          </a:prstGeom>
        </p:spPr>
        <p:txBody>
          <a:bodyPr/>
          <a:lstStyle>
            <a:lvl1pPr marL="0" indent="0">
              <a:buNone/>
              <a:defRPr kumimoji="0" lang="en-US" sz="2400" b="1"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838200" y="2272938"/>
            <a:ext cx="10593979" cy="4060892"/>
          </a:xfrm>
          <a:prstGeom prst="rect">
            <a:avLst/>
          </a:prstGeom>
        </p:spPr>
        <p:txBody>
          <a:bodyPr/>
          <a:lstStyle>
            <a:lvl1pPr marL="0" indent="0">
              <a:buNone/>
              <a:defRPr/>
            </a:lvl1pPr>
          </a:lstStyle>
          <a:p>
            <a:r>
              <a:rPr lang="en-US" dirty="0"/>
              <a:t>Edit Screen shot</a:t>
            </a:r>
          </a:p>
        </p:txBody>
      </p:sp>
    </p:spTree>
    <p:extLst>
      <p:ext uri="{BB962C8B-B14F-4D97-AF65-F5344CB8AC3E}">
        <p14:creationId xmlns:p14="http://schemas.microsoft.com/office/powerpoint/2010/main" val="1813272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838200" y="1502229"/>
            <a:ext cx="10593979" cy="4831601"/>
          </a:xfrm>
          <a:prstGeom prst="rect">
            <a:avLst/>
          </a:prstGeom>
        </p:spPr>
        <p:txBody>
          <a:bodyPr/>
          <a:lstStyle>
            <a:lvl1pPr marL="0" indent="0">
              <a:buNone/>
              <a:defRPr/>
            </a:lvl1pPr>
          </a:lstStyle>
          <a:p>
            <a:r>
              <a:rPr lang="en-US" dirty="0"/>
              <a:t>Edit Screen shot</a:t>
            </a:r>
          </a:p>
        </p:txBody>
      </p:sp>
    </p:spTree>
    <p:extLst>
      <p:ext uri="{BB962C8B-B14F-4D97-AF65-F5344CB8AC3E}">
        <p14:creationId xmlns:p14="http://schemas.microsoft.com/office/powerpoint/2010/main" val="1759314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hasCustomPrompt="1"/>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Agenda</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1370483" y="2404422"/>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16" name="Text Placeholder 15">
            <a:extLst>
              <a:ext uri="{FF2B5EF4-FFF2-40B4-BE49-F238E27FC236}">
                <a16:creationId xmlns:a16="http://schemas.microsoft.com/office/drawing/2014/main" id="{3BE7C4DE-80DE-4778-9591-3AE5B5C2C570}"/>
              </a:ext>
            </a:extLst>
          </p:cNvPr>
          <p:cNvSpPr>
            <a:spLocks noGrp="1"/>
          </p:cNvSpPr>
          <p:nvPr>
            <p:ph type="body" sz="quarter" idx="14"/>
          </p:nvPr>
        </p:nvSpPr>
        <p:spPr>
          <a:xfrm>
            <a:off x="1370483" y="5605866"/>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838200" y="1734880"/>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a:extLst>
              <a:ext uri="{FF2B5EF4-FFF2-40B4-BE49-F238E27FC236}">
                <a16:creationId xmlns:a16="http://schemas.microsoft.com/office/drawing/2014/main" id="{0CDAD8C8-8002-4FBE-8783-62D129F27A47}"/>
              </a:ext>
            </a:extLst>
          </p:cNvPr>
          <p:cNvSpPr>
            <a:spLocks noGrp="1"/>
          </p:cNvSpPr>
          <p:nvPr>
            <p:ph type="body" sz="quarter" idx="15"/>
          </p:nvPr>
        </p:nvSpPr>
        <p:spPr>
          <a:xfrm>
            <a:off x="1370483" y="3787599"/>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4" name="Text Placeholder 15">
            <a:extLst>
              <a:ext uri="{FF2B5EF4-FFF2-40B4-BE49-F238E27FC236}">
                <a16:creationId xmlns:a16="http://schemas.microsoft.com/office/drawing/2014/main" id="{4B642894-384E-4C24-87ED-B54B0C0D92F1}"/>
              </a:ext>
            </a:extLst>
          </p:cNvPr>
          <p:cNvSpPr>
            <a:spLocks noGrp="1"/>
          </p:cNvSpPr>
          <p:nvPr>
            <p:ph type="body" sz="quarter" idx="16"/>
          </p:nvPr>
        </p:nvSpPr>
        <p:spPr>
          <a:xfrm>
            <a:off x="1370483" y="4227997"/>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5" name="Text Placeholder 11">
            <a:extLst>
              <a:ext uri="{FF2B5EF4-FFF2-40B4-BE49-F238E27FC236}">
                <a16:creationId xmlns:a16="http://schemas.microsoft.com/office/drawing/2014/main" id="{71C2FB0F-2663-4230-A78F-74F08226344E}"/>
              </a:ext>
            </a:extLst>
          </p:cNvPr>
          <p:cNvSpPr>
            <a:spLocks noGrp="1"/>
          </p:cNvSpPr>
          <p:nvPr>
            <p:ph type="body" sz="quarter" idx="17"/>
          </p:nvPr>
        </p:nvSpPr>
        <p:spPr>
          <a:xfrm>
            <a:off x="1370483" y="5166272"/>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6" name="Text Placeholder 15">
            <a:extLst>
              <a:ext uri="{FF2B5EF4-FFF2-40B4-BE49-F238E27FC236}">
                <a16:creationId xmlns:a16="http://schemas.microsoft.com/office/drawing/2014/main" id="{276E89FD-A69C-46EE-9CE0-269323F27D88}"/>
              </a:ext>
            </a:extLst>
          </p:cNvPr>
          <p:cNvSpPr>
            <a:spLocks noGrp="1"/>
          </p:cNvSpPr>
          <p:nvPr>
            <p:ph type="body" sz="quarter" idx="18"/>
          </p:nvPr>
        </p:nvSpPr>
        <p:spPr>
          <a:xfrm>
            <a:off x="1370483" y="2837393"/>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7" name="Text Placeholder 11">
            <a:extLst>
              <a:ext uri="{FF2B5EF4-FFF2-40B4-BE49-F238E27FC236}">
                <a16:creationId xmlns:a16="http://schemas.microsoft.com/office/drawing/2014/main" id="{D1C6D4CF-4CB8-403A-830D-3E4B8B0161A9}"/>
              </a:ext>
            </a:extLst>
          </p:cNvPr>
          <p:cNvSpPr>
            <a:spLocks noGrp="1"/>
          </p:cNvSpPr>
          <p:nvPr>
            <p:ph type="body" sz="quarter" idx="19"/>
          </p:nvPr>
        </p:nvSpPr>
        <p:spPr>
          <a:xfrm>
            <a:off x="6797134" y="2414785"/>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8" name="Text Placeholder 15">
            <a:extLst>
              <a:ext uri="{FF2B5EF4-FFF2-40B4-BE49-F238E27FC236}">
                <a16:creationId xmlns:a16="http://schemas.microsoft.com/office/drawing/2014/main" id="{7D0B8B0F-2F01-492D-8FF8-68CBC225553E}"/>
              </a:ext>
            </a:extLst>
          </p:cNvPr>
          <p:cNvSpPr>
            <a:spLocks noGrp="1"/>
          </p:cNvSpPr>
          <p:nvPr>
            <p:ph type="body" sz="quarter" idx="20"/>
          </p:nvPr>
        </p:nvSpPr>
        <p:spPr>
          <a:xfrm>
            <a:off x="6797134" y="2843093"/>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9" name="Text Placeholder 11">
            <a:extLst>
              <a:ext uri="{FF2B5EF4-FFF2-40B4-BE49-F238E27FC236}">
                <a16:creationId xmlns:a16="http://schemas.microsoft.com/office/drawing/2014/main" id="{067A1A25-327A-4DEC-B485-5210B043E4FC}"/>
              </a:ext>
            </a:extLst>
          </p:cNvPr>
          <p:cNvSpPr>
            <a:spLocks noGrp="1"/>
          </p:cNvSpPr>
          <p:nvPr>
            <p:ph type="body" sz="quarter" idx="21"/>
          </p:nvPr>
        </p:nvSpPr>
        <p:spPr>
          <a:xfrm>
            <a:off x="6797134" y="3789256"/>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30" name="Text Placeholder 15">
            <a:extLst>
              <a:ext uri="{FF2B5EF4-FFF2-40B4-BE49-F238E27FC236}">
                <a16:creationId xmlns:a16="http://schemas.microsoft.com/office/drawing/2014/main" id="{83CD79D7-2B26-4C12-8E83-375F6EE75BE5}"/>
              </a:ext>
            </a:extLst>
          </p:cNvPr>
          <p:cNvSpPr>
            <a:spLocks noGrp="1"/>
          </p:cNvSpPr>
          <p:nvPr>
            <p:ph type="body" sz="quarter" idx="22"/>
          </p:nvPr>
        </p:nvSpPr>
        <p:spPr>
          <a:xfrm>
            <a:off x="6797134" y="4208896"/>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31" name="Text Placeholder 11">
            <a:extLst>
              <a:ext uri="{FF2B5EF4-FFF2-40B4-BE49-F238E27FC236}">
                <a16:creationId xmlns:a16="http://schemas.microsoft.com/office/drawing/2014/main" id="{134A5099-26C2-4D02-B9B4-C944DA3FB2DD}"/>
              </a:ext>
            </a:extLst>
          </p:cNvPr>
          <p:cNvSpPr>
            <a:spLocks noGrp="1"/>
          </p:cNvSpPr>
          <p:nvPr>
            <p:ph type="body" sz="quarter" idx="23"/>
          </p:nvPr>
        </p:nvSpPr>
        <p:spPr>
          <a:xfrm>
            <a:off x="6797134" y="5165440"/>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32" name="Text Placeholder 15">
            <a:extLst>
              <a:ext uri="{FF2B5EF4-FFF2-40B4-BE49-F238E27FC236}">
                <a16:creationId xmlns:a16="http://schemas.microsoft.com/office/drawing/2014/main" id="{F990CA35-89C8-4C45-96AF-2E07B2766403}"/>
              </a:ext>
            </a:extLst>
          </p:cNvPr>
          <p:cNvSpPr>
            <a:spLocks noGrp="1"/>
          </p:cNvSpPr>
          <p:nvPr>
            <p:ph type="body" sz="quarter" idx="24"/>
          </p:nvPr>
        </p:nvSpPr>
        <p:spPr>
          <a:xfrm>
            <a:off x="6797134" y="5597128"/>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pic>
        <p:nvPicPr>
          <p:cNvPr id="5" name="Picture 4">
            <a:extLst>
              <a:ext uri="{FF2B5EF4-FFF2-40B4-BE49-F238E27FC236}">
                <a16:creationId xmlns:a16="http://schemas.microsoft.com/office/drawing/2014/main" id="{D7DF8B02-B159-4618-95C7-3BE2A701152A}"/>
              </a:ext>
            </a:extLst>
          </p:cNvPr>
          <p:cNvPicPr>
            <a:picLocks noChangeAspect="1"/>
          </p:cNvPicPr>
          <p:nvPr userDrawn="1"/>
        </p:nvPicPr>
        <p:blipFill>
          <a:blip r:embed="rId2"/>
          <a:stretch>
            <a:fillRect/>
          </a:stretch>
        </p:blipFill>
        <p:spPr>
          <a:xfrm>
            <a:off x="671812" y="2350222"/>
            <a:ext cx="580952" cy="485714"/>
          </a:xfrm>
          <a:prstGeom prst="rect">
            <a:avLst/>
          </a:prstGeom>
        </p:spPr>
      </p:pic>
      <p:pic>
        <p:nvPicPr>
          <p:cNvPr id="7" name="Picture 6">
            <a:extLst>
              <a:ext uri="{FF2B5EF4-FFF2-40B4-BE49-F238E27FC236}">
                <a16:creationId xmlns:a16="http://schemas.microsoft.com/office/drawing/2014/main" id="{98DE61E9-DC27-4CF2-9A9C-EAF1F56767F5}"/>
              </a:ext>
            </a:extLst>
          </p:cNvPr>
          <p:cNvPicPr>
            <a:picLocks noChangeAspect="1"/>
          </p:cNvPicPr>
          <p:nvPr userDrawn="1"/>
        </p:nvPicPr>
        <p:blipFill>
          <a:blip r:embed="rId3"/>
          <a:stretch>
            <a:fillRect/>
          </a:stretch>
        </p:blipFill>
        <p:spPr>
          <a:xfrm>
            <a:off x="714669" y="3707058"/>
            <a:ext cx="495238" cy="495238"/>
          </a:xfrm>
          <a:prstGeom prst="rect">
            <a:avLst/>
          </a:prstGeom>
        </p:spPr>
      </p:pic>
      <p:pic>
        <p:nvPicPr>
          <p:cNvPr id="11" name="Picture 10">
            <a:extLst>
              <a:ext uri="{FF2B5EF4-FFF2-40B4-BE49-F238E27FC236}">
                <a16:creationId xmlns:a16="http://schemas.microsoft.com/office/drawing/2014/main" id="{5FDFDBED-613F-4F28-9728-4530672C21D3}"/>
              </a:ext>
            </a:extLst>
          </p:cNvPr>
          <p:cNvPicPr>
            <a:picLocks noChangeAspect="1"/>
          </p:cNvPicPr>
          <p:nvPr userDrawn="1"/>
        </p:nvPicPr>
        <p:blipFill>
          <a:blip r:embed="rId4"/>
          <a:stretch>
            <a:fillRect/>
          </a:stretch>
        </p:blipFill>
        <p:spPr>
          <a:xfrm>
            <a:off x="733716" y="5101890"/>
            <a:ext cx="457143" cy="495238"/>
          </a:xfrm>
          <a:prstGeom prst="rect">
            <a:avLst/>
          </a:prstGeom>
        </p:spPr>
      </p:pic>
      <p:pic>
        <p:nvPicPr>
          <p:cNvPr id="14" name="Picture 13">
            <a:extLst>
              <a:ext uri="{FF2B5EF4-FFF2-40B4-BE49-F238E27FC236}">
                <a16:creationId xmlns:a16="http://schemas.microsoft.com/office/drawing/2014/main" id="{05F04C81-3C35-4E39-92AA-0C5811242318}"/>
              </a:ext>
            </a:extLst>
          </p:cNvPr>
          <p:cNvPicPr>
            <a:picLocks noChangeAspect="1"/>
          </p:cNvPicPr>
          <p:nvPr userDrawn="1"/>
        </p:nvPicPr>
        <p:blipFill>
          <a:blip r:embed="rId5"/>
          <a:stretch>
            <a:fillRect/>
          </a:stretch>
        </p:blipFill>
        <p:spPr>
          <a:xfrm>
            <a:off x="6138173" y="2326895"/>
            <a:ext cx="609524" cy="590476"/>
          </a:xfrm>
          <a:prstGeom prst="rect">
            <a:avLst/>
          </a:prstGeom>
        </p:spPr>
      </p:pic>
      <p:pic>
        <p:nvPicPr>
          <p:cNvPr id="33" name="Picture 32">
            <a:extLst>
              <a:ext uri="{FF2B5EF4-FFF2-40B4-BE49-F238E27FC236}">
                <a16:creationId xmlns:a16="http://schemas.microsoft.com/office/drawing/2014/main" id="{A1E5584C-7D80-4A62-9AB4-AE3B31081DE5}"/>
              </a:ext>
            </a:extLst>
          </p:cNvPr>
          <p:cNvPicPr>
            <a:picLocks noChangeAspect="1"/>
          </p:cNvPicPr>
          <p:nvPr userDrawn="1"/>
        </p:nvPicPr>
        <p:blipFill>
          <a:blip r:embed="rId6"/>
          <a:stretch>
            <a:fillRect/>
          </a:stretch>
        </p:blipFill>
        <p:spPr>
          <a:xfrm>
            <a:off x="6128649" y="3724118"/>
            <a:ext cx="619048" cy="552381"/>
          </a:xfrm>
          <a:prstGeom prst="rect">
            <a:avLst/>
          </a:prstGeom>
        </p:spPr>
      </p:pic>
      <p:pic>
        <p:nvPicPr>
          <p:cNvPr id="35" name="Picture 34">
            <a:extLst>
              <a:ext uri="{FF2B5EF4-FFF2-40B4-BE49-F238E27FC236}">
                <a16:creationId xmlns:a16="http://schemas.microsoft.com/office/drawing/2014/main" id="{F6568B9F-577D-412A-A7F7-FC22E9C1E6B5}"/>
              </a:ext>
            </a:extLst>
          </p:cNvPr>
          <p:cNvPicPr>
            <a:picLocks noChangeAspect="1"/>
          </p:cNvPicPr>
          <p:nvPr userDrawn="1"/>
        </p:nvPicPr>
        <p:blipFill>
          <a:blip r:embed="rId7"/>
          <a:stretch>
            <a:fillRect/>
          </a:stretch>
        </p:blipFill>
        <p:spPr>
          <a:xfrm>
            <a:off x="6214363" y="5053385"/>
            <a:ext cx="447619" cy="571429"/>
          </a:xfrm>
          <a:prstGeom prst="rect">
            <a:avLst/>
          </a:prstGeom>
        </p:spPr>
      </p:pic>
    </p:spTree>
    <p:extLst>
      <p:ext uri="{BB962C8B-B14F-4D97-AF65-F5344CB8AC3E}">
        <p14:creationId xmlns:p14="http://schemas.microsoft.com/office/powerpoint/2010/main" val="2011397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5" name="Picture Placeholder 4">
            <a:extLst>
              <a:ext uri="{FF2B5EF4-FFF2-40B4-BE49-F238E27FC236}">
                <a16:creationId xmlns:a16="http://schemas.microsoft.com/office/drawing/2014/main" id="{74846BB8-2CF0-4664-8966-8D9B4A1CDEE2}"/>
              </a:ext>
            </a:extLst>
          </p:cNvPr>
          <p:cNvSpPr>
            <a:spLocks noGrp="1"/>
          </p:cNvSpPr>
          <p:nvPr>
            <p:ph type="pic" sz="quarter" idx="19" hasCustomPrompt="1"/>
          </p:nvPr>
        </p:nvSpPr>
        <p:spPr>
          <a:xfrm>
            <a:off x="838199" y="770773"/>
            <a:ext cx="10515599" cy="4493549"/>
          </a:xfrm>
          <a:prstGeom prst="rect">
            <a:avLst/>
          </a:prstGeom>
          <a:effectLst>
            <a:outerShdw blurRad="50800" dist="38100" dir="10800000" algn="r" rotWithShape="0">
              <a:prstClr val="black">
                <a:alpha val="40000"/>
              </a:prstClr>
            </a:outerShdw>
          </a:effectLst>
        </p:spPr>
        <p:txBody>
          <a:bodyPr/>
          <a:lstStyle>
            <a:lvl1pPr marL="0" indent="0">
              <a:buNone/>
              <a:defRPr/>
            </a:lvl1pPr>
          </a:lstStyle>
          <a:p>
            <a:r>
              <a:rPr lang="en-US" dirty="0"/>
              <a:t>Edit Screen shot</a:t>
            </a:r>
          </a:p>
        </p:txBody>
      </p:sp>
      <p:sp>
        <p:nvSpPr>
          <p:cNvPr id="7" name="Text Placeholder 6">
            <a:extLst>
              <a:ext uri="{FF2B5EF4-FFF2-40B4-BE49-F238E27FC236}">
                <a16:creationId xmlns:a16="http://schemas.microsoft.com/office/drawing/2014/main" id="{C810BBD6-1AF1-43B1-841F-3A2A02A38BE9}"/>
              </a:ext>
            </a:extLst>
          </p:cNvPr>
          <p:cNvSpPr>
            <a:spLocks noGrp="1"/>
          </p:cNvSpPr>
          <p:nvPr>
            <p:ph type="body" sz="quarter" idx="20"/>
          </p:nvPr>
        </p:nvSpPr>
        <p:spPr>
          <a:xfrm>
            <a:off x="838199" y="5473336"/>
            <a:ext cx="10515599" cy="862149"/>
          </a:xfrm>
          <a:prstGeom prst="rect">
            <a:avLst/>
          </a:prstGeom>
        </p:spPr>
        <p:txBody>
          <a:bodyPr/>
          <a:lstStyle>
            <a:lvl1pPr marL="0" indent="0" algn="ctr">
              <a:lnSpc>
                <a:spcPct val="110000"/>
              </a:lnSpc>
              <a:spcBef>
                <a:spcPts val="0"/>
              </a:spcBef>
              <a:buFont typeface="Wingdings" panose="05000000000000000000" pitchFamily="2" charset="2"/>
              <a:buNone/>
              <a:defRPr sz="2000">
                <a:solidFill>
                  <a:schemeClr val="tx1">
                    <a:lumMod val="95000"/>
                    <a:lumOff val="5000"/>
                  </a:schemeClr>
                </a:solidFill>
                <a:latin typeface="Avenir Next LT Pro" panose="020B0504020202020204" pitchFamily="34" charset="0"/>
              </a:defRPr>
            </a:lvl1pPr>
            <a:lvl2pPr marL="457200" indent="0">
              <a:buFont typeface="Wingdings" panose="05000000000000000000" pitchFamily="2" charset="2"/>
              <a:buNone/>
              <a:defRPr sz="2000">
                <a:latin typeface="Avenir Next LT Pro" panose="020B0504020202020204" pitchFamily="34" charset="0"/>
              </a:defRPr>
            </a:lvl2pPr>
            <a:lvl3pPr marL="914400" indent="0">
              <a:buFont typeface="Wingdings" panose="05000000000000000000" pitchFamily="2" charset="2"/>
              <a:buNone/>
              <a:defRPr sz="2000">
                <a:latin typeface="Avenir Next LT Pro" panose="020B0504020202020204" pitchFamily="34" charset="0"/>
              </a:defRPr>
            </a:lvl3pPr>
            <a:lvl4pPr marL="1371600" indent="0">
              <a:buFont typeface="Wingdings" panose="05000000000000000000" pitchFamily="2" charset="2"/>
              <a:buNone/>
              <a:defRPr sz="2000">
                <a:latin typeface="Avenir Next LT Pro" panose="020B0504020202020204" pitchFamily="34" charset="0"/>
              </a:defRPr>
            </a:lvl4pPr>
            <a:lvl5pPr marL="1828800" indent="0">
              <a:buFont typeface="Wingdings" panose="05000000000000000000" pitchFamily="2" charset="2"/>
              <a:buNone/>
              <a:defRPr sz="2000">
                <a:latin typeface="Avenir Next LT Pro" panose="020B0504020202020204" pitchFamily="34" charset="0"/>
              </a:defRPr>
            </a:lvl5pPr>
          </a:lstStyle>
          <a:p>
            <a:pPr lvl="0"/>
            <a:r>
              <a:rPr lang="en-US" dirty="0"/>
              <a:t>Click to edit Master text styles</a:t>
            </a:r>
          </a:p>
          <a:p>
            <a:pPr lvl="1"/>
            <a:endParaRPr lang="en-US" dirty="0"/>
          </a:p>
        </p:txBody>
      </p:sp>
      <p:cxnSp>
        <p:nvCxnSpPr>
          <p:cNvPr id="6" name="Straight Connector 5">
            <a:extLst>
              <a:ext uri="{FF2B5EF4-FFF2-40B4-BE49-F238E27FC236}">
                <a16:creationId xmlns:a16="http://schemas.microsoft.com/office/drawing/2014/main" id="{3C47C689-154F-491A-ADBC-D652325CBE6C}"/>
              </a:ext>
            </a:extLst>
          </p:cNvPr>
          <p:cNvCxnSpPr/>
          <p:nvPr userDrawn="1"/>
        </p:nvCxnSpPr>
        <p:spPr>
          <a:xfrm>
            <a:off x="838200" y="640080"/>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1704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A03F6F-6B54-4E3B-B7A1-1F9DC0D74C92}"/>
              </a:ext>
            </a:extLst>
          </p:cNvPr>
          <p:cNvSpPr>
            <a:spLocks noGrp="1"/>
          </p:cNvSpPr>
          <p:nvPr>
            <p:ph type="sldNum" sz="quarter" idx="10"/>
          </p:nvPr>
        </p:nvSpPr>
        <p:spPr/>
        <p:txBody>
          <a:bodyPr/>
          <a:lstStyle/>
          <a:p>
            <a:fld id="{10ABDFD9-7ED2-4253-8415-B9C2D4478B65}" type="slidenum">
              <a:rPr lang="en-US" smtClean="0"/>
              <a:pPr/>
              <a:t>‹#›</a:t>
            </a:fld>
            <a:endParaRPr lang="en-US" dirty="0"/>
          </a:p>
        </p:txBody>
      </p:sp>
    </p:spTree>
    <p:extLst>
      <p:ext uri="{BB962C8B-B14F-4D97-AF65-F5344CB8AC3E}">
        <p14:creationId xmlns:p14="http://schemas.microsoft.com/office/powerpoint/2010/main" val="2294355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4101-D3DE-4565-89AD-473FCBDC8989}"/>
              </a:ext>
            </a:extLst>
          </p:cNvPr>
          <p:cNvSpPr>
            <a:spLocks noGrp="1"/>
          </p:cNvSpPr>
          <p:nvPr>
            <p:ph type="title" hasCustomPrompt="1"/>
          </p:nvPr>
        </p:nvSpPr>
        <p:spPr>
          <a:xfrm>
            <a:off x="838200" y="365126"/>
            <a:ext cx="10515600" cy="62765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Edit Title</a:t>
            </a:r>
          </a:p>
        </p:txBody>
      </p:sp>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039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4101-D3DE-4565-89AD-473FCBDC8989}"/>
              </a:ext>
            </a:extLst>
          </p:cNvPr>
          <p:cNvSpPr>
            <a:spLocks noGrp="1"/>
          </p:cNvSpPr>
          <p:nvPr>
            <p:ph type="title" hasCustomPrompt="1"/>
          </p:nvPr>
        </p:nvSpPr>
        <p:spPr>
          <a:xfrm>
            <a:off x="838200" y="365126"/>
            <a:ext cx="10515600" cy="62765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Edit Title</a:t>
            </a:r>
          </a:p>
        </p:txBody>
      </p:sp>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90AA397-6FF6-4491-B494-ECF449FFF416}"/>
              </a:ext>
            </a:extLst>
          </p:cNvPr>
          <p:cNvGrpSpPr/>
          <p:nvPr userDrawn="1"/>
        </p:nvGrpSpPr>
        <p:grpSpPr>
          <a:xfrm>
            <a:off x="2023432" y="1290719"/>
            <a:ext cx="8145136" cy="4695663"/>
            <a:chOff x="1754062" y="1453875"/>
            <a:chExt cx="8145136" cy="4695663"/>
          </a:xfrm>
        </p:grpSpPr>
        <p:sp>
          <p:nvSpPr>
            <p:cNvPr id="7" name="Rectangle 6">
              <a:extLst>
                <a:ext uri="{FF2B5EF4-FFF2-40B4-BE49-F238E27FC236}">
                  <a16:creationId xmlns:a16="http://schemas.microsoft.com/office/drawing/2014/main" id="{EE7509B5-1D84-4B36-B5E4-5DB94E8AFB58}"/>
                </a:ext>
              </a:extLst>
            </p:cNvPr>
            <p:cNvSpPr/>
            <p:nvPr/>
          </p:nvSpPr>
          <p:spPr>
            <a:xfrm>
              <a:off x="1754062" y="1453875"/>
              <a:ext cx="8145136" cy="4695663"/>
            </a:xfrm>
            <a:prstGeom prst="rect">
              <a:avLst/>
            </a:prstGeom>
            <a:solidFill>
              <a:schemeClr val="bg1"/>
            </a:solidFill>
            <a:ln>
              <a:solidFill>
                <a:schemeClr val="bg1">
                  <a:lumMod val="85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1300" b="0" i="0" u="none" strike="noStrike" kern="1200" cap="none" spc="0" normalizeH="0" baseline="0" noProof="0" dirty="0">
                <a:ln>
                  <a:noFill/>
                </a:ln>
                <a:solidFill>
                  <a:srgbClr val="000000">
                    <a:lumMod val="65000"/>
                    <a:lumOff val="35000"/>
                    <a:alpha val="50000"/>
                  </a:srgbClr>
                </a:solidFill>
                <a:effectLst/>
                <a:uLnTx/>
                <a:uFillTx/>
                <a:latin typeface="Avenir Book"/>
                <a:ea typeface="+mn-ea"/>
                <a:cs typeface="Avenir Book"/>
              </a:endParaRPr>
            </a:p>
          </p:txBody>
        </p:sp>
        <p:pic>
          <p:nvPicPr>
            <p:cNvPr id="8" name="Picture 2">
              <a:extLst>
                <a:ext uri="{FF2B5EF4-FFF2-40B4-BE49-F238E27FC236}">
                  <a16:creationId xmlns:a16="http://schemas.microsoft.com/office/drawing/2014/main" id="{F36B1E4A-B8FE-4C79-B62D-86A7A3A1113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7861" y="1516826"/>
              <a:ext cx="6157539" cy="45697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7544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4101-D3DE-4565-89AD-473FCBDC8989}"/>
              </a:ext>
            </a:extLst>
          </p:cNvPr>
          <p:cNvSpPr>
            <a:spLocks noGrp="1"/>
          </p:cNvSpPr>
          <p:nvPr>
            <p:ph type="title" hasCustomPrompt="1"/>
          </p:nvPr>
        </p:nvSpPr>
        <p:spPr>
          <a:xfrm>
            <a:off x="838200" y="365126"/>
            <a:ext cx="10515600" cy="62765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Edit Title</a:t>
            </a:r>
          </a:p>
        </p:txBody>
      </p:sp>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F56F04E9-2625-4EA1-BA04-3E9DD675BBFD}"/>
              </a:ext>
            </a:extLst>
          </p:cNvPr>
          <p:cNvGrpSpPr/>
          <p:nvPr userDrawn="1"/>
        </p:nvGrpSpPr>
        <p:grpSpPr>
          <a:xfrm>
            <a:off x="2023432" y="1290719"/>
            <a:ext cx="8145136" cy="4695663"/>
            <a:chOff x="1754062" y="1453875"/>
            <a:chExt cx="8145136" cy="4695663"/>
          </a:xfrm>
        </p:grpSpPr>
        <p:sp>
          <p:nvSpPr>
            <p:cNvPr id="10" name="Rectangle 9">
              <a:extLst>
                <a:ext uri="{FF2B5EF4-FFF2-40B4-BE49-F238E27FC236}">
                  <a16:creationId xmlns:a16="http://schemas.microsoft.com/office/drawing/2014/main" id="{9E1DC475-87FF-465B-9224-4BA5AA05B3D7}"/>
                </a:ext>
              </a:extLst>
            </p:cNvPr>
            <p:cNvSpPr/>
            <p:nvPr/>
          </p:nvSpPr>
          <p:spPr>
            <a:xfrm>
              <a:off x="1754062" y="1453875"/>
              <a:ext cx="8145136" cy="4695663"/>
            </a:xfrm>
            <a:prstGeom prst="rect">
              <a:avLst/>
            </a:prstGeom>
            <a:solidFill>
              <a:schemeClr val="bg1"/>
            </a:solidFill>
            <a:ln>
              <a:solidFill>
                <a:schemeClr val="bg1">
                  <a:lumMod val="85000"/>
                </a:schemeClr>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1300" b="0" i="0" u="none" strike="noStrike" kern="1200" cap="none" spc="0" normalizeH="0" baseline="0" noProof="0" dirty="0">
                <a:ln>
                  <a:noFill/>
                </a:ln>
                <a:solidFill>
                  <a:srgbClr val="000000">
                    <a:lumMod val="65000"/>
                    <a:lumOff val="35000"/>
                    <a:alpha val="50000"/>
                  </a:srgbClr>
                </a:solidFill>
                <a:effectLst/>
                <a:uLnTx/>
                <a:uFillTx/>
                <a:latin typeface="Avenir Book"/>
                <a:ea typeface="+mn-ea"/>
                <a:cs typeface="Avenir Book"/>
              </a:endParaRPr>
            </a:p>
          </p:txBody>
        </p:sp>
        <p:pic>
          <p:nvPicPr>
            <p:cNvPr id="11" name="Picture 2">
              <a:extLst>
                <a:ext uri="{FF2B5EF4-FFF2-40B4-BE49-F238E27FC236}">
                  <a16:creationId xmlns:a16="http://schemas.microsoft.com/office/drawing/2014/main" id="{F14D9B00-13C7-40B3-9CC4-2F935F598B91}"/>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p:blipFill>
          <p:spPr bwMode="auto">
            <a:xfrm>
              <a:off x="2747861" y="1546607"/>
              <a:ext cx="6157539" cy="451019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21958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4101-D3DE-4565-89AD-473FCBDC8989}"/>
              </a:ext>
            </a:extLst>
          </p:cNvPr>
          <p:cNvSpPr>
            <a:spLocks noGrp="1"/>
          </p:cNvSpPr>
          <p:nvPr>
            <p:ph type="title" hasCustomPrompt="1"/>
          </p:nvPr>
        </p:nvSpPr>
        <p:spPr>
          <a:xfrm>
            <a:off x="6050346" y="1392329"/>
            <a:ext cx="5462450" cy="836941"/>
          </a:xfrm>
          <a:prstGeom prst="rect">
            <a:avLst/>
          </a:prstGeom>
        </p:spPr>
        <p:txBody>
          <a:bodyPr/>
          <a:lstStyle>
            <a:lvl1pPr>
              <a:defRPr lang="en-US" sz="3600" b="0" kern="1200" dirty="0">
                <a:solidFill>
                  <a:schemeClr val="tx1">
                    <a:lumMod val="65000"/>
                    <a:lumOff val="35000"/>
                  </a:schemeClr>
                </a:solidFill>
                <a:effectLst/>
                <a:latin typeface="Avenir LT Std 35 Light" panose="020B0402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Text Placeholder 5">
            <a:extLst>
              <a:ext uri="{FF2B5EF4-FFF2-40B4-BE49-F238E27FC236}">
                <a16:creationId xmlns:a16="http://schemas.microsoft.com/office/drawing/2014/main" id="{62D118DF-9CAF-40EB-9111-E30A2DE7E970}"/>
              </a:ext>
            </a:extLst>
          </p:cNvPr>
          <p:cNvSpPr>
            <a:spLocks noGrp="1"/>
          </p:cNvSpPr>
          <p:nvPr>
            <p:ph type="body" sz="quarter" idx="11"/>
          </p:nvPr>
        </p:nvSpPr>
        <p:spPr>
          <a:xfrm>
            <a:off x="6050346" y="2229270"/>
            <a:ext cx="5478463" cy="3422650"/>
          </a:xfrm>
          <a:prstGeom prst="rect">
            <a:avLst/>
          </a:prstGeom>
        </p:spPr>
        <p:txBody>
          <a:bodyPr/>
          <a:lstStyle>
            <a:lvl1pPr marL="228600" indent="-228600">
              <a:lnSpc>
                <a:spcPct val="140000"/>
              </a:lnSpc>
              <a:spcBef>
                <a:spcPts val="0"/>
              </a:spcBef>
              <a:buFont typeface="Wingdings" panose="05000000000000000000" pitchFamily="2" charset="2"/>
              <a:buChar char="§"/>
              <a:defRPr sz="2000">
                <a:solidFill>
                  <a:schemeClr val="tx1">
                    <a:lumMod val="65000"/>
                    <a:lumOff val="35000"/>
                  </a:schemeClr>
                </a:solidFill>
                <a:latin typeface="Avenir LT Std 45 Book" panose="020B0502020203020204" pitchFamily="34" charset="0"/>
              </a:defRPr>
            </a:lvl1pPr>
          </a:lstStyle>
          <a:p>
            <a:pPr lvl="0"/>
            <a:r>
              <a:rPr lang="en-US" dirty="0"/>
              <a:t>Click to edit </a:t>
            </a:r>
          </a:p>
          <a:p>
            <a:pPr lvl="0"/>
            <a:r>
              <a:rPr lang="en-US" dirty="0"/>
              <a:t>Click to edit</a:t>
            </a:r>
          </a:p>
          <a:p>
            <a:pPr lvl="0"/>
            <a:r>
              <a:rPr lang="en-US" dirty="0"/>
              <a:t>Click to edit</a:t>
            </a:r>
          </a:p>
          <a:p>
            <a:pPr lvl="0"/>
            <a:r>
              <a:rPr lang="en-US" dirty="0"/>
              <a:t>Click to edit</a:t>
            </a:r>
          </a:p>
        </p:txBody>
      </p:sp>
      <p:sp>
        <p:nvSpPr>
          <p:cNvPr id="7" name="Oval 6">
            <a:extLst>
              <a:ext uri="{FF2B5EF4-FFF2-40B4-BE49-F238E27FC236}">
                <a16:creationId xmlns:a16="http://schemas.microsoft.com/office/drawing/2014/main" id="{F88140EF-C6EB-4B34-97C0-E95D5A0E33EE}"/>
              </a:ext>
            </a:extLst>
          </p:cNvPr>
          <p:cNvSpPr/>
          <p:nvPr userDrawn="1"/>
        </p:nvSpPr>
        <p:spPr>
          <a:xfrm>
            <a:off x="1251097" y="1295400"/>
            <a:ext cx="4267200" cy="426720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8A723D-76CA-43C9-A770-AC9A85C5E997}"/>
              </a:ext>
            </a:extLst>
          </p:cNvPr>
          <p:cNvPicPr>
            <a:picLocks noChangeAspect="1"/>
          </p:cNvPicPr>
          <p:nvPr userDrawn="1"/>
        </p:nvPicPr>
        <p:blipFill>
          <a:blip r:embed="rId2"/>
          <a:stretch>
            <a:fillRect/>
          </a:stretch>
        </p:blipFill>
        <p:spPr>
          <a:xfrm>
            <a:off x="811264" y="1252540"/>
            <a:ext cx="4352921" cy="4352921"/>
          </a:xfrm>
          <a:prstGeom prst="rect">
            <a:avLst/>
          </a:prstGeom>
        </p:spPr>
      </p:pic>
      <p:pic>
        <p:nvPicPr>
          <p:cNvPr id="10" name="Picture 9">
            <a:extLst>
              <a:ext uri="{FF2B5EF4-FFF2-40B4-BE49-F238E27FC236}">
                <a16:creationId xmlns:a16="http://schemas.microsoft.com/office/drawing/2014/main" id="{D7D2BE09-9AD8-493B-BE65-9544710FE8FB}"/>
              </a:ext>
            </a:extLst>
          </p:cNvPr>
          <p:cNvPicPr>
            <a:picLocks noChangeAspect="1"/>
          </p:cNvPicPr>
          <p:nvPr userDrawn="1"/>
        </p:nvPicPr>
        <p:blipFill>
          <a:blip r:embed="rId3"/>
          <a:stretch>
            <a:fillRect/>
          </a:stretch>
        </p:blipFill>
        <p:spPr>
          <a:xfrm>
            <a:off x="2137258" y="2064986"/>
            <a:ext cx="1700931" cy="2267909"/>
          </a:xfrm>
          <a:prstGeom prst="rect">
            <a:avLst/>
          </a:prstGeom>
        </p:spPr>
      </p:pic>
    </p:spTree>
    <p:extLst>
      <p:ext uri="{BB962C8B-B14F-4D97-AF65-F5344CB8AC3E}">
        <p14:creationId xmlns:p14="http://schemas.microsoft.com/office/powerpoint/2010/main" val="369399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4101-D3DE-4565-89AD-473FCBDC8989}"/>
              </a:ext>
            </a:extLst>
          </p:cNvPr>
          <p:cNvSpPr>
            <a:spLocks noGrp="1"/>
          </p:cNvSpPr>
          <p:nvPr>
            <p:ph type="title" hasCustomPrompt="1"/>
          </p:nvPr>
        </p:nvSpPr>
        <p:spPr>
          <a:xfrm>
            <a:off x="838200" y="365126"/>
            <a:ext cx="10515600" cy="80858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a:t>
            </a:r>
          </a:p>
        </p:txBody>
      </p:sp>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5" name="Text Placeholder 4">
            <a:extLst>
              <a:ext uri="{FF2B5EF4-FFF2-40B4-BE49-F238E27FC236}">
                <a16:creationId xmlns:a16="http://schemas.microsoft.com/office/drawing/2014/main" id="{5E505A33-873F-47DF-B465-EBA9A533C2E2}"/>
              </a:ext>
            </a:extLst>
          </p:cNvPr>
          <p:cNvSpPr>
            <a:spLocks noGrp="1"/>
          </p:cNvSpPr>
          <p:nvPr>
            <p:ph type="body" sz="quarter" idx="11"/>
          </p:nvPr>
        </p:nvSpPr>
        <p:spPr>
          <a:xfrm>
            <a:off x="838200" y="1173163"/>
            <a:ext cx="5486400" cy="450850"/>
          </a:xfrm>
          <a:prstGeom prst="rect">
            <a:avLst/>
          </a:prstGeom>
        </p:spPr>
        <p:txBody>
          <a:bodyPr/>
          <a:lstStyle>
            <a:lvl1pPr marL="0" indent="0">
              <a:buNone/>
              <a:defRPr lang="en-US" sz="2000" b="0" kern="1200" dirty="0" smtClean="0">
                <a:solidFill>
                  <a:schemeClr val="bg1">
                    <a:lumMod val="65000"/>
                  </a:schemeClr>
                </a:solidFill>
                <a:effectLst/>
                <a:latin typeface="Avenir Next LT Pro" panose="020B0504020202020204" pitchFamily="34" charset="0"/>
                <a:ea typeface="+mj-ea"/>
                <a:cs typeface="Arial" pitchFamily="34" charset="0"/>
              </a:defRPr>
            </a:lvl1pPr>
          </a:lstStyle>
          <a:p>
            <a:pPr lvl="0"/>
            <a:r>
              <a:rPr lang="en-US" dirty="0"/>
              <a:t>Click to edit Master text styles</a:t>
            </a:r>
          </a:p>
          <a:p>
            <a:pPr lvl="1"/>
            <a:endParaRPr lang="en-US" dirty="0"/>
          </a:p>
        </p:txBody>
      </p:sp>
    </p:spTree>
    <p:extLst>
      <p:ext uri="{BB962C8B-B14F-4D97-AF65-F5344CB8AC3E}">
        <p14:creationId xmlns:p14="http://schemas.microsoft.com/office/powerpoint/2010/main" val="321523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ctivity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545186E-6877-4359-A55E-226D4ABE59AA}"/>
              </a:ext>
            </a:extLst>
          </p:cNvPr>
          <p:cNvGrpSpPr/>
          <p:nvPr userDrawn="1"/>
        </p:nvGrpSpPr>
        <p:grpSpPr>
          <a:xfrm>
            <a:off x="5498540" y="1288490"/>
            <a:ext cx="1194920" cy="1237783"/>
            <a:chOff x="5498539" y="1545665"/>
            <a:chExt cx="1194920" cy="1237783"/>
          </a:xfrm>
        </p:grpSpPr>
        <p:grpSp>
          <p:nvGrpSpPr>
            <p:cNvPr id="6" name="Group 5">
              <a:extLst>
                <a:ext uri="{FF2B5EF4-FFF2-40B4-BE49-F238E27FC236}">
                  <a16:creationId xmlns:a16="http://schemas.microsoft.com/office/drawing/2014/main" id="{A3B0117C-FAF9-4BC9-AFE8-51531F52DD0E}"/>
                </a:ext>
              </a:extLst>
            </p:cNvPr>
            <p:cNvGrpSpPr/>
            <p:nvPr userDrawn="1"/>
          </p:nvGrpSpPr>
          <p:grpSpPr>
            <a:xfrm>
              <a:off x="5498539" y="1545665"/>
              <a:ext cx="1194920" cy="1194920"/>
              <a:chOff x="5498540" y="2831540"/>
              <a:chExt cx="1194920" cy="1194920"/>
            </a:xfrm>
          </p:grpSpPr>
          <p:pic>
            <p:nvPicPr>
              <p:cNvPr id="4" name="Picture 3">
                <a:extLst>
                  <a:ext uri="{FF2B5EF4-FFF2-40B4-BE49-F238E27FC236}">
                    <a16:creationId xmlns:a16="http://schemas.microsoft.com/office/drawing/2014/main" id="{9056077B-BBBE-4951-8DF6-FA98DA1E59CF}"/>
                  </a:ext>
                </a:extLst>
              </p:cNvPr>
              <p:cNvPicPr>
                <a:picLocks noChangeAspect="1"/>
              </p:cNvPicPr>
              <p:nvPr userDrawn="1"/>
            </p:nvPicPr>
            <p:blipFill>
              <a:blip r:embed="rId2"/>
              <a:stretch>
                <a:fillRect/>
              </a:stretch>
            </p:blipFill>
            <p:spPr>
              <a:xfrm>
                <a:off x="5498540" y="2831540"/>
                <a:ext cx="1194920" cy="1194920"/>
              </a:xfrm>
              <a:prstGeom prst="rect">
                <a:avLst/>
              </a:prstGeom>
            </p:spPr>
          </p:pic>
          <p:pic>
            <p:nvPicPr>
              <p:cNvPr id="5" name="Picture 4">
                <a:extLst>
                  <a:ext uri="{FF2B5EF4-FFF2-40B4-BE49-F238E27FC236}">
                    <a16:creationId xmlns:a16="http://schemas.microsoft.com/office/drawing/2014/main" id="{83F6C0A7-DA7C-4305-930C-AAC1CC547A8F}"/>
                  </a:ext>
                </a:extLst>
              </p:cNvPr>
              <p:cNvPicPr>
                <a:picLocks noChangeAspect="1"/>
              </p:cNvPicPr>
              <p:nvPr userDrawn="1"/>
            </p:nvPicPr>
            <p:blipFill>
              <a:blip r:embed="rId3"/>
              <a:stretch>
                <a:fillRect/>
              </a:stretch>
            </p:blipFill>
            <p:spPr>
              <a:xfrm>
                <a:off x="5718015" y="3063208"/>
                <a:ext cx="755970" cy="731583"/>
              </a:xfrm>
              <a:prstGeom prst="rect">
                <a:avLst/>
              </a:prstGeom>
            </p:spPr>
          </p:pic>
        </p:grpSp>
        <p:pic>
          <p:nvPicPr>
            <p:cNvPr id="3" name="Picture 2">
              <a:extLst>
                <a:ext uri="{FF2B5EF4-FFF2-40B4-BE49-F238E27FC236}">
                  <a16:creationId xmlns:a16="http://schemas.microsoft.com/office/drawing/2014/main" id="{1B94240C-1DB1-44DD-B086-2D880581AF75}"/>
                </a:ext>
              </a:extLst>
            </p:cNvPr>
            <p:cNvPicPr>
              <a:picLocks noChangeAspect="1"/>
            </p:cNvPicPr>
            <p:nvPr userDrawn="1"/>
          </p:nvPicPr>
          <p:blipFill>
            <a:blip r:embed="rId4"/>
            <a:stretch>
              <a:fillRect/>
            </a:stretch>
          </p:blipFill>
          <p:spPr>
            <a:xfrm>
              <a:off x="5705821" y="1820197"/>
              <a:ext cx="768163" cy="963251"/>
            </a:xfrm>
            <a:prstGeom prst="rect">
              <a:avLst/>
            </a:prstGeom>
          </p:spPr>
        </p:pic>
      </p:grpSp>
      <p:sp>
        <p:nvSpPr>
          <p:cNvPr id="9" name="Text Placeholder 8">
            <a:extLst>
              <a:ext uri="{FF2B5EF4-FFF2-40B4-BE49-F238E27FC236}">
                <a16:creationId xmlns:a16="http://schemas.microsoft.com/office/drawing/2014/main" id="{5A8EAF9E-4AB6-4EC9-8D2F-3247275E06E2}"/>
              </a:ext>
            </a:extLst>
          </p:cNvPr>
          <p:cNvSpPr>
            <a:spLocks noGrp="1"/>
          </p:cNvSpPr>
          <p:nvPr>
            <p:ph type="body" sz="quarter" idx="10"/>
          </p:nvPr>
        </p:nvSpPr>
        <p:spPr>
          <a:xfrm>
            <a:off x="0" y="2643642"/>
            <a:ext cx="12192000" cy="314325"/>
          </a:xfrm>
          <a:prstGeom prst="rect">
            <a:avLst/>
          </a:prstGeom>
        </p:spPr>
        <p:txBody>
          <a:bodyPr/>
          <a:lstStyle>
            <a:lvl1pPr marL="0" indent="0" algn="ctr">
              <a:buNone/>
              <a:defRPr sz="1600">
                <a:solidFill>
                  <a:srgbClr val="4C306F"/>
                </a:solidFill>
                <a:latin typeface="Avenir LT Std 45 Book" panose="020B0502020203020204" pitchFamily="34" charset="0"/>
              </a:defRPr>
            </a:lvl1pPr>
          </a:lstStyle>
          <a:p>
            <a:pPr lvl="0"/>
            <a:r>
              <a:rPr lang="en-US" dirty="0"/>
              <a:t>Edit Master text styles</a:t>
            </a:r>
          </a:p>
        </p:txBody>
      </p:sp>
      <p:sp>
        <p:nvSpPr>
          <p:cNvPr id="10" name="Text Placeholder 8">
            <a:extLst>
              <a:ext uri="{FF2B5EF4-FFF2-40B4-BE49-F238E27FC236}">
                <a16:creationId xmlns:a16="http://schemas.microsoft.com/office/drawing/2014/main" id="{C130DC3E-3EB4-4E17-8A5C-51624A69A40B}"/>
              </a:ext>
            </a:extLst>
          </p:cNvPr>
          <p:cNvSpPr>
            <a:spLocks noGrp="1"/>
          </p:cNvSpPr>
          <p:nvPr>
            <p:ph type="body" sz="quarter" idx="11" hasCustomPrompt="1"/>
          </p:nvPr>
        </p:nvSpPr>
        <p:spPr>
          <a:xfrm>
            <a:off x="6097" y="4061309"/>
            <a:ext cx="12192000" cy="2300302"/>
          </a:xfrm>
          <a:prstGeom prst="rect">
            <a:avLst/>
          </a:prstGeom>
        </p:spPr>
        <p:txBody>
          <a:bodyPr/>
          <a:lstStyle>
            <a:lvl1pPr marL="0" indent="0" algn="ctr">
              <a:lnSpc>
                <a:spcPct val="110000"/>
              </a:lnSpc>
              <a:buNone/>
              <a:defRPr sz="2400">
                <a:solidFill>
                  <a:srgbClr val="4C306F"/>
                </a:solidFill>
                <a:latin typeface="Avenir LT Std 45 Book" panose="020B0502020203020204" pitchFamily="34" charset="0"/>
              </a:defRPr>
            </a:lvl1pPr>
          </a:lstStyle>
          <a:p>
            <a:pPr lvl="0"/>
            <a:r>
              <a:rPr lang="en-US" dirty="0"/>
              <a:t>Activity Instructions</a:t>
            </a:r>
          </a:p>
        </p:txBody>
      </p:sp>
      <p:sp>
        <p:nvSpPr>
          <p:cNvPr id="11" name="Text Placeholder 8">
            <a:extLst>
              <a:ext uri="{FF2B5EF4-FFF2-40B4-BE49-F238E27FC236}">
                <a16:creationId xmlns:a16="http://schemas.microsoft.com/office/drawing/2014/main" id="{8D64E82E-FD77-47E5-BD4D-0304150A26A1}"/>
              </a:ext>
            </a:extLst>
          </p:cNvPr>
          <p:cNvSpPr>
            <a:spLocks noGrp="1"/>
          </p:cNvSpPr>
          <p:nvPr>
            <p:ph type="body" sz="quarter" idx="12" hasCustomPrompt="1"/>
          </p:nvPr>
        </p:nvSpPr>
        <p:spPr>
          <a:xfrm>
            <a:off x="-6097" y="3390507"/>
            <a:ext cx="12192000" cy="474557"/>
          </a:xfrm>
          <a:prstGeom prst="rect">
            <a:avLst/>
          </a:prstGeom>
        </p:spPr>
        <p:txBody>
          <a:bodyPr/>
          <a:lstStyle>
            <a:lvl1pPr marL="0" indent="0" algn="ctr">
              <a:lnSpc>
                <a:spcPct val="110000"/>
              </a:lnSpc>
              <a:buNone/>
              <a:defRPr sz="2800">
                <a:solidFill>
                  <a:srgbClr val="4C306F"/>
                </a:solidFill>
                <a:latin typeface="Avenir LT Std 45 Book" panose="020B0502020203020204" pitchFamily="34" charset="0"/>
              </a:defRPr>
            </a:lvl1pPr>
          </a:lstStyle>
          <a:p>
            <a:pPr lvl="0"/>
            <a:r>
              <a:rPr lang="en-US" dirty="0"/>
              <a:t>Activity #. Activity Name</a:t>
            </a:r>
          </a:p>
        </p:txBody>
      </p:sp>
    </p:spTree>
    <p:extLst>
      <p:ext uri="{BB962C8B-B14F-4D97-AF65-F5344CB8AC3E}">
        <p14:creationId xmlns:p14="http://schemas.microsoft.com/office/powerpoint/2010/main" val="2957884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Activity1">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2545186E-6877-4359-A55E-226D4ABE59AA}"/>
              </a:ext>
            </a:extLst>
          </p:cNvPr>
          <p:cNvGrpSpPr/>
          <p:nvPr userDrawn="1"/>
        </p:nvGrpSpPr>
        <p:grpSpPr>
          <a:xfrm>
            <a:off x="332669" y="235297"/>
            <a:ext cx="1194920" cy="1237783"/>
            <a:chOff x="5498539" y="1545665"/>
            <a:chExt cx="1194920" cy="1237783"/>
          </a:xfrm>
        </p:grpSpPr>
        <p:grpSp>
          <p:nvGrpSpPr>
            <p:cNvPr id="6" name="Group 5">
              <a:extLst>
                <a:ext uri="{FF2B5EF4-FFF2-40B4-BE49-F238E27FC236}">
                  <a16:creationId xmlns:a16="http://schemas.microsoft.com/office/drawing/2014/main" id="{A3B0117C-FAF9-4BC9-AFE8-51531F52DD0E}"/>
                </a:ext>
              </a:extLst>
            </p:cNvPr>
            <p:cNvGrpSpPr/>
            <p:nvPr userDrawn="1"/>
          </p:nvGrpSpPr>
          <p:grpSpPr>
            <a:xfrm>
              <a:off x="5498539" y="1545665"/>
              <a:ext cx="1194920" cy="1194920"/>
              <a:chOff x="5498540" y="2831540"/>
              <a:chExt cx="1194920" cy="1194920"/>
            </a:xfrm>
          </p:grpSpPr>
          <p:pic>
            <p:nvPicPr>
              <p:cNvPr id="4" name="Picture 3">
                <a:extLst>
                  <a:ext uri="{FF2B5EF4-FFF2-40B4-BE49-F238E27FC236}">
                    <a16:creationId xmlns:a16="http://schemas.microsoft.com/office/drawing/2014/main" id="{9056077B-BBBE-4951-8DF6-FA98DA1E59CF}"/>
                  </a:ext>
                </a:extLst>
              </p:cNvPr>
              <p:cNvPicPr>
                <a:picLocks noChangeAspect="1"/>
              </p:cNvPicPr>
              <p:nvPr userDrawn="1"/>
            </p:nvPicPr>
            <p:blipFill>
              <a:blip r:embed="rId2"/>
              <a:stretch>
                <a:fillRect/>
              </a:stretch>
            </p:blipFill>
            <p:spPr>
              <a:xfrm>
                <a:off x="5498540" y="2831540"/>
                <a:ext cx="1194920" cy="1194920"/>
              </a:xfrm>
              <a:prstGeom prst="rect">
                <a:avLst/>
              </a:prstGeom>
            </p:spPr>
          </p:pic>
          <p:pic>
            <p:nvPicPr>
              <p:cNvPr id="5" name="Picture 4">
                <a:extLst>
                  <a:ext uri="{FF2B5EF4-FFF2-40B4-BE49-F238E27FC236}">
                    <a16:creationId xmlns:a16="http://schemas.microsoft.com/office/drawing/2014/main" id="{83F6C0A7-DA7C-4305-930C-AAC1CC547A8F}"/>
                  </a:ext>
                </a:extLst>
              </p:cNvPr>
              <p:cNvPicPr>
                <a:picLocks noChangeAspect="1"/>
              </p:cNvPicPr>
              <p:nvPr userDrawn="1"/>
            </p:nvPicPr>
            <p:blipFill>
              <a:blip r:embed="rId3"/>
              <a:stretch>
                <a:fillRect/>
              </a:stretch>
            </p:blipFill>
            <p:spPr>
              <a:xfrm>
                <a:off x="5718015" y="3063208"/>
                <a:ext cx="755970" cy="731583"/>
              </a:xfrm>
              <a:prstGeom prst="rect">
                <a:avLst/>
              </a:prstGeom>
            </p:spPr>
          </p:pic>
        </p:grpSp>
        <p:pic>
          <p:nvPicPr>
            <p:cNvPr id="3" name="Picture 2">
              <a:extLst>
                <a:ext uri="{FF2B5EF4-FFF2-40B4-BE49-F238E27FC236}">
                  <a16:creationId xmlns:a16="http://schemas.microsoft.com/office/drawing/2014/main" id="{1B94240C-1DB1-44DD-B086-2D880581AF75}"/>
                </a:ext>
              </a:extLst>
            </p:cNvPr>
            <p:cNvPicPr>
              <a:picLocks noChangeAspect="1"/>
            </p:cNvPicPr>
            <p:nvPr userDrawn="1"/>
          </p:nvPicPr>
          <p:blipFill>
            <a:blip r:embed="rId4"/>
            <a:stretch>
              <a:fillRect/>
            </a:stretch>
          </p:blipFill>
          <p:spPr>
            <a:xfrm>
              <a:off x="5705821" y="1820197"/>
              <a:ext cx="768163" cy="963251"/>
            </a:xfrm>
            <a:prstGeom prst="rect">
              <a:avLst/>
            </a:prstGeom>
          </p:spPr>
        </p:pic>
      </p:grpSp>
      <p:sp>
        <p:nvSpPr>
          <p:cNvPr id="10" name="Text Placeholder 8">
            <a:extLst>
              <a:ext uri="{FF2B5EF4-FFF2-40B4-BE49-F238E27FC236}">
                <a16:creationId xmlns:a16="http://schemas.microsoft.com/office/drawing/2014/main" id="{C130DC3E-3EB4-4E17-8A5C-51624A69A40B}"/>
              </a:ext>
            </a:extLst>
          </p:cNvPr>
          <p:cNvSpPr>
            <a:spLocks noGrp="1"/>
          </p:cNvSpPr>
          <p:nvPr>
            <p:ph type="body" sz="quarter" idx="11" hasCustomPrompt="1"/>
          </p:nvPr>
        </p:nvSpPr>
        <p:spPr>
          <a:xfrm>
            <a:off x="1734871" y="1905937"/>
            <a:ext cx="8819918" cy="4233606"/>
          </a:xfrm>
          <a:prstGeom prst="rect">
            <a:avLst/>
          </a:prstGeom>
        </p:spPr>
        <p:txBody>
          <a:bodyPr/>
          <a:lstStyle>
            <a:lvl1pPr marL="457200" indent="-457200" algn="l">
              <a:lnSpc>
                <a:spcPct val="150000"/>
              </a:lnSpc>
              <a:spcBef>
                <a:spcPts val="0"/>
              </a:spcBef>
              <a:buFont typeface="+mj-lt"/>
              <a:buAutoNum type="arabicPeriod"/>
              <a:defRPr sz="2400">
                <a:solidFill>
                  <a:srgbClr val="4C306F"/>
                </a:solidFill>
                <a:latin typeface="Avenir LT Std 45 Book" panose="020B0502020203020204" pitchFamily="34" charset="0"/>
              </a:defRPr>
            </a:lvl1pPr>
          </a:lstStyle>
          <a:p>
            <a:pPr lvl="0"/>
            <a:r>
              <a:rPr lang="en-US" dirty="0"/>
              <a:t>Activity Instructions</a:t>
            </a:r>
          </a:p>
          <a:p>
            <a:pPr lvl="0"/>
            <a:r>
              <a:rPr lang="en-US" dirty="0"/>
              <a:t>Click to edit</a:t>
            </a:r>
          </a:p>
          <a:p>
            <a:pPr lvl="0"/>
            <a:r>
              <a:rPr lang="en-US" dirty="0"/>
              <a:t>Click to edit</a:t>
            </a:r>
          </a:p>
          <a:p>
            <a:pPr lvl="0"/>
            <a:r>
              <a:rPr lang="en-US" dirty="0"/>
              <a:t>Click to edit</a:t>
            </a:r>
          </a:p>
        </p:txBody>
      </p:sp>
      <p:sp>
        <p:nvSpPr>
          <p:cNvPr id="11" name="Text Placeholder 8">
            <a:extLst>
              <a:ext uri="{FF2B5EF4-FFF2-40B4-BE49-F238E27FC236}">
                <a16:creationId xmlns:a16="http://schemas.microsoft.com/office/drawing/2014/main" id="{8D64E82E-FD77-47E5-BD4D-0304150A26A1}"/>
              </a:ext>
            </a:extLst>
          </p:cNvPr>
          <p:cNvSpPr>
            <a:spLocks noGrp="1"/>
          </p:cNvSpPr>
          <p:nvPr>
            <p:ph type="body" sz="quarter" idx="12" hasCustomPrompt="1"/>
          </p:nvPr>
        </p:nvSpPr>
        <p:spPr>
          <a:xfrm>
            <a:off x="1734871" y="369757"/>
            <a:ext cx="8819918" cy="925998"/>
          </a:xfrm>
          <a:prstGeom prst="rect">
            <a:avLst/>
          </a:prstGeom>
        </p:spPr>
        <p:txBody>
          <a:bodyPr/>
          <a:lstStyle>
            <a:lvl1pPr marL="0" indent="0" algn="l">
              <a:lnSpc>
                <a:spcPct val="110000"/>
              </a:lnSpc>
              <a:buNone/>
              <a:defRPr sz="2800">
                <a:solidFill>
                  <a:srgbClr val="4C306F"/>
                </a:solidFill>
                <a:latin typeface="Avenir LT Std 45 Book" panose="020B0502020203020204" pitchFamily="34" charset="0"/>
              </a:defRPr>
            </a:lvl1pPr>
          </a:lstStyle>
          <a:p>
            <a:pPr lvl="0"/>
            <a:r>
              <a:rPr lang="en-US" dirty="0"/>
              <a:t>Activity #. Activity Name</a:t>
            </a:r>
          </a:p>
        </p:txBody>
      </p:sp>
    </p:spTree>
    <p:extLst>
      <p:ext uri="{BB962C8B-B14F-4D97-AF65-F5344CB8AC3E}">
        <p14:creationId xmlns:p14="http://schemas.microsoft.com/office/powerpoint/2010/main" val="855912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3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cxnSp>
        <p:nvCxnSpPr>
          <p:cNvPr id="6" name="Straight Connector 5">
            <a:extLst>
              <a:ext uri="{FF2B5EF4-FFF2-40B4-BE49-F238E27FC236}">
                <a16:creationId xmlns:a16="http://schemas.microsoft.com/office/drawing/2014/main" id="{3C47C689-154F-491A-ADBC-D652325CBE6C}"/>
              </a:ext>
            </a:extLst>
          </p:cNvPr>
          <p:cNvCxnSpPr/>
          <p:nvPr userDrawn="1"/>
        </p:nvCxnSpPr>
        <p:spPr>
          <a:xfrm>
            <a:off x="838200" y="640080"/>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68C4242-F164-4301-AC9E-A5DE106ACF62}"/>
              </a:ext>
            </a:extLst>
          </p:cNvPr>
          <p:cNvSpPr txBox="1"/>
          <p:nvPr userDrawn="1"/>
        </p:nvSpPr>
        <p:spPr>
          <a:xfrm>
            <a:off x="3714404" y="5793971"/>
            <a:ext cx="4763193" cy="369332"/>
          </a:xfrm>
          <a:prstGeom prst="rect">
            <a:avLst/>
          </a:prstGeom>
          <a:noFill/>
        </p:spPr>
        <p:txBody>
          <a:bodyPr wrap="square" rtlCol="0">
            <a:spAutoFit/>
          </a:bodyPr>
          <a:lstStyle/>
          <a:p>
            <a:pPr algn="ctr"/>
            <a:r>
              <a:rPr lang="en-US" dirty="0">
                <a:solidFill>
                  <a:srgbClr val="4C306F"/>
                </a:solidFill>
                <a:latin typeface="Avenir LT Std 45 Book" panose="020B0502020203020204" pitchFamily="34" charset="0"/>
              </a:rPr>
              <a:t>The DirectMatch Process for the end user.</a:t>
            </a:r>
          </a:p>
        </p:txBody>
      </p:sp>
      <p:pic>
        <p:nvPicPr>
          <p:cNvPr id="3" name="Picture 2">
            <a:extLst>
              <a:ext uri="{FF2B5EF4-FFF2-40B4-BE49-F238E27FC236}">
                <a16:creationId xmlns:a16="http://schemas.microsoft.com/office/drawing/2014/main" id="{C6089253-296F-46BD-8735-E45C134B6ADD}"/>
              </a:ext>
            </a:extLst>
          </p:cNvPr>
          <p:cNvPicPr>
            <a:picLocks noChangeAspect="1"/>
          </p:cNvPicPr>
          <p:nvPr userDrawn="1"/>
        </p:nvPicPr>
        <p:blipFill>
          <a:blip r:embed="rId2"/>
          <a:stretch>
            <a:fillRect/>
          </a:stretch>
        </p:blipFill>
        <p:spPr>
          <a:xfrm>
            <a:off x="276864" y="768707"/>
            <a:ext cx="11638273" cy="4938188"/>
          </a:xfrm>
          <a:prstGeom prst="rect">
            <a:avLst/>
          </a:prstGeom>
        </p:spPr>
      </p:pic>
    </p:spTree>
    <p:extLst>
      <p:ext uri="{BB962C8B-B14F-4D97-AF65-F5344CB8AC3E}">
        <p14:creationId xmlns:p14="http://schemas.microsoft.com/office/powerpoint/2010/main" val="655332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6230-20AB-49BC-A059-E7EB540CF97C}"/>
              </a:ext>
            </a:extLst>
          </p:cNvPr>
          <p:cNvSpPr>
            <a:spLocks noGrp="1"/>
          </p:cNvSpPr>
          <p:nvPr>
            <p:ph type="title" hasCustomPrompt="1"/>
          </p:nvPr>
        </p:nvSpPr>
        <p:spPr>
          <a:xfrm>
            <a:off x="838200" y="524171"/>
            <a:ext cx="10515600" cy="81053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panose="020B0603020203020204" pitchFamily="34" charset="0"/>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Agenda</a:t>
            </a:r>
          </a:p>
        </p:txBody>
      </p:sp>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12" name="Text Placeholder 11">
            <a:extLst>
              <a:ext uri="{FF2B5EF4-FFF2-40B4-BE49-F238E27FC236}">
                <a16:creationId xmlns:a16="http://schemas.microsoft.com/office/drawing/2014/main" id="{102DB762-7D35-4E04-935C-F3E76C390478}"/>
              </a:ext>
            </a:extLst>
          </p:cNvPr>
          <p:cNvSpPr>
            <a:spLocks noGrp="1"/>
          </p:cNvSpPr>
          <p:nvPr>
            <p:ph type="body" sz="quarter" idx="12"/>
          </p:nvPr>
        </p:nvSpPr>
        <p:spPr>
          <a:xfrm>
            <a:off x="1370483" y="2404422"/>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16" name="Text Placeholder 15">
            <a:extLst>
              <a:ext uri="{FF2B5EF4-FFF2-40B4-BE49-F238E27FC236}">
                <a16:creationId xmlns:a16="http://schemas.microsoft.com/office/drawing/2014/main" id="{3BE7C4DE-80DE-4778-9591-3AE5B5C2C570}"/>
              </a:ext>
            </a:extLst>
          </p:cNvPr>
          <p:cNvSpPr>
            <a:spLocks noGrp="1"/>
          </p:cNvSpPr>
          <p:nvPr>
            <p:ph type="body" sz="quarter" idx="14"/>
          </p:nvPr>
        </p:nvSpPr>
        <p:spPr>
          <a:xfrm>
            <a:off x="1370483" y="5605866"/>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cxnSp>
        <p:nvCxnSpPr>
          <p:cNvPr id="20" name="Straight Connector 19">
            <a:extLst>
              <a:ext uri="{FF2B5EF4-FFF2-40B4-BE49-F238E27FC236}">
                <a16:creationId xmlns:a16="http://schemas.microsoft.com/office/drawing/2014/main" id="{74C3BD72-3BC4-48F4-809F-8621E6291C68}"/>
              </a:ext>
            </a:extLst>
          </p:cNvPr>
          <p:cNvCxnSpPr>
            <a:cxnSpLocks/>
          </p:cNvCxnSpPr>
          <p:nvPr userDrawn="1"/>
        </p:nvCxnSpPr>
        <p:spPr>
          <a:xfrm>
            <a:off x="838200" y="1734880"/>
            <a:ext cx="105156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5C401C-49DF-4FB3-8818-8F5B3DB2C52F}"/>
              </a:ext>
            </a:extLst>
          </p:cNvPr>
          <p:cNvCxnSpPr>
            <a:cxnSpLocks/>
          </p:cNvCxnSpPr>
          <p:nvPr userDrawn="1"/>
        </p:nvCxnSpPr>
        <p:spPr>
          <a:xfrm>
            <a:off x="3502383" y="6333730"/>
            <a:ext cx="51872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a:extLst>
              <a:ext uri="{FF2B5EF4-FFF2-40B4-BE49-F238E27FC236}">
                <a16:creationId xmlns:a16="http://schemas.microsoft.com/office/drawing/2014/main" id="{0CDAD8C8-8002-4FBE-8783-62D129F27A47}"/>
              </a:ext>
            </a:extLst>
          </p:cNvPr>
          <p:cNvSpPr>
            <a:spLocks noGrp="1"/>
          </p:cNvSpPr>
          <p:nvPr>
            <p:ph type="body" sz="quarter" idx="15"/>
          </p:nvPr>
        </p:nvSpPr>
        <p:spPr>
          <a:xfrm>
            <a:off x="1370483" y="3787599"/>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4" name="Text Placeholder 15">
            <a:extLst>
              <a:ext uri="{FF2B5EF4-FFF2-40B4-BE49-F238E27FC236}">
                <a16:creationId xmlns:a16="http://schemas.microsoft.com/office/drawing/2014/main" id="{4B642894-384E-4C24-87ED-B54B0C0D92F1}"/>
              </a:ext>
            </a:extLst>
          </p:cNvPr>
          <p:cNvSpPr>
            <a:spLocks noGrp="1"/>
          </p:cNvSpPr>
          <p:nvPr>
            <p:ph type="body" sz="quarter" idx="16"/>
          </p:nvPr>
        </p:nvSpPr>
        <p:spPr>
          <a:xfrm>
            <a:off x="1370483" y="4227997"/>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5" name="Text Placeholder 11">
            <a:extLst>
              <a:ext uri="{FF2B5EF4-FFF2-40B4-BE49-F238E27FC236}">
                <a16:creationId xmlns:a16="http://schemas.microsoft.com/office/drawing/2014/main" id="{71C2FB0F-2663-4230-A78F-74F08226344E}"/>
              </a:ext>
            </a:extLst>
          </p:cNvPr>
          <p:cNvSpPr>
            <a:spLocks noGrp="1"/>
          </p:cNvSpPr>
          <p:nvPr>
            <p:ph type="body" sz="quarter" idx="17"/>
          </p:nvPr>
        </p:nvSpPr>
        <p:spPr>
          <a:xfrm>
            <a:off x="1370483" y="5166272"/>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6" name="Text Placeholder 15">
            <a:extLst>
              <a:ext uri="{FF2B5EF4-FFF2-40B4-BE49-F238E27FC236}">
                <a16:creationId xmlns:a16="http://schemas.microsoft.com/office/drawing/2014/main" id="{276E89FD-A69C-46EE-9CE0-269323F27D88}"/>
              </a:ext>
            </a:extLst>
          </p:cNvPr>
          <p:cNvSpPr>
            <a:spLocks noGrp="1"/>
          </p:cNvSpPr>
          <p:nvPr>
            <p:ph type="body" sz="quarter" idx="18"/>
          </p:nvPr>
        </p:nvSpPr>
        <p:spPr>
          <a:xfrm>
            <a:off x="1370483" y="2837393"/>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7" name="Text Placeholder 11">
            <a:extLst>
              <a:ext uri="{FF2B5EF4-FFF2-40B4-BE49-F238E27FC236}">
                <a16:creationId xmlns:a16="http://schemas.microsoft.com/office/drawing/2014/main" id="{D1C6D4CF-4CB8-403A-830D-3E4B8B0161A9}"/>
              </a:ext>
            </a:extLst>
          </p:cNvPr>
          <p:cNvSpPr>
            <a:spLocks noGrp="1"/>
          </p:cNvSpPr>
          <p:nvPr>
            <p:ph type="body" sz="quarter" idx="19"/>
          </p:nvPr>
        </p:nvSpPr>
        <p:spPr>
          <a:xfrm>
            <a:off x="6797134" y="2414785"/>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28" name="Text Placeholder 15">
            <a:extLst>
              <a:ext uri="{FF2B5EF4-FFF2-40B4-BE49-F238E27FC236}">
                <a16:creationId xmlns:a16="http://schemas.microsoft.com/office/drawing/2014/main" id="{7D0B8B0F-2F01-492D-8FF8-68CBC225553E}"/>
              </a:ext>
            </a:extLst>
          </p:cNvPr>
          <p:cNvSpPr>
            <a:spLocks noGrp="1"/>
          </p:cNvSpPr>
          <p:nvPr>
            <p:ph type="body" sz="quarter" idx="20"/>
          </p:nvPr>
        </p:nvSpPr>
        <p:spPr>
          <a:xfrm>
            <a:off x="6797134" y="2843093"/>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29" name="Text Placeholder 11">
            <a:extLst>
              <a:ext uri="{FF2B5EF4-FFF2-40B4-BE49-F238E27FC236}">
                <a16:creationId xmlns:a16="http://schemas.microsoft.com/office/drawing/2014/main" id="{067A1A25-327A-4DEC-B485-5210B043E4FC}"/>
              </a:ext>
            </a:extLst>
          </p:cNvPr>
          <p:cNvSpPr>
            <a:spLocks noGrp="1"/>
          </p:cNvSpPr>
          <p:nvPr>
            <p:ph type="body" sz="quarter" idx="21"/>
          </p:nvPr>
        </p:nvSpPr>
        <p:spPr>
          <a:xfrm>
            <a:off x="6797134" y="3789256"/>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30" name="Text Placeholder 15">
            <a:extLst>
              <a:ext uri="{FF2B5EF4-FFF2-40B4-BE49-F238E27FC236}">
                <a16:creationId xmlns:a16="http://schemas.microsoft.com/office/drawing/2014/main" id="{83CD79D7-2B26-4C12-8E83-375F6EE75BE5}"/>
              </a:ext>
            </a:extLst>
          </p:cNvPr>
          <p:cNvSpPr>
            <a:spLocks noGrp="1"/>
          </p:cNvSpPr>
          <p:nvPr>
            <p:ph type="body" sz="quarter" idx="22"/>
          </p:nvPr>
        </p:nvSpPr>
        <p:spPr>
          <a:xfrm>
            <a:off x="6797134" y="4208896"/>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sp>
        <p:nvSpPr>
          <p:cNvPr id="31" name="Text Placeholder 11">
            <a:extLst>
              <a:ext uri="{FF2B5EF4-FFF2-40B4-BE49-F238E27FC236}">
                <a16:creationId xmlns:a16="http://schemas.microsoft.com/office/drawing/2014/main" id="{134A5099-26C2-4D02-B9B4-C944DA3FB2DD}"/>
              </a:ext>
            </a:extLst>
          </p:cNvPr>
          <p:cNvSpPr>
            <a:spLocks noGrp="1"/>
          </p:cNvSpPr>
          <p:nvPr>
            <p:ph type="body" sz="quarter" idx="23"/>
          </p:nvPr>
        </p:nvSpPr>
        <p:spPr>
          <a:xfrm>
            <a:off x="6797134" y="5165440"/>
            <a:ext cx="4263799" cy="414697"/>
          </a:xfrm>
          <a:prstGeom prst="rect">
            <a:avLst/>
          </a:prstGeom>
        </p:spPr>
        <p:txBody>
          <a:bodyPr/>
          <a:lstStyle>
            <a:lvl1pPr marL="0" indent="0">
              <a:buNone/>
              <a:defRPr kumimoji="0" lang="en-US" sz="2400" b="0" i="0" u="none" strike="noStrike" kern="1200" cap="none" spc="0" normalizeH="0" baseline="0" dirty="0" smtClean="0">
                <a:ln>
                  <a:noFill/>
                </a:ln>
                <a:solidFill>
                  <a:schemeClr val="tx1"/>
                </a:solidFill>
                <a:effectLst/>
                <a:uLnTx/>
                <a:uFillTx/>
                <a:latin typeface="Avenir Next LT Pro" panose="020B0504020202020204" pitchFamily="34" charset="0"/>
                <a:ea typeface="+mj-ea"/>
                <a:cs typeface="Avenir Book"/>
              </a:defRPr>
            </a:lvl1pPr>
          </a:lstStyle>
          <a:p>
            <a:pPr lvl="0"/>
            <a:r>
              <a:rPr lang="en-US" dirty="0"/>
              <a:t>Click to edit Master</a:t>
            </a:r>
          </a:p>
        </p:txBody>
      </p:sp>
      <p:sp>
        <p:nvSpPr>
          <p:cNvPr id="32" name="Text Placeholder 15">
            <a:extLst>
              <a:ext uri="{FF2B5EF4-FFF2-40B4-BE49-F238E27FC236}">
                <a16:creationId xmlns:a16="http://schemas.microsoft.com/office/drawing/2014/main" id="{F990CA35-89C8-4C45-96AF-2E07B2766403}"/>
              </a:ext>
            </a:extLst>
          </p:cNvPr>
          <p:cNvSpPr>
            <a:spLocks noGrp="1"/>
          </p:cNvSpPr>
          <p:nvPr>
            <p:ph type="body" sz="quarter" idx="24"/>
          </p:nvPr>
        </p:nvSpPr>
        <p:spPr>
          <a:xfrm>
            <a:off x="6797134" y="5597128"/>
            <a:ext cx="3199820" cy="304191"/>
          </a:xfrm>
          <a:prstGeom prst="rect">
            <a:avLst/>
          </a:prstGeom>
        </p:spPr>
        <p:txBody>
          <a:bodyPr/>
          <a:lstStyle>
            <a:lvl1pPr>
              <a:defRPr kumimoji="0" lang="en-US" sz="1600" b="0" i="0" u="none" strike="noStrike" kern="1200" cap="none" spc="0" normalizeH="0" baseline="0" dirty="0" smtClean="0">
                <a:ln>
                  <a:noFill/>
                </a:ln>
                <a:solidFill>
                  <a:srgbClr val="454545">
                    <a:lumMod val="50000"/>
                  </a:srgbClr>
                </a:solidFill>
                <a:effectLst/>
                <a:uLnTx/>
                <a:uFillTx/>
                <a:latin typeface="Avenir Next LT Pro" panose="020B0504020202020204" pitchFamily="34" charset="0"/>
                <a:ea typeface="+mj-ea"/>
                <a:cs typeface="Avenir Book"/>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text styles</a:t>
            </a:r>
          </a:p>
        </p:txBody>
      </p:sp>
      <p:pic>
        <p:nvPicPr>
          <p:cNvPr id="7" name="Picture 6">
            <a:extLst>
              <a:ext uri="{FF2B5EF4-FFF2-40B4-BE49-F238E27FC236}">
                <a16:creationId xmlns:a16="http://schemas.microsoft.com/office/drawing/2014/main" id="{98DE61E9-DC27-4CF2-9A9C-EAF1F56767F5}"/>
              </a:ext>
            </a:extLst>
          </p:cNvPr>
          <p:cNvPicPr>
            <a:picLocks noChangeAspect="1"/>
          </p:cNvPicPr>
          <p:nvPr userDrawn="1"/>
        </p:nvPicPr>
        <p:blipFill>
          <a:blip r:embed="rId2"/>
          <a:stretch>
            <a:fillRect/>
          </a:stretch>
        </p:blipFill>
        <p:spPr>
          <a:xfrm>
            <a:off x="714669" y="3707058"/>
            <a:ext cx="495238" cy="495238"/>
          </a:xfrm>
          <a:prstGeom prst="rect">
            <a:avLst/>
          </a:prstGeom>
        </p:spPr>
      </p:pic>
      <p:pic>
        <p:nvPicPr>
          <p:cNvPr id="14" name="Picture 13">
            <a:extLst>
              <a:ext uri="{FF2B5EF4-FFF2-40B4-BE49-F238E27FC236}">
                <a16:creationId xmlns:a16="http://schemas.microsoft.com/office/drawing/2014/main" id="{05F04C81-3C35-4E39-92AA-0C5811242318}"/>
              </a:ext>
            </a:extLst>
          </p:cNvPr>
          <p:cNvPicPr>
            <a:picLocks noChangeAspect="1"/>
          </p:cNvPicPr>
          <p:nvPr userDrawn="1"/>
        </p:nvPicPr>
        <p:blipFill>
          <a:blip r:embed="rId3"/>
          <a:stretch>
            <a:fillRect/>
          </a:stretch>
        </p:blipFill>
        <p:spPr>
          <a:xfrm>
            <a:off x="6096000" y="3707058"/>
            <a:ext cx="609524" cy="590476"/>
          </a:xfrm>
          <a:prstGeom prst="rect">
            <a:avLst/>
          </a:prstGeom>
        </p:spPr>
      </p:pic>
      <p:pic>
        <p:nvPicPr>
          <p:cNvPr id="35" name="Picture 34">
            <a:extLst>
              <a:ext uri="{FF2B5EF4-FFF2-40B4-BE49-F238E27FC236}">
                <a16:creationId xmlns:a16="http://schemas.microsoft.com/office/drawing/2014/main" id="{F6568B9F-577D-412A-A7F7-FC22E9C1E6B5}"/>
              </a:ext>
            </a:extLst>
          </p:cNvPr>
          <p:cNvPicPr>
            <a:picLocks noChangeAspect="1"/>
          </p:cNvPicPr>
          <p:nvPr userDrawn="1"/>
        </p:nvPicPr>
        <p:blipFill>
          <a:blip r:embed="rId4"/>
          <a:stretch>
            <a:fillRect/>
          </a:stretch>
        </p:blipFill>
        <p:spPr>
          <a:xfrm>
            <a:off x="6172190" y="5038828"/>
            <a:ext cx="447619" cy="571429"/>
          </a:xfrm>
          <a:prstGeom prst="rect">
            <a:avLst/>
          </a:prstGeom>
        </p:spPr>
      </p:pic>
      <p:pic>
        <p:nvPicPr>
          <p:cNvPr id="6" name="Picture 5">
            <a:extLst>
              <a:ext uri="{FF2B5EF4-FFF2-40B4-BE49-F238E27FC236}">
                <a16:creationId xmlns:a16="http://schemas.microsoft.com/office/drawing/2014/main" id="{9A72CE66-2FCB-48B9-951F-D43A14C63285}"/>
              </a:ext>
            </a:extLst>
          </p:cNvPr>
          <p:cNvPicPr>
            <a:picLocks noChangeAspect="1"/>
          </p:cNvPicPr>
          <p:nvPr userDrawn="1"/>
        </p:nvPicPr>
        <p:blipFill>
          <a:blip r:embed="rId5"/>
          <a:stretch>
            <a:fillRect/>
          </a:stretch>
        </p:blipFill>
        <p:spPr>
          <a:xfrm>
            <a:off x="652763" y="2328689"/>
            <a:ext cx="619048" cy="619048"/>
          </a:xfrm>
          <a:prstGeom prst="rect">
            <a:avLst/>
          </a:prstGeom>
        </p:spPr>
      </p:pic>
      <p:pic>
        <p:nvPicPr>
          <p:cNvPr id="34" name="Picture 33">
            <a:extLst>
              <a:ext uri="{FF2B5EF4-FFF2-40B4-BE49-F238E27FC236}">
                <a16:creationId xmlns:a16="http://schemas.microsoft.com/office/drawing/2014/main" id="{056FEBD2-91DF-45E8-B009-C304D4BB7C49}"/>
              </a:ext>
            </a:extLst>
          </p:cNvPr>
          <p:cNvPicPr>
            <a:picLocks noChangeAspect="1"/>
          </p:cNvPicPr>
          <p:nvPr userDrawn="1"/>
        </p:nvPicPr>
        <p:blipFill>
          <a:blip r:embed="rId6"/>
          <a:stretch>
            <a:fillRect/>
          </a:stretch>
        </p:blipFill>
        <p:spPr>
          <a:xfrm>
            <a:off x="6172190" y="2404422"/>
            <a:ext cx="457143" cy="495238"/>
          </a:xfrm>
          <a:prstGeom prst="rect">
            <a:avLst/>
          </a:prstGeom>
        </p:spPr>
      </p:pic>
      <p:pic>
        <p:nvPicPr>
          <p:cNvPr id="36" name="Picture 35">
            <a:extLst>
              <a:ext uri="{FF2B5EF4-FFF2-40B4-BE49-F238E27FC236}">
                <a16:creationId xmlns:a16="http://schemas.microsoft.com/office/drawing/2014/main" id="{A87B7504-77D3-4F7A-BFCD-A5D71764F3A8}"/>
              </a:ext>
            </a:extLst>
          </p:cNvPr>
          <p:cNvPicPr>
            <a:picLocks noChangeAspect="1"/>
          </p:cNvPicPr>
          <p:nvPr userDrawn="1"/>
        </p:nvPicPr>
        <p:blipFill>
          <a:blip r:embed="rId7"/>
          <a:stretch>
            <a:fillRect/>
          </a:stretch>
        </p:blipFill>
        <p:spPr>
          <a:xfrm>
            <a:off x="690859" y="5165440"/>
            <a:ext cx="580952" cy="485714"/>
          </a:xfrm>
          <a:prstGeom prst="rect">
            <a:avLst/>
          </a:prstGeom>
        </p:spPr>
      </p:pic>
    </p:spTree>
    <p:extLst>
      <p:ext uri="{BB962C8B-B14F-4D97-AF65-F5344CB8AC3E}">
        <p14:creationId xmlns:p14="http://schemas.microsoft.com/office/powerpoint/2010/main" val="106522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86794" y="654410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Process Overview</a:t>
            </a:r>
          </a:p>
        </p:txBody>
      </p:sp>
      <p:graphicFrame>
        <p:nvGraphicFramePr>
          <p:cNvPr id="2" name="Diagram 1">
            <a:extLst>
              <a:ext uri="{FF2B5EF4-FFF2-40B4-BE49-F238E27FC236}">
                <a16:creationId xmlns:a16="http://schemas.microsoft.com/office/drawing/2014/main" id="{447090BA-5D67-4BAE-9B04-AE4D9AB2136A}"/>
              </a:ext>
            </a:extLst>
          </p:cNvPr>
          <p:cNvGraphicFramePr/>
          <p:nvPr userDrawn="1">
            <p:extLst>
              <p:ext uri="{D42A27DB-BD31-4B8C-83A1-F6EECF244321}">
                <p14:modId xmlns:p14="http://schemas.microsoft.com/office/powerpoint/2010/main" val="2108045927"/>
              </p:ext>
            </p:extLst>
          </p:nvPr>
        </p:nvGraphicFramePr>
        <p:xfrm>
          <a:off x="2405768" y="1617045"/>
          <a:ext cx="4418530" cy="43464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 7">
            <a:extLst>
              <a:ext uri="{FF2B5EF4-FFF2-40B4-BE49-F238E27FC236}">
                <a16:creationId xmlns:a16="http://schemas.microsoft.com/office/drawing/2014/main" id="{B6479339-0941-43EE-9AB5-700D44D2D7C5}"/>
              </a:ext>
            </a:extLst>
          </p:cNvPr>
          <p:cNvGrpSpPr/>
          <p:nvPr userDrawn="1"/>
        </p:nvGrpSpPr>
        <p:grpSpPr>
          <a:xfrm>
            <a:off x="7421091" y="1617045"/>
            <a:ext cx="968228" cy="4311871"/>
            <a:chOff x="8354443" y="910290"/>
            <a:chExt cx="968228" cy="4311871"/>
          </a:xfrm>
        </p:grpSpPr>
        <p:grpSp>
          <p:nvGrpSpPr>
            <p:cNvPr id="10" name="Group 9">
              <a:extLst>
                <a:ext uri="{FF2B5EF4-FFF2-40B4-BE49-F238E27FC236}">
                  <a16:creationId xmlns:a16="http://schemas.microsoft.com/office/drawing/2014/main" id="{23B01B76-CEEB-491B-A3E7-83854E43BE7C}"/>
                </a:ext>
              </a:extLst>
            </p:cNvPr>
            <p:cNvGrpSpPr/>
            <p:nvPr userDrawn="1"/>
          </p:nvGrpSpPr>
          <p:grpSpPr>
            <a:xfrm>
              <a:off x="8354443" y="910290"/>
              <a:ext cx="955834" cy="1014376"/>
              <a:chOff x="8146615" y="2151769"/>
              <a:chExt cx="955834" cy="1014376"/>
            </a:xfrm>
          </p:grpSpPr>
          <p:grpSp>
            <p:nvGrpSpPr>
              <p:cNvPr id="24" name="Group 23">
                <a:extLst>
                  <a:ext uri="{FF2B5EF4-FFF2-40B4-BE49-F238E27FC236}">
                    <a16:creationId xmlns:a16="http://schemas.microsoft.com/office/drawing/2014/main" id="{D990D3AD-0F86-44F4-8057-CECD095ECF99}"/>
                  </a:ext>
                </a:extLst>
              </p:cNvPr>
              <p:cNvGrpSpPr/>
              <p:nvPr userDrawn="1"/>
            </p:nvGrpSpPr>
            <p:grpSpPr>
              <a:xfrm>
                <a:off x="8146615" y="2151769"/>
                <a:ext cx="955834" cy="1014376"/>
                <a:chOff x="7399292" y="2139864"/>
                <a:chExt cx="1274445" cy="1352501"/>
              </a:xfrm>
            </p:grpSpPr>
            <p:sp>
              <p:nvSpPr>
                <p:cNvPr id="26" name="Rectangle: Rounded Corners 25">
                  <a:extLst>
                    <a:ext uri="{FF2B5EF4-FFF2-40B4-BE49-F238E27FC236}">
                      <a16:creationId xmlns:a16="http://schemas.microsoft.com/office/drawing/2014/main" id="{498587B4-E081-4959-8383-01528B94BEAF}"/>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7" name="TextBox 26">
                  <a:extLst>
                    <a:ext uri="{FF2B5EF4-FFF2-40B4-BE49-F238E27FC236}">
                      <a16:creationId xmlns:a16="http://schemas.microsoft.com/office/drawing/2014/main" id="{DEFB1174-EFCC-496A-8537-BE7231EAAFBC}"/>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5" name="Picture 24">
                <a:extLst>
                  <a:ext uri="{FF2B5EF4-FFF2-40B4-BE49-F238E27FC236}">
                    <a16:creationId xmlns:a16="http://schemas.microsoft.com/office/drawing/2014/main" id="{47EA400C-F480-4116-AA8C-B4A77EE6AF9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grpSp>
          <p:nvGrpSpPr>
            <p:cNvPr id="11" name="Group 10">
              <a:extLst>
                <a:ext uri="{FF2B5EF4-FFF2-40B4-BE49-F238E27FC236}">
                  <a16:creationId xmlns:a16="http://schemas.microsoft.com/office/drawing/2014/main" id="{0FB14E12-3EDA-4785-B1DA-189B4E58E554}"/>
                </a:ext>
              </a:extLst>
            </p:cNvPr>
            <p:cNvGrpSpPr/>
            <p:nvPr userDrawn="1"/>
          </p:nvGrpSpPr>
          <p:grpSpPr>
            <a:xfrm>
              <a:off x="8354444" y="2600132"/>
              <a:ext cx="955834" cy="1014376"/>
              <a:chOff x="7880608" y="439348"/>
              <a:chExt cx="955834" cy="1014376"/>
            </a:xfrm>
          </p:grpSpPr>
          <p:grpSp>
            <p:nvGrpSpPr>
              <p:cNvPr id="20" name="Group 19">
                <a:extLst>
                  <a:ext uri="{FF2B5EF4-FFF2-40B4-BE49-F238E27FC236}">
                    <a16:creationId xmlns:a16="http://schemas.microsoft.com/office/drawing/2014/main" id="{5A60B8EA-18FB-45CE-93A5-A8529FE76E25}"/>
                  </a:ext>
                </a:extLst>
              </p:cNvPr>
              <p:cNvGrpSpPr/>
              <p:nvPr userDrawn="1"/>
            </p:nvGrpSpPr>
            <p:grpSpPr>
              <a:xfrm>
                <a:off x="7880608" y="439348"/>
                <a:ext cx="955834" cy="1014376"/>
                <a:chOff x="7399292" y="2139864"/>
                <a:chExt cx="1274445" cy="1352501"/>
              </a:xfrm>
            </p:grpSpPr>
            <p:sp>
              <p:nvSpPr>
                <p:cNvPr id="22" name="Rectangle: Rounded Corners 21">
                  <a:extLst>
                    <a:ext uri="{FF2B5EF4-FFF2-40B4-BE49-F238E27FC236}">
                      <a16:creationId xmlns:a16="http://schemas.microsoft.com/office/drawing/2014/main" id="{BCE6AA21-458A-40B0-9FF6-012799817E86}"/>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3" name="TextBox 22">
                  <a:extLst>
                    <a:ext uri="{FF2B5EF4-FFF2-40B4-BE49-F238E27FC236}">
                      <a16:creationId xmlns:a16="http://schemas.microsoft.com/office/drawing/2014/main" id="{AE306C1B-463B-47DD-9737-0FF83F895BCD}"/>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1" name="Picture 20">
                <a:extLst>
                  <a:ext uri="{FF2B5EF4-FFF2-40B4-BE49-F238E27FC236}">
                    <a16:creationId xmlns:a16="http://schemas.microsoft.com/office/drawing/2014/main" id="{64E4C33D-4B3B-493B-A200-3795231BDA3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cxnSp>
          <p:nvCxnSpPr>
            <p:cNvPr id="12" name="Straight Arrow Connector 11">
              <a:extLst>
                <a:ext uri="{FF2B5EF4-FFF2-40B4-BE49-F238E27FC236}">
                  <a16:creationId xmlns:a16="http://schemas.microsoft.com/office/drawing/2014/main" id="{CD33AFEB-E4C6-4A67-8DC4-336136BE425E}"/>
                </a:ext>
              </a:extLst>
            </p:cNvPr>
            <p:cNvCxnSpPr>
              <a:cxnSpLocks/>
            </p:cNvCxnSpPr>
            <p:nvPr userDrawn="1"/>
          </p:nvCxnSpPr>
          <p:spPr>
            <a:xfrm>
              <a:off x="8840673" y="2039477"/>
              <a:ext cx="0" cy="378387"/>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8CE7122-4721-4BB1-8745-3C65D650B850}"/>
                </a:ext>
              </a:extLst>
            </p:cNvPr>
            <p:cNvGrpSpPr/>
            <p:nvPr userDrawn="1"/>
          </p:nvGrpSpPr>
          <p:grpSpPr>
            <a:xfrm>
              <a:off x="8366837" y="4207785"/>
              <a:ext cx="955834" cy="1014376"/>
              <a:chOff x="8146615" y="2151769"/>
              <a:chExt cx="955834" cy="1014376"/>
            </a:xfrm>
          </p:grpSpPr>
          <p:grpSp>
            <p:nvGrpSpPr>
              <p:cNvPr id="16" name="Group 15">
                <a:extLst>
                  <a:ext uri="{FF2B5EF4-FFF2-40B4-BE49-F238E27FC236}">
                    <a16:creationId xmlns:a16="http://schemas.microsoft.com/office/drawing/2014/main" id="{02584382-0236-4ADB-A493-9FB87CA352B3}"/>
                  </a:ext>
                </a:extLst>
              </p:cNvPr>
              <p:cNvGrpSpPr/>
              <p:nvPr userDrawn="1"/>
            </p:nvGrpSpPr>
            <p:grpSpPr>
              <a:xfrm>
                <a:off x="8146615" y="2151769"/>
                <a:ext cx="955834" cy="1014376"/>
                <a:chOff x="7399292" y="2139864"/>
                <a:chExt cx="1274445" cy="1352501"/>
              </a:xfrm>
            </p:grpSpPr>
            <p:sp>
              <p:nvSpPr>
                <p:cNvPr id="18" name="Rectangle: Rounded Corners 17">
                  <a:extLst>
                    <a:ext uri="{FF2B5EF4-FFF2-40B4-BE49-F238E27FC236}">
                      <a16:creationId xmlns:a16="http://schemas.microsoft.com/office/drawing/2014/main" id="{A29CE8F5-716F-44F8-B60F-7EA68B25ADD6}"/>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9" name="TextBox 18">
                  <a:extLst>
                    <a:ext uri="{FF2B5EF4-FFF2-40B4-BE49-F238E27FC236}">
                      <a16:creationId xmlns:a16="http://schemas.microsoft.com/office/drawing/2014/main" id="{B1BB5E8F-FD06-4800-ACD5-89764F7FAA35}"/>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7" name="Picture 16">
                <a:extLst>
                  <a:ext uri="{FF2B5EF4-FFF2-40B4-BE49-F238E27FC236}">
                    <a16:creationId xmlns:a16="http://schemas.microsoft.com/office/drawing/2014/main" id="{5A5CFF42-012E-46AF-8D8E-D7083BF04FE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cxnSp>
          <p:nvCxnSpPr>
            <p:cNvPr id="15" name="Straight Arrow Connector 14">
              <a:extLst>
                <a:ext uri="{FF2B5EF4-FFF2-40B4-BE49-F238E27FC236}">
                  <a16:creationId xmlns:a16="http://schemas.microsoft.com/office/drawing/2014/main" id="{3466F4E3-6FC7-42A7-A23A-8FAB09BCA04F}"/>
                </a:ext>
              </a:extLst>
            </p:cNvPr>
            <p:cNvCxnSpPr>
              <a:cxnSpLocks/>
            </p:cNvCxnSpPr>
            <p:nvPr userDrawn="1"/>
          </p:nvCxnSpPr>
          <p:spPr>
            <a:xfrm>
              <a:off x="8818502" y="3718560"/>
              <a:ext cx="0" cy="378387"/>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6969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608D08-9243-491F-AA73-779A344E80CB}"/>
              </a:ext>
            </a:extLst>
          </p:cNvPr>
          <p:cNvPicPr>
            <a:picLocks noChangeAspect="1"/>
          </p:cNvPicPr>
          <p:nvPr userDrawn="1"/>
        </p:nvPicPr>
        <p:blipFill>
          <a:blip r:embed="rId2"/>
          <a:stretch>
            <a:fillRect/>
          </a:stretch>
        </p:blipFill>
        <p:spPr>
          <a:xfrm>
            <a:off x="711466" y="1628626"/>
            <a:ext cx="7039165" cy="4882412"/>
          </a:xfrm>
          <a:prstGeom prst="rect">
            <a:avLst/>
          </a:prstGeom>
        </p:spPr>
      </p:pic>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707886"/>
          </a:xfrm>
          <a:prstGeom prst="rect">
            <a:avLst/>
          </a:prstGeom>
          <a:noFill/>
        </p:spPr>
        <p:txBody>
          <a:bodyPr wrap="square" rtlCol="0">
            <a:spAutoFit/>
          </a:bodyPr>
          <a:lstStyle/>
          <a:p>
            <a:r>
              <a:rPr lang="en-US" sz="4000" b="1" kern="1200" dirty="0">
                <a:solidFill>
                  <a:schemeClr val="tx1">
                    <a:lumMod val="65000"/>
                    <a:lumOff val="35000"/>
                  </a:schemeClr>
                </a:solidFill>
                <a:effectLst/>
                <a:latin typeface="Avenir Next LT Pro" panose="020B0504020202020204" pitchFamily="34" charset="0"/>
                <a:ea typeface="+mj-ea"/>
                <a:cs typeface="Arial" pitchFamily="34" charset="0"/>
              </a:rPr>
              <a:t>Proven Matching Process</a:t>
            </a:r>
          </a:p>
        </p:txBody>
      </p:sp>
      <p:sp>
        <p:nvSpPr>
          <p:cNvPr id="9" name="TextBox 8">
            <a:extLst>
              <a:ext uri="{FF2B5EF4-FFF2-40B4-BE49-F238E27FC236}">
                <a16:creationId xmlns:a16="http://schemas.microsoft.com/office/drawing/2014/main" id="{1CF9C75C-29C2-481D-87E6-F342EAEEFC39}"/>
              </a:ext>
            </a:extLst>
          </p:cNvPr>
          <p:cNvSpPr txBox="1"/>
          <p:nvPr userDrawn="1"/>
        </p:nvSpPr>
        <p:spPr>
          <a:xfrm>
            <a:off x="9231082" y="1789613"/>
            <a:ext cx="2107474" cy="1384995"/>
          </a:xfrm>
          <a:prstGeom prst="rect">
            <a:avLst/>
          </a:prstGeom>
          <a:noFill/>
          <a:ln>
            <a:solidFill>
              <a:schemeClr val="bg1">
                <a:lumMod val="65000"/>
              </a:schemeClr>
            </a:solidFill>
          </a:ln>
        </p:spPr>
        <p:txBody>
          <a:bodyPr wrap="square" rtlCol="0">
            <a:spAutoFit/>
          </a:bodyPr>
          <a:lstStyle/>
          <a:p>
            <a:pPr algn="ctr"/>
            <a:r>
              <a:rPr lang="en-US" sz="2800" b="1" dirty="0">
                <a:solidFill>
                  <a:srgbClr val="4C306F"/>
                </a:solidFill>
                <a:latin typeface="Avenir Next LT Pro" panose="020B0504020202020204" pitchFamily="34" charset="0"/>
              </a:rPr>
              <a:t>&gt;98%</a:t>
            </a:r>
          </a:p>
          <a:p>
            <a:pPr algn="ctr"/>
            <a:r>
              <a:rPr lang="en-US" sz="2800" b="0" kern="1200" dirty="0">
                <a:solidFill>
                  <a:schemeClr val="bg1">
                    <a:lumMod val="50000"/>
                  </a:schemeClr>
                </a:solidFill>
                <a:latin typeface="Avenir Next LT Pro" panose="020B0504020202020204" pitchFamily="34" charset="0"/>
                <a:ea typeface="+mn-ea"/>
                <a:cs typeface="+mn-cs"/>
              </a:rPr>
              <a:t>  MATCH</a:t>
            </a:r>
          </a:p>
          <a:p>
            <a:pPr algn="ctr"/>
            <a:r>
              <a:rPr lang="en-US" sz="2800" b="0" kern="1200" dirty="0">
                <a:solidFill>
                  <a:schemeClr val="bg1">
                    <a:lumMod val="50000"/>
                  </a:schemeClr>
                </a:solidFill>
                <a:latin typeface="Avenir Next LT Pro" panose="020B0504020202020204" pitchFamily="34" charset="0"/>
                <a:ea typeface="+mn-ea"/>
                <a:cs typeface="+mn-cs"/>
              </a:rPr>
              <a:t>RATE        </a:t>
            </a:r>
          </a:p>
        </p:txBody>
      </p:sp>
      <p:sp>
        <p:nvSpPr>
          <p:cNvPr id="10" name="TextBox 9">
            <a:extLst>
              <a:ext uri="{FF2B5EF4-FFF2-40B4-BE49-F238E27FC236}">
                <a16:creationId xmlns:a16="http://schemas.microsoft.com/office/drawing/2014/main" id="{F04015F2-7482-4E44-A31E-E84704D49DD8}"/>
              </a:ext>
            </a:extLst>
          </p:cNvPr>
          <p:cNvSpPr txBox="1"/>
          <p:nvPr userDrawn="1"/>
        </p:nvSpPr>
        <p:spPr>
          <a:xfrm>
            <a:off x="9231081" y="3836126"/>
            <a:ext cx="2107475" cy="1384995"/>
          </a:xfrm>
          <a:prstGeom prst="rect">
            <a:avLst/>
          </a:prstGeom>
          <a:noFill/>
          <a:ln>
            <a:solidFill>
              <a:schemeClr val="bg1">
                <a:lumMod val="65000"/>
              </a:schemeClr>
            </a:solidFill>
          </a:ln>
        </p:spPr>
        <p:txBody>
          <a:bodyPr wrap="square" rtlCol="0">
            <a:spAutoFit/>
          </a:bodyPr>
          <a:lstStyle/>
          <a:p>
            <a:pPr algn="ctr"/>
            <a:r>
              <a:rPr lang="en-US" sz="2800" b="1" dirty="0">
                <a:solidFill>
                  <a:srgbClr val="4C306F"/>
                </a:solidFill>
                <a:latin typeface="Avenir Next LT Pro" panose="020B0504020202020204" pitchFamily="34" charset="0"/>
              </a:rPr>
              <a:t>100%</a:t>
            </a:r>
          </a:p>
          <a:p>
            <a:pPr algn="ctr"/>
            <a:r>
              <a:rPr lang="en-US" sz="2800" b="0" kern="1200" dirty="0">
                <a:solidFill>
                  <a:schemeClr val="bg1">
                    <a:lumMod val="50000"/>
                  </a:schemeClr>
                </a:solidFill>
                <a:latin typeface="Avenir Next LT Pro" panose="020B0504020202020204" pitchFamily="34" charset="0"/>
                <a:ea typeface="+mn-ea"/>
                <a:cs typeface="+mn-cs"/>
              </a:rPr>
              <a:t>IMPROVED</a:t>
            </a:r>
          </a:p>
          <a:p>
            <a:pPr algn="ctr"/>
            <a:r>
              <a:rPr lang="en-US" sz="2800" b="0" kern="1200" dirty="0">
                <a:solidFill>
                  <a:schemeClr val="bg1">
                    <a:lumMod val="50000"/>
                  </a:schemeClr>
                </a:solidFill>
                <a:latin typeface="Avenir Next LT Pro" panose="020B0504020202020204" pitchFamily="34" charset="0"/>
                <a:ea typeface="+mn-ea"/>
                <a:cs typeface="+mn-cs"/>
              </a:rPr>
              <a:t>RATES</a:t>
            </a:r>
          </a:p>
        </p:txBody>
      </p:sp>
      <p:cxnSp>
        <p:nvCxnSpPr>
          <p:cNvPr id="12" name="Straight Connector 11">
            <a:extLst>
              <a:ext uri="{FF2B5EF4-FFF2-40B4-BE49-F238E27FC236}">
                <a16:creationId xmlns:a16="http://schemas.microsoft.com/office/drawing/2014/main" id="{C4FBF413-18C3-4074-B3DA-402D46496636}"/>
              </a:ext>
            </a:extLst>
          </p:cNvPr>
          <p:cNvCxnSpPr/>
          <p:nvPr userDrawn="1"/>
        </p:nvCxnSpPr>
        <p:spPr>
          <a:xfrm>
            <a:off x="8334100" y="1724299"/>
            <a:ext cx="0" cy="465037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7E3AD4E-8620-4539-915F-AE807D726143}"/>
              </a:ext>
            </a:extLst>
          </p:cNvPr>
          <p:cNvSpPr/>
          <p:nvPr userDrawn="1"/>
        </p:nvSpPr>
        <p:spPr>
          <a:xfrm>
            <a:off x="633088" y="1021785"/>
            <a:ext cx="2162363" cy="127746"/>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70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Proven Matching Process</a:t>
            </a:r>
          </a:p>
        </p:txBody>
      </p:sp>
      <p:pic>
        <p:nvPicPr>
          <p:cNvPr id="5" name="Picture 4">
            <a:extLst>
              <a:ext uri="{FF2B5EF4-FFF2-40B4-BE49-F238E27FC236}">
                <a16:creationId xmlns:a16="http://schemas.microsoft.com/office/drawing/2014/main" id="{55B0C831-2F41-4DFC-931C-6CB6D7CFB0B6}"/>
              </a:ext>
            </a:extLst>
          </p:cNvPr>
          <p:cNvPicPr>
            <a:picLocks noChangeAspect="1"/>
          </p:cNvPicPr>
          <p:nvPr userDrawn="1"/>
        </p:nvPicPr>
        <p:blipFill>
          <a:blip r:embed="rId2"/>
          <a:stretch>
            <a:fillRect/>
          </a:stretch>
        </p:blipFill>
        <p:spPr>
          <a:xfrm>
            <a:off x="2117385" y="1079106"/>
            <a:ext cx="3495238" cy="5733333"/>
          </a:xfrm>
          <a:prstGeom prst="rect">
            <a:avLst/>
          </a:prstGeom>
        </p:spPr>
      </p:pic>
    </p:spTree>
    <p:extLst>
      <p:ext uri="{BB962C8B-B14F-4D97-AF65-F5344CB8AC3E}">
        <p14:creationId xmlns:p14="http://schemas.microsoft.com/office/powerpoint/2010/main" val="26069637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608D08-9243-491F-AA73-779A344E80CB}"/>
              </a:ext>
            </a:extLst>
          </p:cNvPr>
          <p:cNvPicPr>
            <a:picLocks noChangeAspect="1"/>
          </p:cNvPicPr>
          <p:nvPr userDrawn="1"/>
        </p:nvPicPr>
        <p:blipFill>
          <a:blip r:embed="rId2"/>
          <a:stretch>
            <a:fillRect/>
          </a:stretch>
        </p:blipFill>
        <p:spPr>
          <a:xfrm>
            <a:off x="2148381" y="1258892"/>
            <a:ext cx="7895238" cy="5476190"/>
          </a:xfrm>
          <a:prstGeom prst="rect">
            <a:avLst/>
          </a:prstGeom>
        </p:spPr>
      </p:pic>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Proven Matching Process</a:t>
            </a:r>
          </a:p>
        </p:txBody>
      </p:sp>
    </p:spTree>
    <p:extLst>
      <p:ext uri="{BB962C8B-B14F-4D97-AF65-F5344CB8AC3E}">
        <p14:creationId xmlns:p14="http://schemas.microsoft.com/office/powerpoint/2010/main" val="41263898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608D08-9243-491F-AA73-779A344E80CB}"/>
              </a:ext>
            </a:extLst>
          </p:cNvPr>
          <p:cNvPicPr>
            <a:picLocks noChangeAspect="1"/>
          </p:cNvPicPr>
          <p:nvPr userDrawn="1"/>
        </p:nvPicPr>
        <p:blipFill>
          <a:blip r:embed="rId2"/>
          <a:stretch>
            <a:fillRect/>
          </a:stretch>
        </p:blipFill>
        <p:spPr>
          <a:xfrm>
            <a:off x="2148381" y="1258892"/>
            <a:ext cx="7895238" cy="5476190"/>
          </a:xfrm>
          <a:prstGeom prst="rect">
            <a:avLst/>
          </a:prstGeom>
        </p:spPr>
      </p:pic>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Proven Matching Process</a:t>
            </a:r>
          </a:p>
        </p:txBody>
      </p:sp>
      <p:sp>
        <p:nvSpPr>
          <p:cNvPr id="9" name="Rectangle: Rounded Corners 8">
            <a:extLst>
              <a:ext uri="{FF2B5EF4-FFF2-40B4-BE49-F238E27FC236}">
                <a16:creationId xmlns:a16="http://schemas.microsoft.com/office/drawing/2014/main" id="{067CA405-68F8-43F3-A482-22743B688718}"/>
              </a:ext>
            </a:extLst>
          </p:cNvPr>
          <p:cNvSpPr/>
          <p:nvPr userDrawn="1"/>
        </p:nvSpPr>
        <p:spPr>
          <a:xfrm>
            <a:off x="1721223" y="1197436"/>
            <a:ext cx="8426824" cy="161364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59660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608D08-9243-491F-AA73-779A344E80CB}"/>
              </a:ext>
            </a:extLst>
          </p:cNvPr>
          <p:cNvPicPr>
            <a:picLocks noChangeAspect="1"/>
          </p:cNvPicPr>
          <p:nvPr userDrawn="1"/>
        </p:nvPicPr>
        <p:blipFill>
          <a:blip r:embed="rId2"/>
          <a:stretch>
            <a:fillRect/>
          </a:stretch>
        </p:blipFill>
        <p:spPr>
          <a:xfrm>
            <a:off x="2148381" y="1258892"/>
            <a:ext cx="7895238" cy="5476190"/>
          </a:xfrm>
          <a:prstGeom prst="rect">
            <a:avLst/>
          </a:prstGeom>
        </p:spPr>
      </p:pic>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Proven Matching Process</a:t>
            </a:r>
          </a:p>
        </p:txBody>
      </p:sp>
      <p:sp>
        <p:nvSpPr>
          <p:cNvPr id="9" name="Rectangle: Rounded Corners 8">
            <a:extLst>
              <a:ext uri="{FF2B5EF4-FFF2-40B4-BE49-F238E27FC236}">
                <a16:creationId xmlns:a16="http://schemas.microsoft.com/office/drawing/2014/main" id="{E9DBEBC0-77DD-4977-A437-4C64C0986821}"/>
              </a:ext>
            </a:extLst>
          </p:cNvPr>
          <p:cNvSpPr/>
          <p:nvPr userDrawn="1"/>
        </p:nvSpPr>
        <p:spPr>
          <a:xfrm>
            <a:off x="1721223" y="2832847"/>
            <a:ext cx="8426824" cy="161364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258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608D08-9243-491F-AA73-779A344E80CB}"/>
              </a:ext>
            </a:extLst>
          </p:cNvPr>
          <p:cNvPicPr>
            <a:picLocks noChangeAspect="1"/>
          </p:cNvPicPr>
          <p:nvPr userDrawn="1"/>
        </p:nvPicPr>
        <p:blipFill>
          <a:blip r:embed="rId2"/>
          <a:stretch>
            <a:fillRect/>
          </a:stretch>
        </p:blipFill>
        <p:spPr>
          <a:xfrm>
            <a:off x="2148381" y="1258892"/>
            <a:ext cx="7895238" cy="5476190"/>
          </a:xfrm>
          <a:prstGeom prst="rect">
            <a:avLst/>
          </a:prstGeom>
        </p:spPr>
      </p:pic>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Proven Matching Process</a:t>
            </a:r>
          </a:p>
        </p:txBody>
      </p:sp>
      <p:sp>
        <p:nvSpPr>
          <p:cNvPr id="7" name="Rectangle: Rounded Corners 6">
            <a:extLst>
              <a:ext uri="{FF2B5EF4-FFF2-40B4-BE49-F238E27FC236}">
                <a16:creationId xmlns:a16="http://schemas.microsoft.com/office/drawing/2014/main" id="{397097EB-4BF3-4B11-BCF7-E94997043195}"/>
              </a:ext>
            </a:extLst>
          </p:cNvPr>
          <p:cNvSpPr/>
          <p:nvPr userDrawn="1"/>
        </p:nvSpPr>
        <p:spPr>
          <a:xfrm>
            <a:off x="1721223" y="4446494"/>
            <a:ext cx="8426824" cy="1613647"/>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2616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4608D08-9243-491F-AA73-779A344E80CB}"/>
              </a:ext>
            </a:extLst>
          </p:cNvPr>
          <p:cNvPicPr>
            <a:picLocks noChangeAspect="1"/>
          </p:cNvPicPr>
          <p:nvPr userDrawn="1"/>
        </p:nvPicPr>
        <p:blipFill>
          <a:blip r:embed="rId2"/>
          <a:stretch>
            <a:fillRect/>
          </a:stretch>
        </p:blipFill>
        <p:spPr>
          <a:xfrm>
            <a:off x="2148381" y="1258892"/>
            <a:ext cx="7895238" cy="5476190"/>
          </a:xfrm>
          <a:prstGeom prst="rect">
            <a:avLst/>
          </a:prstGeom>
        </p:spPr>
      </p:pic>
      <p:sp>
        <p:nvSpPr>
          <p:cNvPr id="4" name="TextBox 3">
            <a:extLst>
              <a:ext uri="{FF2B5EF4-FFF2-40B4-BE49-F238E27FC236}">
                <a16:creationId xmlns:a16="http://schemas.microsoft.com/office/drawing/2014/main" id="{9FB4DB8A-9F5D-401B-931E-8960CCAB517A}"/>
              </a:ext>
            </a:extLst>
          </p:cNvPr>
          <p:cNvSpPr txBox="1"/>
          <p:nvPr userDrawn="1"/>
        </p:nvSpPr>
        <p:spPr>
          <a:xfrm>
            <a:off x="518615" y="313899"/>
            <a:ext cx="8707272" cy="861774"/>
          </a:xfrm>
          <a:prstGeom prst="rect">
            <a:avLst/>
          </a:prstGeom>
          <a:noFill/>
        </p:spPr>
        <p:txBody>
          <a:bodyPr wrap="square" rtlCol="0">
            <a:spAutoFit/>
          </a:bodyPr>
          <a:lstStyle/>
          <a:p>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Proven Matching Process</a:t>
            </a:r>
          </a:p>
        </p:txBody>
      </p:sp>
      <p:sp>
        <p:nvSpPr>
          <p:cNvPr id="7" name="Rectangle: Rounded Corners 6">
            <a:extLst>
              <a:ext uri="{FF2B5EF4-FFF2-40B4-BE49-F238E27FC236}">
                <a16:creationId xmlns:a16="http://schemas.microsoft.com/office/drawing/2014/main" id="{397097EB-4BF3-4B11-BCF7-E94997043195}"/>
              </a:ext>
            </a:extLst>
          </p:cNvPr>
          <p:cNvSpPr/>
          <p:nvPr userDrawn="1"/>
        </p:nvSpPr>
        <p:spPr>
          <a:xfrm>
            <a:off x="1606950" y="5956527"/>
            <a:ext cx="8426824" cy="86177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2818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6" name="Picture 5">
            <a:extLst>
              <a:ext uri="{FF2B5EF4-FFF2-40B4-BE49-F238E27FC236}">
                <a16:creationId xmlns:a16="http://schemas.microsoft.com/office/drawing/2014/main" id="{36FC2CFD-9FC5-4AC0-A6A7-CE918C1E3385}"/>
              </a:ext>
            </a:extLst>
          </p:cNvPr>
          <p:cNvPicPr>
            <a:picLocks noChangeAspect="1"/>
          </p:cNvPicPr>
          <p:nvPr userDrawn="1"/>
        </p:nvPicPr>
        <p:blipFill>
          <a:blip r:embed="rId2"/>
          <a:stretch>
            <a:fillRect/>
          </a:stretch>
        </p:blipFill>
        <p:spPr>
          <a:xfrm>
            <a:off x="5014040" y="524171"/>
            <a:ext cx="6819048" cy="5476190"/>
          </a:xfrm>
          <a:prstGeom prst="rect">
            <a:avLst/>
          </a:prstGeom>
        </p:spPr>
      </p:pic>
      <p:sp>
        <p:nvSpPr>
          <p:cNvPr id="10" name="TextBox 9">
            <a:extLst>
              <a:ext uri="{FF2B5EF4-FFF2-40B4-BE49-F238E27FC236}">
                <a16:creationId xmlns:a16="http://schemas.microsoft.com/office/drawing/2014/main" id="{4CF96E0B-2999-4ED8-889D-758A80325CB2}"/>
              </a:ext>
            </a:extLst>
          </p:cNvPr>
          <p:cNvSpPr txBox="1"/>
          <p:nvPr/>
        </p:nvSpPr>
        <p:spPr>
          <a:xfrm>
            <a:off x="8146616" y="2925776"/>
            <a:ext cx="955833" cy="21929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nvGrpSpPr>
          <p:cNvPr id="11" name="Group 10">
            <a:extLst>
              <a:ext uri="{FF2B5EF4-FFF2-40B4-BE49-F238E27FC236}">
                <a16:creationId xmlns:a16="http://schemas.microsoft.com/office/drawing/2014/main" id="{BF086A2E-1BFA-41BC-B5AE-8126B5293E6F}"/>
              </a:ext>
            </a:extLst>
          </p:cNvPr>
          <p:cNvGrpSpPr/>
          <p:nvPr userDrawn="1"/>
        </p:nvGrpSpPr>
        <p:grpSpPr>
          <a:xfrm>
            <a:off x="5411728" y="439348"/>
            <a:ext cx="955834" cy="1014376"/>
            <a:chOff x="8146615" y="2151769"/>
            <a:chExt cx="955834" cy="1014376"/>
          </a:xfrm>
        </p:grpSpPr>
        <p:grpSp>
          <p:nvGrpSpPr>
            <p:cNvPr id="12" name="Group 11">
              <a:extLst>
                <a:ext uri="{FF2B5EF4-FFF2-40B4-BE49-F238E27FC236}">
                  <a16:creationId xmlns:a16="http://schemas.microsoft.com/office/drawing/2014/main" id="{FCBFDAD0-237F-4048-B79F-96277F7C17B8}"/>
                </a:ext>
              </a:extLst>
            </p:cNvPr>
            <p:cNvGrpSpPr/>
            <p:nvPr userDrawn="1"/>
          </p:nvGrpSpPr>
          <p:grpSpPr>
            <a:xfrm>
              <a:off x="8146615" y="2151769"/>
              <a:ext cx="955834" cy="1014376"/>
              <a:chOff x="7399292" y="2139864"/>
              <a:chExt cx="1274445" cy="1352501"/>
            </a:xfrm>
          </p:grpSpPr>
          <p:sp>
            <p:nvSpPr>
              <p:cNvPr id="14" name="Rectangle: Rounded Corners 13">
                <a:extLst>
                  <a:ext uri="{FF2B5EF4-FFF2-40B4-BE49-F238E27FC236}">
                    <a16:creationId xmlns:a16="http://schemas.microsoft.com/office/drawing/2014/main" id="{F6B6E2E2-45DA-4B1A-B8C7-B174D1E36BE8}"/>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5" name="TextBox 14">
                <a:extLst>
                  <a:ext uri="{FF2B5EF4-FFF2-40B4-BE49-F238E27FC236}">
                    <a16:creationId xmlns:a16="http://schemas.microsoft.com/office/drawing/2014/main" id="{EFCF0B0E-E910-4F60-9E65-3BA2CB05FA21}"/>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3" name="Picture 12">
              <a:extLst>
                <a:ext uri="{FF2B5EF4-FFF2-40B4-BE49-F238E27FC236}">
                  <a16:creationId xmlns:a16="http://schemas.microsoft.com/office/drawing/2014/main" id="{E720D025-5E43-4F67-B5D6-785069D72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grpSp>
        <p:nvGrpSpPr>
          <p:cNvPr id="30" name="Group 29">
            <a:extLst>
              <a:ext uri="{FF2B5EF4-FFF2-40B4-BE49-F238E27FC236}">
                <a16:creationId xmlns:a16="http://schemas.microsoft.com/office/drawing/2014/main" id="{E80A7DE4-7DB1-40E6-AAA5-02467ECE48A1}"/>
              </a:ext>
            </a:extLst>
          </p:cNvPr>
          <p:cNvGrpSpPr/>
          <p:nvPr userDrawn="1"/>
        </p:nvGrpSpPr>
        <p:grpSpPr>
          <a:xfrm>
            <a:off x="7880608" y="439348"/>
            <a:ext cx="955834" cy="1014376"/>
            <a:chOff x="7880608" y="439348"/>
            <a:chExt cx="955834" cy="1014376"/>
          </a:xfrm>
        </p:grpSpPr>
        <p:grpSp>
          <p:nvGrpSpPr>
            <p:cNvPr id="27" name="Group 26">
              <a:extLst>
                <a:ext uri="{FF2B5EF4-FFF2-40B4-BE49-F238E27FC236}">
                  <a16:creationId xmlns:a16="http://schemas.microsoft.com/office/drawing/2014/main" id="{6558A2DD-3331-4379-BEAC-65B2F2A5F495}"/>
                </a:ext>
              </a:extLst>
            </p:cNvPr>
            <p:cNvGrpSpPr/>
            <p:nvPr userDrawn="1"/>
          </p:nvGrpSpPr>
          <p:grpSpPr>
            <a:xfrm>
              <a:off x="7880608" y="439348"/>
              <a:ext cx="955834" cy="1014376"/>
              <a:chOff x="7399292" y="2139864"/>
              <a:chExt cx="1274445" cy="1352501"/>
            </a:xfrm>
          </p:grpSpPr>
          <p:sp>
            <p:nvSpPr>
              <p:cNvPr id="28" name="Rectangle: Rounded Corners 27">
                <a:extLst>
                  <a:ext uri="{FF2B5EF4-FFF2-40B4-BE49-F238E27FC236}">
                    <a16:creationId xmlns:a16="http://schemas.microsoft.com/office/drawing/2014/main" id="{ED55F1AD-0D0F-4F77-80C5-14174CBFF847}"/>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9" name="TextBox 28">
                <a:extLst>
                  <a:ext uri="{FF2B5EF4-FFF2-40B4-BE49-F238E27FC236}">
                    <a16:creationId xmlns:a16="http://schemas.microsoft.com/office/drawing/2014/main" id="{AFE1B897-E6B8-4F72-B940-1EE871662E0A}"/>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6" name="Picture 25">
              <a:extLst>
                <a:ext uri="{FF2B5EF4-FFF2-40B4-BE49-F238E27FC236}">
                  <a16:creationId xmlns:a16="http://schemas.microsoft.com/office/drawing/2014/main" id="{8AA6A75C-E216-4B40-8D57-60D6A82AFA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grpSp>
        <p:nvGrpSpPr>
          <p:cNvPr id="31" name="Group 30">
            <a:extLst>
              <a:ext uri="{FF2B5EF4-FFF2-40B4-BE49-F238E27FC236}">
                <a16:creationId xmlns:a16="http://schemas.microsoft.com/office/drawing/2014/main" id="{98B084E7-1CF2-4376-B119-560FBE1F6BA5}"/>
              </a:ext>
            </a:extLst>
          </p:cNvPr>
          <p:cNvGrpSpPr/>
          <p:nvPr userDrawn="1"/>
        </p:nvGrpSpPr>
        <p:grpSpPr>
          <a:xfrm>
            <a:off x="10384216" y="439348"/>
            <a:ext cx="955834" cy="1014376"/>
            <a:chOff x="7880608" y="439348"/>
            <a:chExt cx="955834" cy="1014376"/>
          </a:xfrm>
        </p:grpSpPr>
        <p:grpSp>
          <p:nvGrpSpPr>
            <p:cNvPr id="32" name="Group 31">
              <a:extLst>
                <a:ext uri="{FF2B5EF4-FFF2-40B4-BE49-F238E27FC236}">
                  <a16:creationId xmlns:a16="http://schemas.microsoft.com/office/drawing/2014/main" id="{400208B4-A3ED-48AE-85C3-52C4D776704C}"/>
                </a:ext>
              </a:extLst>
            </p:cNvPr>
            <p:cNvGrpSpPr/>
            <p:nvPr userDrawn="1"/>
          </p:nvGrpSpPr>
          <p:grpSpPr>
            <a:xfrm>
              <a:off x="7880608" y="439348"/>
              <a:ext cx="955834" cy="1014376"/>
              <a:chOff x="7399292" y="2139864"/>
              <a:chExt cx="1274445" cy="1352501"/>
            </a:xfrm>
          </p:grpSpPr>
          <p:sp>
            <p:nvSpPr>
              <p:cNvPr id="34" name="Rectangle: Rounded Corners 33">
                <a:extLst>
                  <a:ext uri="{FF2B5EF4-FFF2-40B4-BE49-F238E27FC236}">
                    <a16:creationId xmlns:a16="http://schemas.microsoft.com/office/drawing/2014/main" id="{10972D74-4011-4FFE-8B96-E06061A66906}"/>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35" name="TextBox 34">
                <a:extLst>
                  <a:ext uri="{FF2B5EF4-FFF2-40B4-BE49-F238E27FC236}">
                    <a16:creationId xmlns:a16="http://schemas.microsoft.com/office/drawing/2014/main" id="{4D024A35-E0FE-4492-8469-095C047402FE}"/>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33" name="Picture 32">
              <a:extLst>
                <a:ext uri="{FF2B5EF4-FFF2-40B4-BE49-F238E27FC236}">
                  <a16:creationId xmlns:a16="http://schemas.microsoft.com/office/drawing/2014/main" id="{87AE5AD9-818C-484C-BBC9-7D742F56AA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sp>
        <p:nvSpPr>
          <p:cNvPr id="36" name="TextBox 35">
            <a:extLst>
              <a:ext uri="{FF2B5EF4-FFF2-40B4-BE49-F238E27FC236}">
                <a16:creationId xmlns:a16="http://schemas.microsoft.com/office/drawing/2014/main" id="{78A3E7FA-03A9-4A69-8EAC-F8C285C6FE14}"/>
              </a:ext>
            </a:extLst>
          </p:cNvPr>
          <p:cNvSpPr txBox="1"/>
          <p:nvPr userDrawn="1"/>
        </p:nvSpPr>
        <p:spPr>
          <a:xfrm>
            <a:off x="10493446" y="2571553"/>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78</a:t>
            </a:r>
          </a:p>
        </p:txBody>
      </p:sp>
      <p:sp>
        <p:nvSpPr>
          <p:cNvPr id="37" name="TextBox 36">
            <a:extLst>
              <a:ext uri="{FF2B5EF4-FFF2-40B4-BE49-F238E27FC236}">
                <a16:creationId xmlns:a16="http://schemas.microsoft.com/office/drawing/2014/main" id="{2EE08BE2-2DFC-4F87-AB84-8EF68E179896}"/>
              </a:ext>
            </a:extLst>
          </p:cNvPr>
          <p:cNvSpPr txBox="1"/>
          <p:nvPr userDrawn="1"/>
        </p:nvSpPr>
        <p:spPr>
          <a:xfrm>
            <a:off x="10493446" y="3524411"/>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77</a:t>
            </a:r>
          </a:p>
        </p:txBody>
      </p:sp>
      <p:sp>
        <p:nvSpPr>
          <p:cNvPr id="38" name="TextBox 37">
            <a:extLst>
              <a:ext uri="{FF2B5EF4-FFF2-40B4-BE49-F238E27FC236}">
                <a16:creationId xmlns:a16="http://schemas.microsoft.com/office/drawing/2014/main" id="{21DF8B17-B4B0-4527-A056-ED9DAD2C633E}"/>
              </a:ext>
            </a:extLst>
          </p:cNvPr>
          <p:cNvSpPr txBox="1"/>
          <p:nvPr userDrawn="1"/>
        </p:nvSpPr>
        <p:spPr>
          <a:xfrm>
            <a:off x="10493446" y="4500776"/>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95</a:t>
            </a:r>
          </a:p>
        </p:txBody>
      </p:sp>
      <p:sp>
        <p:nvSpPr>
          <p:cNvPr id="39" name="TextBox 38">
            <a:extLst>
              <a:ext uri="{FF2B5EF4-FFF2-40B4-BE49-F238E27FC236}">
                <a16:creationId xmlns:a16="http://schemas.microsoft.com/office/drawing/2014/main" id="{F1DD6FFB-F4A6-4E0A-B0FF-CC9EC23517AB}"/>
              </a:ext>
            </a:extLst>
          </p:cNvPr>
          <p:cNvSpPr txBox="1"/>
          <p:nvPr userDrawn="1"/>
        </p:nvSpPr>
        <p:spPr>
          <a:xfrm>
            <a:off x="10495982" y="5383035"/>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76</a:t>
            </a:r>
          </a:p>
        </p:txBody>
      </p:sp>
      <p:sp>
        <p:nvSpPr>
          <p:cNvPr id="41" name="TextBox 40">
            <a:extLst>
              <a:ext uri="{FF2B5EF4-FFF2-40B4-BE49-F238E27FC236}">
                <a16:creationId xmlns:a16="http://schemas.microsoft.com/office/drawing/2014/main" id="{D29FDBF4-6949-4284-934D-F3BF779F4E4D}"/>
              </a:ext>
            </a:extLst>
          </p:cNvPr>
          <p:cNvSpPr txBox="1"/>
          <p:nvPr userDrawn="1"/>
        </p:nvSpPr>
        <p:spPr>
          <a:xfrm>
            <a:off x="830757" y="1659285"/>
            <a:ext cx="3250792" cy="2062103"/>
          </a:xfrm>
          <a:prstGeom prst="rect">
            <a:avLst/>
          </a:prstGeom>
          <a:noFill/>
        </p:spPr>
        <p:txBody>
          <a:bodyPr wrap="square" rtlCol="0">
            <a:spAutoFit/>
          </a:bodyPr>
          <a:lstStyle/>
          <a:p>
            <a:r>
              <a:rPr lang="en-US" sz="2400" b="1" dirty="0">
                <a:latin typeface="Avenir LT Std 45 Book" panose="020B0502020203020204" pitchFamily="34" charset="0"/>
              </a:rPr>
              <a:t>Matching Process</a:t>
            </a:r>
          </a:p>
          <a:p>
            <a:endParaRPr lang="en-US" sz="2400" dirty="0">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LT Std 45 Book" panose="020B0502020203020204" pitchFamily="34" charset="0"/>
              </a:rPr>
              <a:t>The Input Record, Jose R. Martinez, is submitted to the system either as part of a batch or online entry.</a:t>
            </a:r>
          </a:p>
        </p:txBody>
      </p:sp>
      <p:cxnSp>
        <p:nvCxnSpPr>
          <p:cNvPr id="46" name="Straight Arrow Connector 45">
            <a:extLst>
              <a:ext uri="{FF2B5EF4-FFF2-40B4-BE49-F238E27FC236}">
                <a16:creationId xmlns:a16="http://schemas.microsoft.com/office/drawing/2014/main" id="{BBB38B64-4C99-4106-A7B9-5EBC959D6B75}"/>
              </a:ext>
            </a:extLst>
          </p:cNvPr>
          <p:cNvCxnSpPr/>
          <p:nvPr userDrawn="1"/>
        </p:nvCxnSpPr>
        <p:spPr>
          <a:xfrm>
            <a:off x="7032565" y="1039091"/>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019EB41-920F-468D-910A-3180FC66D1B3}"/>
              </a:ext>
            </a:extLst>
          </p:cNvPr>
          <p:cNvCxnSpPr/>
          <p:nvPr userDrawn="1"/>
        </p:nvCxnSpPr>
        <p:spPr>
          <a:xfrm>
            <a:off x="9421089" y="1039091"/>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2562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6" name="Picture 5">
            <a:extLst>
              <a:ext uri="{FF2B5EF4-FFF2-40B4-BE49-F238E27FC236}">
                <a16:creationId xmlns:a16="http://schemas.microsoft.com/office/drawing/2014/main" id="{36FC2CFD-9FC5-4AC0-A6A7-CE918C1E3385}"/>
              </a:ext>
            </a:extLst>
          </p:cNvPr>
          <p:cNvPicPr>
            <a:picLocks noChangeAspect="1"/>
          </p:cNvPicPr>
          <p:nvPr userDrawn="1"/>
        </p:nvPicPr>
        <p:blipFill>
          <a:blip r:embed="rId2"/>
          <a:stretch>
            <a:fillRect/>
          </a:stretch>
        </p:blipFill>
        <p:spPr>
          <a:xfrm>
            <a:off x="5014040" y="524171"/>
            <a:ext cx="6819048" cy="5476190"/>
          </a:xfrm>
          <a:prstGeom prst="rect">
            <a:avLst/>
          </a:prstGeom>
        </p:spPr>
      </p:pic>
      <p:sp>
        <p:nvSpPr>
          <p:cNvPr id="10" name="TextBox 9">
            <a:extLst>
              <a:ext uri="{FF2B5EF4-FFF2-40B4-BE49-F238E27FC236}">
                <a16:creationId xmlns:a16="http://schemas.microsoft.com/office/drawing/2014/main" id="{4CF96E0B-2999-4ED8-889D-758A80325CB2}"/>
              </a:ext>
            </a:extLst>
          </p:cNvPr>
          <p:cNvSpPr txBox="1"/>
          <p:nvPr/>
        </p:nvSpPr>
        <p:spPr>
          <a:xfrm>
            <a:off x="8146616" y="2925776"/>
            <a:ext cx="955833" cy="21929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nvGrpSpPr>
          <p:cNvPr id="11" name="Group 10">
            <a:extLst>
              <a:ext uri="{FF2B5EF4-FFF2-40B4-BE49-F238E27FC236}">
                <a16:creationId xmlns:a16="http://schemas.microsoft.com/office/drawing/2014/main" id="{BF086A2E-1BFA-41BC-B5AE-8126B5293E6F}"/>
              </a:ext>
            </a:extLst>
          </p:cNvPr>
          <p:cNvGrpSpPr/>
          <p:nvPr userDrawn="1"/>
        </p:nvGrpSpPr>
        <p:grpSpPr>
          <a:xfrm>
            <a:off x="5411728" y="439348"/>
            <a:ext cx="955834" cy="1014376"/>
            <a:chOff x="8146615" y="2151769"/>
            <a:chExt cx="955834" cy="1014376"/>
          </a:xfrm>
        </p:grpSpPr>
        <p:grpSp>
          <p:nvGrpSpPr>
            <p:cNvPr id="12" name="Group 11">
              <a:extLst>
                <a:ext uri="{FF2B5EF4-FFF2-40B4-BE49-F238E27FC236}">
                  <a16:creationId xmlns:a16="http://schemas.microsoft.com/office/drawing/2014/main" id="{FCBFDAD0-237F-4048-B79F-96277F7C17B8}"/>
                </a:ext>
              </a:extLst>
            </p:cNvPr>
            <p:cNvGrpSpPr/>
            <p:nvPr userDrawn="1"/>
          </p:nvGrpSpPr>
          <p:grpSpPr>
            <a:xfrm>
              <a:off x="8146615" y="2151769"/>
              <a:ext cx="955834" cy="1014376"/>
              <a:chOff x="7399292" y="2139864"/>
              <a:chExt cx="1274445" cy="1352501"/>
            </a:xfrm>
          </p:grpSpPr>
          <p:sp>
            <p:nvSpPr>
              <p:cNvPr id="14" name="Rectangle: Rounded Corners 13">
                <a:extLst>
                  <a:ext uri="{FF2B5EF4-FFF2-40B4-BE49-F238E27FC236}">
                    <a16:creationId xmlns:a16="http://schemas.microsoft.com/office/drawing/2014/main" id="{F6B6E2E2-45DA-4B1A-B8C7-B174D1E36BE8}"/>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5" name="TextBox 14">
                <a:extLst>
                  <a:ext uri="{FF2B5EF4-FFF2-40B4-BE49-F238E27FC236}">
                    <a16:creationId xmlns:a16="http://schemas.microsoft.com/office/drawing/2014/main" id="{EFCF0B0E-E910-4F60-9E65-3BA2CB05FA21}"/>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3" name="Picture 12">
              <a:extLst>
                <a:ext uri="{FF2B5EF4-FFF2-40B4-BE49-F238E27FC236}">
                  <a16:creationId xmlns:a16="http://schemas.microsoft.com/office/drawing/2014/main" id="{E720D025-5E43-4F67-B5D6-785069D72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grpSp>
        <p:nvGrpSpPr>
          <p:cNvPr id="30" name="Group 29">
            <a:extLst>
              <a:ext uri="{FF2B5EF4-FFF2-40B4-BE49-F238E27FC236}">
                <a16:creationId xmlns:a16="http://schemas.microsoft.com/office/drawing/2014/main" id="{E80A7DE4-7DB1-40E6-AAA5-02467ECE48A1}"/>
              </a:ext>
            </a:extLst>
          </p:cNvPr>
          <p:cNvGrpSpPr/>
          <p:nvPr userDrawn="1"/>
        </p:nvGrpSpPr>
        <p:grpSpPr>
          <a:xfrm>
            <a:off x="7880608" y="439348"/>
            <a:ext cx="955834" cy="1014376"/>
            <a:chOff x="7880608" y="439348"/>
            <a:chExt cx="955834" cy="1014376"/>
          </a:xfrm>
        </p:grpSpPr>
        <p:grpSp>
          <p:nvGrpSpPr>
            <p:cNvPr id="27" name="Group 26">
              <a:extLst>
                <a:ext uri="{FF2B5EF4-FFF2-40B4-BE49-F238E27FC236}">
                  <a16:creationId xmlns:a16="http://schemas.microsoft.com/office/drawing/2014/main" id="{6558A2DD-3331-4379-BEAC-65B2F2A5F495}"/>
                </a:ext>
              </a:extLst>
            </p:cNvPr>
            <p:cNvGrpSpPr/>
            <p:nvPr userDrawn="1"/>
          </p:nvGrpSpPr>
          <p:grpSpPr>
            <a:xfrm>
              <a:off x="7880608" y="439348"/>
              <a:ext cx="955834" cy="1014376"/>
              <a:chOff x="7399292" y="2139864"/>
              <a:chExt cx="1274445" cy="1352501"/>
            </a:xfrm>
          </p:grpSpPr>
          <p:sp>
            <p:nvSpPr>
              <p:cNvPr id="28" name="Rectangle: Rounded Corners 27">
                <a:extLst>
                  <a:ext uri="{FF2B5EF4-FFF2-40B4-BE49-F238E27FC236}">
                    <a16:creationId xmlns:a16="http://schemas.microsoft.com/office/drawing/2014/main" id="{ED55F1AD-0D0F-4F77-80C5-14174CBFF847}"/>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9" name="TextBox 28">
                <a:extLst>
                  <a:ext uri="{FF2B5EF4-FFF2-40B4-BE49-F238E27FC236}">
                    <a16:creationId xmlns:a16="http://schemas.microsoft.com/office/drawing/2014/main" id="{AFE1B897-E6B8-4F72-B940-1EE871662E0A}"/>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6" name="Picture 25">
              <a:extLst>
                <a:ext uri="{FF2B5EF4-FFF2-40B4-BE49-F238E27FC236}">
                  <a16:creationId xmlns:a16="http://schemas.microsoft.com/office/drawing/2014/main" id="{8AA6A75C-E216-4B40-8D57-60D6A82AFA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grpSp>
        <p:nvGrpSpPr>
          <p:cNvPr id="31" name="Group 30">
            <a:extLst>
              <a:ext uri="{FF2B5EF4-FFF2-40B4-BE49-F238E27FC236}">
                <a16:creationId xmlns:a16="http://schemas.microsoft.com/office/drawing/2014/main" id="{98B084E7-1CF2-4376-B119-560FBE1F6BA5}"/>
              </a:ext>
            </a:extLst>
          </p:cNvPr>
          <p:cNvGrpSpPr/>
          <p:nvPr userDrawn="1"/>
        </p:nvGrpSpPr>
        <p:grpSpPr>
          <a:xfrm>
            <a:off x="10384216" y="439348"/>
            <a:ext cx="955834" cy="1014376"/>
            <a:chOff x="7880608" y="439348"/>
            <a:chExt cx="955834" cy="1014376"/>
          </a:xfrm>
        </p:grpSpPr>
        <p:grpSp>
          <p:nvGrpSpPr>
            <p:cNvPr id="32" name="Group 31">
              <a:extLst>
                <a:ext uri="{FF2B5EF4-FFF2-40B4-BE49-F238E27FC236}">
                  <a16:creationId xmlns:a16="http://schemas.microsoft.com/office/drawing/2014/main" id="{400208B4-A3ED-48AE-85C3-52C4D776704C}"/>
                </a:ext>
              </a:extLst>
            </p:cNvPr>
            <p:cNvGrpSpPr/>
            <p:nvPr userDrawn="1"/>
          </p:nvGrpSpPr>
          <p:grpSpPr>
            <a:xfrm>
              <a:off x="7880608" y="439348"/>
              <a:ext cx="955834" cy="1014376"/>
              <a:chOff x="7399292" y="2139864"/>
              <a:chExt cx="1274445" cy="1352501"/>
            </a:xfrm>
          </p:grpSpPr>
          <p:sp>
            <p:nvSpPr>
              <p:cNvPr id="34" name="Rectangle: Rounded Corners 33">
                <a:extLst>
                  <a:ext uri="{FF2B5EF4-FFF2-40B4-BE49-F238E27FC236}">
                    <a16:creationId xmlns:a16="http://schemas.microsoft.com/office/drawing/2014/main" id="{10972D74-4011-4FFE-8B96-E06061A66906}"/>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35" name="TextBox 34">
                <a:extLst>
                  <a:ext uri="{FF2B5EF4-FFF2-40B4-BE49-F238E27FC236}">
                    <a16:creationId xmlns:a16="http://schemas.microsoft.com/office/drawing/2014/main" id="{4D024A35-E0FE-4492-8469-095C047402FE}"/>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33" name="Picture 32">
              <a:extLst>
                <a:ext uri="{FF2B5EF4-FFF2-40B4-BE49-F238E27FC236}">
                  <a16:creationId xmlns:a16="http://schemas.microsoft.com/office/drawing/2014/main" id="{87AE5AD9-818C-484C-BBC9-7D742F56AA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sp>
        <p:nvSpPr>
          <p:cNvPr id="36" name="TextBox 35">
            <a:extLst>
              <a:ext uri="{FF2B5EF4-FFF2-40B4-BE49-F238E27FC236}">
                <a16:creationId xmlns:a16="http://schemas.microsoft.com/office/drawing/2014/main" id="{78A3E7FA-03A9-4A69-8EAC-F8C285C6FE14}"/>
              </a:ext>
            </a:extLst>
          </p:cNvPr>
          <p:cNvSpPr txBox="1"/>
          <p:nvPr userDrawn="1"/>
        </p:nvSpPr>
        <p:spPr>
          <a:xfrm>
            <a:off x="10493446" y="2571553"/>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78</a:t>
            </a:r>
          </a:p>
        </p:txBody>
      </p:sp>
      <p:sp>
        <p:nvSpPr>
          <p:cNvPr id="37" name="TextBox 36">
            <a:extLst>
              <a:ext uri="{FF2B5EF4-FFF2-40B4-BE49-F238E27FC236}">
                <a16:creationId xmlns:a16="http://schemas.microsoft.com/office/drawing/2014/main" id="{2EE08BE2-2DFC-4F87-AB84-8EF68E179896}"/>
              </a:ext>
            </a:extLst>
          </p:cNvPr>
          <p:cNvSpPr txBox="1"/>
          <p:nvPr userDrawn="1"/>
        </p:nvSpPr>
        <p:spPr>
          <a:xfrm>
            <a:off x="10493446" y="3524411"/>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77</a:t>
            </a:r>
          </a:p>
        </p:txBody>
      </p:sp>
      <p:sp>
        <p:nvSpPr>
          <p:cNvPr id="38" name="TextBox 37">
            <a:extLst>
              <a:ext uri="{FF2B5EF4-FFF2-40B4-BE49-F238E27FC236}">
                <a16:creationId xmlns:a16="http://schemas.microsoft.com/office/drawing/2014/main" id="{21DF8B17-B4B0-4527-A056-ED9DAD2C633E}"/>
              </a:ext>
            </a:extLst>
          </p:cNvPr>
          <p:cNvSpPr txBox="1"/>
          <p:nvPr userDrawn="1"/>
        </p:nvSpPr>
        <p:spPr>
          <a:xfrm>
            <a:off x="10493446" y="4500776"/>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95</a:t>
            </a:r>
          </a:p>
        </p:txBody>
      </p:sp>
      <p:sp>
        <p:nvSpPr>
          <p:cNvPr id="39" name="TextBox 38">
            <a:extLst>
              <a:ext uri="{FF2B5EF4-FFF2-40B4-BE49-F238E27FC236}">
                <a16:creationId xmlns:a16="http://schemas.microsoft.com/office/drawing/2014/main" id="{F1DD6FFB-F4A6-4E0A-B0FF-CC9EC23517AB}"/>
              </a:ext>
            </a:extLst>
          </p:cNvPr>
          <p:cNvSpPr txBox="1"/>
          <p:nvPr userDrawn="1"/>
        </p:nvSpPr>
        <p:spPr>
          <a:xfrm>
            <a:off x="10495982" y="5383035"/>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76</a:t>
            </a:r>
          </a:p>
        </p:txBody>
      </p:sp>
      <p:sp>
        <p:nvSpPr>
          <p:cNvPr id="41" name="TextBox 40">
            <a:extLst>
              <a:ext uri="{FF2B5EF4-FFF2-40B4-BE49-F238E27FC236}">
                <a16:creationId xmlns:a16="http://schemas.microsoft.com/office/drawing/2014/main" id="{D29FDBF4-6949-4284-934D-F3BF779F4E4D}"/>
              </a:ext>
            </a:extLst>
          </p:cNvPr>
          <p:cNvSpPr txBox="1"/>
          <p:nvPr userDrawn="1"/>
        </p:nvSpPr>
        <p:spPr>
          <a:xfrm>
            <a:off x="830757" y="1659285"/>
            <a:ext cx="3250792" cy="2062103"/>
          </a:xfrm>
          <a:prstGeom prst="rect">
            <a:avLst/>
          </a:prstGeom>
          <a:noFill/>
        </p:spPr>
        <p:txBody>
          <a:bodyPr wrap="square" rtlCol="0">
            <a:spAutoFit/>
          </a:bodyPr>
          <a:lstStyle/>
          <a:p>
            <a:r>
              <a:rPr lang="en-US" sz="2400" b="1" dirty="0">
                <a:latin typeface="Avenir LT Std 45 Book" panose="020B0502020203020204" pitchFamily="34" charset="0"/>
              </a:rPr>
              <a:t>Matching Process</a:t>
            </a:r>
          </a:p>
          <a:p>
            <a:endParaRPr lang="en-US" sz="2400" dirty="0">
              <a:latin typeface="Avenir LT Std 45 Book" panose="020B0502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venir LT Std 45 Book" panose="020B0502020203020204" pitchFamily="34" charset="0"/>
              </a:rPr>
              <a:t>The Input Record, Jose R. Martinez, is submitted to the system either as part of a batch or online entry.</a:t>
            </a:r>
          </a:p>
        </p:txBody>
      </p:sp>
      <p:sp>
        <p:nvSpPr>
          <p:cNvPr id="44" name="Rectangle: Rounded Corners 43">
            <a:extLst>
              <a:ext uri="{FF2B5EF4-FFF2-40B4-BE49-F238E27FC236}">
                <a16:creationId xmlns:a16="http://schemas.microsoft.com/office/drawing/2014/main" id="{2D53D84C-495D-4438-A17A-DC920E0E997B}"/>
              </a:ext>
            </a:extLst>
          </p:cNvPr>
          <p:cNvSpPr/>
          <p:nvPr userDrawn="1"/>
        </p:nvSpPr>
        <p:spPr>
          <a:xfrm>
            <a:off x="4904509" y="290944"/>
            <a:ext cx="2003367" cy="588541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Arrow Connector 45">
            <a:extLst>
              <a:ext uri="{FF2B5EF4-FFF2-40B4-BE49-F238E27FC236}">
                <a16:creationId xmlns:a16="http://schemas.microsoft.com/office/drawing/2014/main" id="{BBB38B64-4C99-4106-A7B9-5EBC959D6B75}"/>
              </a:ext>
            </a:extLst>
          </p:cNvPr>
          <p:cNvCxnSpPr/>
          <p:nvPr userDrawn="1"/>
        </p:nvCxnSpPr>
        <p:spPr>
          <a:xfrm>
            <a:off x="7032565" y="1039091"/>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7019EB41-920F-468D-910A-3180FC66D1B3}"/>
              </a:ext>
            </a:extLst>
          </p:cNvPr>
          <p:cNvCxnSpPr/>
          <p:nvPr userDrawn="1"/>
        </p:nvCxnSpPr>
        <p:spPr>
          <a:xfrm>
            <a:off x="9421089" y="1039091"/>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8916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pic>
        <p:nvPicPr>
          <p:cNvPr id="7" name="Picture 6" descr="A picture containing background pattern&#10;&#10;Description automatically generated">
            <a:extLst>
              <a:ext uri="{FF2B5EF4-FFF2-40B4-BE49-F238E27FC236}">
                <a16:creationId xmlns:a16="http://schemas.microsoft.com/office/drawing/2014/main" id="{BAD58C33-29BC-4846-8FC6-64839227FD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9085"/>
          <a:stretch/>
        </p:blipFill>
        <p:spPr>
          <a:xfrm>
            <a:off x="0" y="-43746"/>
            <a:ext cx="12649200" cy="6901746"/>
          </a:xfrm>
          <a:prstGeom prst="rect">
            <a:avLst/>
          </a:prstGeom>
        </p:spPr>
      </p:pic>
      <p:sp>
        <p:nvSpPr>
          <p:cNvPr id="5" name="Rectangle 4">
            <a:extLst>
              <a:ext uri="{FF2B5EF4-FFF2-40B4-BE49-F238E27FC236}">
                <a16:creationId xmlns:a16="http://schemas.microsoft.com/office/drawing/2014/main" id="{C78B70F8-F25D-4FA3-AF46-ED4ED63A9746}"/>
              </a:ext>
            </a:extLst>
          </p:cNvPr>
          <p:cNvSpPr/>
          <p:nvPr userDrawn="1"/>
        </p:nvSpPr>
        <p:spPr>
          <a:xfrm>
            <a:off x="0" y="0"/>
            <a:ext cx="9862457"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26B82C-719B-4A1A-8125-D77E825BE308}"/>
              </a:ext>
            </a:extLst>
          </p:cNvPr>
          <p:cNvSpPr>
            <a:spLocks noGrp="1"/>
          </p:cNvSpPr>
          <p:nvPr>
            <p:ph type="title" hasCustomPrompt="1"/>
          </p:nvPr>
        </p:nvSpPr>
        <p:spPr>
          <a:xfrm>
            <a:off x="838200" y="365125"/>
            <a:ext cx="7362483" cy="633681"/>
          </a:xfrm>
          <a:prstGeom prst="rect">
            <a:avLst/>
          </a:prstGeom>
        </p:spPr>
        <p:txBody>
          <a:bodyPr/>
          <a:lstStyle>
            <a:lvl1pPr>
              <a:defRPr sz="4000" b="1">
                <a:latin typeface="Avenir Next LT Pro" panose="020B0504020202020204" pitchFamily="34" charset="0"/>
              </a:defRPr>
            </a:lvl1pPr>
          </a:lstStyle>
          <a:p>
            <a:r>
              <a:rPr lang="en-US" dirty="0"/>
              <a:t>Click to edit agenda</a:t>
            </a:r>
          </a:p>
        </p:txBody>
      </p:sp>
      <p:sp>
        <p:nvSpPr>
          <p:cNvPr id="3" name="Slide Number Placeholder 2">
            <a:extLst>
              <a:ext uri="{FF2B5EF4-FFF2-40B4-BE49-F238E27FC236}">
                <a16:creationId xmlns:a16="http://schemas.microsoft.com/office/drawing/2014/main" id="{FF8C4DF8-E048-4FFE-8175-3706C0BD843A}"/>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4" name="Rectangle 3">
            <a:extLst>
              <a:ext uri="{FF2B5EF4-FFF2-40B4-BE49-F238E27FC236}">
                <a16:creationId xmlns:a16="http://schemas.microsoft.com/office/drawing/2014/main" id="{5B8E5D8A-F785-46A9-8E91-53F4F13DE2E0}"/>
              </a:ext>
            </a:extLst>
          </p:cNvPr>
          <p:cNvSpPr/>
          <p:nvPr userDrawn="1"/>
        </p:nvSpPr>
        <p:spPr>
          <a:xfrm>
            <a:off x="946554" y="1097280"/>
            <a:ext cx="2897945" cy="45719"/>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B30AD609-C969-4A47-A35A-BC8E6003717A}"/>
              </a:ext>
            </a:extLst>
          </p:cNvPr>
          <p:cNvSpPr>
            <a:spLocks noGrp="1"/>
          </p:cNvSpPr>
          <p:nvPr>
            <p:ph type="body" sz="quarter" idx="11"/>
          </p:nvPr>
        </p:nvSpPr>
        <p:spPr>
          <a:xfrm>
            <a:off x="1462428" y="1782762"/>
            <a:ext cx="6329362" cy="3292475"/>
          </a:xfrm>
          <a:prstGeom prst="rect">
            <a:avLst/>
          </a:prstGeom>
        </p:spPr>
        <p:txBody>
          <a:bodyPr/>
          <a:lstStyle>
            <a:lvl1pPr marL="514350" indent="-514350">
              <a:lnSpc>
                <a:spcPct val="110000"/>
              </a:lnSpc>
              <a:spcBef>
                <a:spcPts val="600"/>
              </a:spcBef>
              <a:buFont typeface="+mj-lt"/>
              <a:buAutoNum type="arabicPeriod"/>
              <a:defRPr>
                <a:solidFill>
                  <a:schemeClr val="tx1">
                    <a:lumMod val="65000"/>
                    <a:lumOff val="35000"/>
                  </a:schemeClr>
                </a:solidFill>
                <a:latin typeface="Avenir LT Std 35 Light" panose="020B0402020203020204" pitchFamily="34" charset="0"/>
              </a:defRPr>
            </a:lvl1pPr>
          </a:lstStyle>
          <a:p>
            <a:pPr lvl="0"/>
            <a:r>
              <a:rPr lang="en-US" dirty="0"/>
              <a:t>Click to edit Master text styles</a:t>
            </a:r>
          </a:p>
          <a:p>
            <a:pPr lvl="0"/>
            <a:r>
              <a:rPr lang="en-US" dirty="0"/>
              <a:t>Click to edit</a:t>
            </a:r>
          </a:p>
          <a:p>
            <a:pPr lvl="0"/>
            <a:r>
              <a:rPr lang="en-US" dirty="0"/>
              <a:t>Click to edit</a:t>
            </a:r>
          </a:p>
          <a:p>
            <a:pPr lvl="0"/>
            <a:r>
              <a:rPr lang="en-US" dirty="0"/>
              <a:t>Click to edit</a:t>
            </a:r>
          </a:p>
          <a:p>
            <a:pPr lvl="0"/>
            <a:r>
              <a:rPr lang="en-US" dirty="0"/>
              <a:t>Click to edit</a:t>
            </a:r>
          </a:p>
          <a:p>
            <a:pPr lvl="0"/>
            <a:r>
              <a:rPr lang="en-US" dirty="0"/>
              <a:t>Click to edit</a:t>
            </a:r>
          </a:p>
        </p:txBody>
      </p:sp>
    </p:spTree>
    <p:extLst>
      <p:ext uri="{BB962C8B-B14F-4D97-AF65-F5344CB8AC3E}">
        <p14:creationId xmlns:p14="http://schemas.microsoft.com/office/powerpoint/2010/main" val="2135273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6" name="Picture 5">
            <a:extLst>
              <a:ext uri="{FF2B5EF4-FFF2-40B4-BE49-F238E27FC236}">
                <a16:creationId xmlns:a16="http://schemas.microsoft.com/office/drawing/2014/main" id="{36FC2CFD-9FC5-4AC0-A6A7-CE918C1E3385}"/>
              </a:ext>
            </a:extLst>
          </p:cNvPr>
          <p:cNvPicPr>
            <a:picLocks noChangeAspect="1"/>
          </p:cNvPicPr>
          <p:nvPr userDrawn="1"/>
        </p:nvPicPr>
        <p:blipFill>
          <a:blip r:embed="rId2"/>
          <a:stretch>
            <a:fillRect/>
          </a:stretch>
        </p:blipFill>
        <p:spPr>
          <a:xfrm>
            <a:off x="5014040" y="524171"/>
            <a:ext cx="6819048" cy="5476190"/>
          </a:xfrm>
          <a:prstGeom prst="rect">
            <a:avLst/>
          </a:prstGeom>
        </p:spPr>
      </p:pic>
      <p:sp>
        <p:nvSpPr>
          <p:cNvPr id="10" name="TextBox 9">
            <a:extLst>
              <a:ext uri="{FF2B5EF4-FFF2-40B4-BE49-F238E27FC236}">
                <a16:creationId xmlns:a16="http://schemas.microsoft.com/office/drawing/2014/main" id="{4CF96E0B-2999-4ED8-889D-758A80325CB2}"/>
              </a:ext>
            </a:extLst>
          </p:cNvPr>
          <p:cNvSpPr txBox="1"/>
          <p:nvPr/>
        </p:nvSpPr>
        <p:spPr>
          <a:xfrm>
            <a:off x="8146616" y="2925776"/>
            <a:ext cx="955833" cy="21929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nvGrpSpPr>
          <p:cNvPr id="11" name="Group 10">
            <a:extLst>
              <a:ext uri="{FF2B5EF4-FFF2-40B4-BE49-F238E27FC236}">
                <a16:creationId xmlns:a16="http://schemas.microsoft.com/office/drawing/2014/main" id="{BF086A2E-1BFA-41BC-B5AE-8126B5293E6F}"/>
              </a:ext>
            </a:extLst>
          </p:cNvPr>
          <p:cNvGrpSpPr/>
          <p:nvPr userDrawn="1"/>
        </p:nvGrpSpPr>
        <p:grpSpPr>
          <a:xfrm>
            <a:off x="5411728" y="439348"/>
            <a:ext cx="955834" cy="1014376"/>
            <a:chOff x="8146615" y="2151769"/>
            <a:chExt cx="955834" cy="1014376"/>
          </a:xfrm>
        </p:grpSpPr>
        <p:grpSp>
          <p:nvGrpSpPr>
            <p:cNvPr id="12" name="Group 11">
              <a:extLst>
                <a:ext uri="{FF2B5EF4-FFF2-40B4-BE49-F238E27FC236}">
                  <a16:creationId xmlns:a16="http://schemas.microsoft.com/office/drawing/2014/main" id="{FCBFDAD0-237F-4048-B79F-96277F7C17B8}"/>
                </a:ext>
              </a:extLst>
            </p:cNvPr>
            <p:cNvGrpSpPr/>
            <p:nvPr userDrawn="1"/>
          </p:nvGrpSpPr>
          <p:grpSpPr>
            <a:xfrm>
              <a:off x="8146615" y="2151769"/>
              <a:ext cx="955834" cy="1014376"/>
              <a:chOff x="7399292" y="2139864"/>
              <a:chExt cx="1274445" cy="1352501"/>
            </a:xfrm>
          </p:grpSpPr>
          <p:sp>
            <p:nvSpPr>
              <p:cNvPr id="14" name="Rectangle: Rounded Corners 13">
                <a:extLst>
                  <a:ext uri="{FF2B5EF4-FFF2-40B4-BE49-F238E27FC236}">
                    <a16:creationId xmlns:a16="http://schemas.microsoft.com/office/drawing/2014/main" id="{F6B6E2E2-45DA-4B1A-B8C7-B174D1E36BE8}"/>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5" name="TextBox 14">
                <a:extLst>
                  <a:ext uri="{FF2B5EF4-FFF2-40B4-BE49-F238E27FC236}">
                    <a16:creationId xmlns:a16="http://schemas.microsoft.com/office/drawing/2014/main" id="{EFCF0B0E-E910-4F60-9E65-3BA2CB05FA21}"/>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3" name="Picture 12">
              <a:extLst>
                <a:ext uri="{FF2B5EF4-FFF2-40B4-BE49-F238E27FC236}">
                  <a16:creationId xmlns:a16="http://schemas.microsoft.com/office/drawing/2014/main" id="{E720D025-5E43-4F67-B5D6-785069D72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grpSp>
        <p:nvGrpSpPr>
          <p:cNvPr id="30" name="Group 29">
            <a:extLst>
              <a:ext uri="{FF2B5EF4-FFF2-40B4-BE49-F238E27FC236}">
                <a16:creationId xmlns:a16="http://schemas.microsoft.com/office/drawing/2014/main" id="{E80A7DE4-7DB1-40E6-AAA5-02467ECE48A1}"/>
              </a:ext>
            </a:extLst>
          </p:cNvPr>
          <p:cNvGrpSpPr/>
          <p:nvPr userDrawn="1"/>
        </p:nvGrpSpPr>
        <p:grpSpPr>
          <a:xfrm>
            <a:off x="7880608" y="439348"/>
            <a:ext cx="955834" cy="1014376"/>
            <a:chOff x="7880608" y="439348"/>
            <a:chExt cx="955834" cy="1014376"/>
          </a:xfrm>
        </p:grpSpPr>
        <p:grpSp>
          <p:nvGrpSpPr>
            <p:cNvPr id="27" name="Group 26">
              <a:extLst>
                <a:ext uri="{FF2B5EF4-FFF2-40B4-BE49-F238E27FC236}">
                  <a16:creationId xmlns:a16="http://schemas.microsoft.com/office/drawing/2014/main" id="{6558A2DD-3331-4379-BEAC-65B2F2A5F495}"/>
                </a:ext>
              </a:extLst>
            </p:cNvPr>
            <p:cNvGrpSpPr/>
            <p:nvPr userDrawn="1"/>
          </p:nvGrpSpPr>
          <p:grpSpPr>
            <a:xfrm>
              <a:off x="7880608" y="439348"/>
              <a:ext cx="955834" cy="1014376"/>
              <a:chOff x="7399292" y="2139864"/>
              <a:chExt cx="1274445" cy="1352501"/>
            </a:xfrm>
          </p:grpSpPr>
          <p:sp>
            <p:nvSpPr>
              <p:cNvPr id="28" name="Rectangle: Rounded Corners 27">
                <a:extLst>
                  <a:ext uri="{FF2B5EF4-FFF2-40B4-BE49-F238E27FC236}">
                    <a16:creationId xmlns:a16="http://schemas.microsoft.com/office/drawing/2014/main" id="{ED55F1AD-0D0F-4F77-80C5-14174CBFF847}"/>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9" name="TextBox 28">
                <a:extLst>
                  <a:ext uri="{FF2B5EF4-FFF2-40B4-BE49-F238E27FC236}">
                    <a16:creationId xmlns:a16="http://schemas.microsoft.com/office/drawing/2014/main" id="{AFE1B897-E6B8-4F72-B940-1EE871662E0A}"/>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6" name="Picture 25">
              <a:extLst>
                <a:ext uri="{FF2B5EF4-FFF2-40B4-BE49-F238E27FC236}">
                  <a16:creationId xmlns:a16="http://schemas.microsoft.com/office/drawing/2014/main" id="{8AA6A75C-E216-4B40-8D57-60D6A82AFA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grpSp>
        <p:nvGrpSpPr>
          <p:cNvPr id="31" name="Group 30">
            <a:extLst>
              <a:ext uri="{FF2B5EF4-FFF2-40B4-BE49-F238E27FC236}">
                <a16:creationId xmlns:a16="http://schemas.microsoft.com/office/drawing/2014/main" id="{98B084E7-1CF2-4376-B119-560FBE1F6BA5}"/>
              </a:ext>
            </a:extLst>
          </p:cNvPr>
          <p:cNvGrpSpPr/>
          <p:nvPr userDrawn="1"/>
        </p:nvGrpSpPr>
        <p:grpSpPr>
          <a:xfrm>
            <a:off x="10384216" y="439348"/>
            <a:ext cx="955834" cy="1014376"/>
            <a:chOff x="7880608" y="439348"/>
            <a:chExt cx="955834" cy="1014376"/>
          </a:xfrm>
        </p:grpSpPr>
        <p:grpSp>
          <p:nvGrpSpPr>
            <p:cNvPr id="32" name="Group 31">
              <a:extLst>
                <a:ext uri="{FF2B5EF4-FFF2-40B4-BE49-F238E27FC236}">
                  <a16:creationId xmlns:a16="http://schemas.microsoft.com/office/drawing/2014/main" id="{400208B4-A3ED-48AE-85C3-52C4D776704C}"/>
                </a:ext>
              </a:extLst>
            </p:cNvPr>
            <p:cNvGrpSpPr/>
            <p:nvPr userDrawn="1"/>
          </p:nvGrpSpPr>
          <p:grpSpPr>
            <a:xfrm>
              <a:off x="7880608" y="439348"/>
              <a:ext cx="955834" cy="1014376"/>
              <a:chOff x="7399292" y="2139864"/>
              <a:chExt cx="1274445" cy="1352501"/>
            </a:xfrm>
          </p:grpSpPr>
          <p:sp>
            <p:nvSpPr>
              <p:cNvPr id="34" name="Rectangle: Rounded Corners 33">
                <a:extLst>
                  <a:ext uri="{FF2B5EF4-FFF2-40B4-BE49-F238E27FC236}">
                    <a16:creationId xmlns:a16="http://schemas.microsoft.com/office/drawing/2014/main" id="{10972D74-4011-4FFE-8B96-E06061A66906}"/>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35" name="TextBox 34">
                <a:extLst>
                  <a:ext uri="{FF2B5EF4-FFF2-40B4-BE49-F238E27FC236}">
                    <a16:creationId xmlns:a16="http://schemas.microsoft.com/office/drawing/2014/main" id="{4D024A35-E0FE-4492-8469-095C047402FE}"/>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33" name="Picture 32">
              <a:extLst>
                <a:ext uri="{FF2B5EF4-FFF2-40B4-BE49-F238E27FC236}">
                  <a16:creationId xmlns:a16="http://schemas.microsoft.com/office/drawing/2014/main" id="{87AE5AD9-818C-484C-BBC9-7D742F56AA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sp>
        <p:nvSpPr>
          <p:cNvPr id="36" name="TextBox 35">
            <a:extLst>
              <a:ext uri="{FF2B5EF4-FFF2-40B4-BE49-F238E27FC236}">
                <a16:creationId xmlns:a16="http://schemas.microsoft.com/office/drawing/2014/main" id="{78A3E7FA-03A9-4A69-8EAC-F8C285C6FE14}"/>
              </a:ext>
            </a:extLst>
          </p:cNvPr>
          <p:cNvSpPr txBox="1"/>
          <p:nvPr userDrawn="1"/>
        </p:nvSpPr>
        <p:spPr>
          <a:xfrm>
            <a:off x="10493446" y="2571553"/>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78</a:t>
            </a:r>
          </a:p>
        </p:txBody>
      </p:sp>
      <p:sp>
        <p:nvSpPr>
          <p:cNvPr id="37" name="TextBox 36">
            <a:extLst>
              <a:ext uri="{FF2B5EF4-FFF2-40B4-BE49-F238E27FC236}">
                <a16:creationId xmlns:a16="http://schemas.microsoft.com/office/drawing/2014/main" id="{2EE08BE2-2DFC-4F87-AB84-8EF68E179896}"/>
              </a:ext>
            </a:extLst>
          </p:cNvPr>
          <p:cNvSpPr txBox="1"/>
          <p:nvPr userDrawn="1"/>
        </p:nvSpPr>
        <p:spPr>
          <a:xfrm>
            <a:off x="10493446" y="3524411"/>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77</a:t>
            </a:r>
          </a:p>
        </p:txBody>
      </p:sp>
      <p:sp>
        <p:nvSpPr>
          <p:cNvPr id="38" name="TextBox 37">
            <a:extLst>
              <a:ext uri="{FF2B5EF4-FFF2-40B4-BE49-F238E27FC236}">
                <a16:creationId xmlns:a16="http://schemas.microsoft.com/office/drawing/2014/main" id="{21DF8B17-B4B0-4527-A056-ED9DAD2C633E}"/>
              </a:ext>
            </a:extLst>
          </p:cNvPr>
          <p:cNvSpPr txBox="1"/>
          <p:nvPr userDrawn="1"/>
        </p:nvSpPr>
        <p:spPr>
          <a:xfrm>
            <a:off x="10493446" y="4500776"/>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95</a:t>
            </a:r>
          </a:p>
        </p:txBody>
      </p:sp>
      <p:sp>
        <p:nvSpPr>
          <p:cNvPr id="39" name="TextBox 38">
            <a:extLst>
              <a:ext uri="{FF2B5EF4-FFF2-40B4-BE49-F238E27FC236}">
                <a16:creationId xmlns:a16="http://schemas.microsoft.com/office/drawing/2014/main" id="{F1DD6FFB-F4A6-4E0A-B0FF-CC9EC23517AB}"/>
              </a:ext>
            </a:extLst>
          </p:cNvPr>
          <p:cNvSpPr txBox="1"/>
          <p:nvPr userDrawn="1"/>
        </p:nvSpPr>
        <p:spPr>
          <a:xfrm>
            <a:off x="10495982" y="5383035"/>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76</a:t>
            </a:r>
          </a:p>
        </p:txBody>
      </p:sp>
      <p:sp>
        <p:nvSpPr>
          <p:cNvPr id="41" name="TextBox 40">
            <a:extLst>
              <a:ext uri="{FF2B5EF4-FFF2-40B4-BE49-F238E27FC236}">
                <a16:creationId xmlns:a16="http://schemas.microsoft.com/office/drawing/2014/main" id="{D29FDBF4-6949-4284-934D-F3BF779F4E4D}"/>
              </a:ext>
            </a:extLst>
          </p:cNvPr>
          <p:cNvSpPr txBox="1"/>
          <p:nvPr userDrawn="1"/>
        </p:nvSpPr>
        <p:spPr>
          <a:xfrm>
            <a:off x="830757" y="1659285"/>
            <a:ext cx="3250792" cy="2677656"/>
          </a:xfrm>
          <a:prstGeom prst="rect">
            <a:avLst/>
          </a:prstGeom>
          <a:noFill/>
        </p:spPr>
        <p:txBody>
          <a:bodyPr wrap="square" rtlCol="0">
            <a:spAutoFit/>
          </a:bodyPr>
          <a:lstStyle/>
          <a:p>
            <a:r>
              <a:rPr lang="en-US" sz="2400" b="1" dirty="0">
                <a:latin typeface="Avenir LT Std 45 Book" panose="020B0502020203020204" pitchFamily="34" charset="0"/>
              </a:rPr>
              <a:t>Matching Process</a:t>
            </a:r>
          </a:p>
          <a:p>
            <a:endParaRPr lang="en-US" sz="2400" dirty="0">
              <a:latin typeface="Avenir LT Std 45 Book" panose="020B0502020203020204" pitchFamily="34" charset="0"/>
            </a:endParaRPr>
          </a:p>
          <a:p>
            <a:pPr>
              <a:defRPr/>
            </a:pPr>
            <a:r>
              <a:rPr lang="en-US" sz="2000" dirty="0">
                <a:solidFill>
                  <a:schemeClr val="tx1"/>
                </a:solidFill>
                <a:latin typeface="Avenir LT Std 45 Book" panose="020B0502020203020204" pitchFamily="34" charset="0"/>
              </a:rPr>
              <a:t>During the matching process the system searches the DirectMatch system for possible candidates that match the input record.</a:t>
            </a:r>
          </a:p>
        </p:txBody>
      </p:sp>
      <p:sp>
        <p:nvSpPr>
          <p:cNvPr id="25" name="Rectangle: Rounded Corners 24">
            <a:extLst>
              <a:ext uri="{FF2B5EF4-FFF2-40B4-BE49-F238E27FC236}">
                <a16:creationId xmlns:a16="http://schemas.microsoft.com/office/drawing/2014/main" id="{C43CE598-1B76-4E57-8C39-BBD8AD714156}"/>
              </a:ext>
            </a:extLst>
          </p:cNvPr>
          <p:cNvSpPr/>
          <p:nvPr userDrawn="1"/>
        </p:nvSpPr>
        <p:spPr>
          <a:xfrm>
            <a:off x="7381779" y="319561"/>
            <a:ext cx="2003367" cy="588541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C9B1669D-6AD2-442E-BEA7-7AF65705619D}"/>
              </a:ext>
            </a:extLst>
          </p:cNvPr>
          <p:cNvCxnSpPr/>
          <p:nvPr userDrawn="1"/>
        </p:nvCxnSpPr>
        <p:spPr>
          <a:xfrm>
            <a:off x="7032565" y="1039091"/>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653448A-FDF2-4D55-A30D-44323972385F}"/>
              </a:ext>
            </a:extLst>
          </p:cNvPr>
          <p:cNvCxnSpPr/>
          <p:nvPr userDrawn="1"/>
        </p:nvCxnSpPr>
        <p:spPr>
          <a:xfrm>
            <a:off x="9492342" y="1025237"/>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8870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pic>
        <p:nvPicPr>
          <p:cNvPr id="6" name="Picture 5">
            <a:extLst>
              <a:ext uri="{FF2B5EF4-FFF2-40B4-BE49-F238E27FC236}">
                <a16:creationId xmlns:a16="http://schemas.microsoft.com/office/drawing/2014/main" id="{36FC2CFD-9FC5-4AC0-A6A7-CE918C1E3385}"/>
              </a:ext>
            </a:extLst>
          </p:cNvPr>
          <p:cNvPicPr>
            <a:picLocks noChangeAspect="1"/>
          </p:cNvPicPr>
          <p:nvPr userDrawn="1"/>
        </p:nvPicPr>
        <p:blipFill>
          <a:blip r:embed="rId2"/>
          <a:stretch>
            <a:fillRect/>
          </a:stretch>
        </p:blipFill>
        <p:spPr>
          <a:xfrm>
            <a:off x="5014040" y="524171"/>
            <a:ext cx="6819048" cy="5476190"/>
          </a:xfrm>
          <a:prstGeom prst="rect">
            <a:avLst/>
          </a:prstGeom>
        </p:spPr>
      </p:pic>
      <p:sp>
        <p:nvSpPr>
          <p:cNvPr id="10" name="TextBox 9">
            <a:extLst>
              <a:ext uri="{FF2B5EF4-FFF2-40B4-BE49-F238E27FC236}">
                <a16:creationId xmlns:a16="http://schemas.microsoft.com/office/drawing/2014/main" id="{4CF96E0B-2999-4ED8-889D-758A80325CB2}"/>
              </a:ext>
            </a:extLst>
          </p:cNvPr>
          <p:cNvSpPr txBox="1"/>
          <p:nvPr/>
        </p:nvSpPr>
        <p:spPr>
          <a:xfrm>
            <a:off x="8146616" y="2925776"/>
            <a:ext cx="955833" cy="21929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nvGrpSpPr>
          <p:cNvPr id="11" name="Group 10">
            <a:extLst>
              <a:ext uri="{FF2B5EF4-FFF2-40B4-BE49-F238E27FC236}">
                <a16:creationId xmlns:a16="http://schemas.microsoft.com/office/drawing/2014/main" id="{BF086A2E-1BFA-41BC-B5AE-8126B5293E6F}"/>
              </a:ext>
            </a:extLst>
          </p:cNvPr>
          <p:cNvGrpSpPr/>
          <p:nvPr userDrawn="1"/>
        </p:nvGrpSpPr>
        <p:grpSpPr>
          <a:xfrm>
            <a:off x="5411728" y="439348"/>
            <a:ext cx="955834" cy="1014376"/>
            <a:chOff x="8146615" y="2151769"/>
            <a:chExt cx="955834" cy="1014376"/>
          </a:xfrm>
        </p:grpSpPr>
        <p:grpSp>
          <p:nvGrpSpPr>
            <p:cNvPr id="12" name="Group 11">
              <a:extLst>
                <a:ext uri="{FF2B5EF4-FFF2-40B4-BE49-F238E27FC236}">
                  <a16:creationId xmlns:a16="http://schemas.microsoft.com/office/drawing/2014/main" id="{FCBFDAD0-237F-4048-B79F-96277F7C17B8}"/>
                </a:ext>
              </a:extLst>
            </p:cNvPr>
            <p:cNvGrpSpPr/>
            <p:nvPr userDrawn="1"/>
          </p:nvGrpSpPr>
          <p:grpSpPr>
            <a:xfrm>
              <a:off x="8146615" y="2151769"/>
              <a:ext cx="955834" cy="1014376"/>
              <a:chOff x="7399292" y="2139864"/>
              <a:chExt cx="1274445" cy="1352501"/>
            </a:xfrm>
          </p:grpSpPr>
          <p:sp>
            <p:nvSpPr>
              <p:cNvPr id="14" name="Rectangle: Rounded Corners 13">
                <a:extLst>
                  <a:ext uri="{FF2B5EF4-FFF2-40B4-BE49-F238E27FC236}">
                    <a16:creationId xmlns:a16="http://schemas.microsoft.com/office/drawing/2014/main" id="{F6B6E2E2-45DA-4B1A-B8C7-B174D1E36BE8}"/>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5" name="TextBox 14">
                <a:extLst>
                  <a:ext uri="{FF2B5EF4-FFF2-40B4-BE49-F238E27FC236}">
                    <a16:creationId xmlns:a16="http://schemas.microsoft.com/office/drawing/2014/main" id="{EFCF0B0E-E910-4F60-9E65-3BA2CB05FA21}"/>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3" name="Picture 12">
              <a:extLst>
                <a:ext uri="{FF2B5EF4-FFF2-40B4-BE49-F238E27FC236}">
                  <a16:creationId xmlns:a16="http://schemas.microsoft.com/office/drawing/2014/main" id="{E720D025-5E43-4F67-B5D6-785069D72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grpSp>
        <p:nvGrpSpPr>
          <p:cNvPr id="30" name="Group 29">
            <a:extLst>
              <a:ext uri="{FF2B5EF4-FFF2-40B4-BE49-F238E27FC236}">
                <a16:creationId xmlns:a16="http://schemas.microsoft.com/office/drawing/2014/main" id="{E80A7DE4-7DB1-40E6-AAA5-02467ECE48A1}"/>
              </a:ext>
            </a:extLst>
          </p:cNvPr>
          <p:cNvGrpSpPr/>
          <p:nvPr userDrawn="1"/>
        </p:nvGrpSpPr>
        <p:grpSpPr>
          <a:xfrm>
            <a:off x="7880608" y="439348"/>
            <a:ext cx="955834" cy="1014376"/>
            <a:chOff x="7880608" y="439348"/>
            <a:chExt cx="955834" cy="1014376"/>
          </a:xfrm>
        </p:grpSpPr>
        <p:grpSp>
          <p:nvGrpSpPr>
            <p:cNvPr id="27" name="Group 26">
              <a:extLst>
                <a:ext uri="{FF2B5EF4-FFF2-40B4-BE49-F238E27FC236}">
                  <a16:creationId xmlns:a16="http://schemas.microsoft.com/office/drawing/2014/main" id="{6558A2DD-3331-4379-BEAC-65B2F2A5F495}"/>
                </a:ext>
              </a:extLst>
            </p:cNvPr>
            <p:cNvGrpSpPr/>
            <p:nvPr userDrawn="1"/>
          </p:nvGrpSpPr>
          <p:grpSpPr>
            <a:xfrm>
              <a:off x="7880608" y="439348"/>
              <a:ext cx="955834" cy="1014376"/>
              <a:chOff x="7399292" y="2139864"/>
              <a:chExt cx="1274445" cy="1352501"/>
            </a:xfrm>
          </p:grpSpPr>
          <p:sp>
            <p:nvSpPr>
              <p:cNvPr id="28" name="Rectangle: Rounded Corners 27">
                <a:extLst>
                  <a:ext uri="{FF2B5EF4-FFF2-40B4-BE49-F238E27FC236}">
                    <a16:creationId xmlns:a16="http://schemas.microsoft.com/office/drawing/2014/main" id="{ED55F1AD-0D0F-4F77-80C5-14174CBFF847}"/>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9" name="TextBox 28">
                <a:extLst>
                  <a:ext uri="{FF2B5EF4-FFF2-40B4-BE49-F238E27FC236}">
                    <a16:creationId xmlns:a16="http://schemas.microsoft.com/office/drawing/2014/main" id="{AFE1B897-E6B8-4F72-B940-1EE871662E0A}"/>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6" name="Picture 25">
              <a:extLst>
                <a:ext uri="{FF2B5EF4-FFF2-40B4-BE49-F238E27FC236}">
                  <a16:creationId xmlns:a16="http://schemas.microsoft.com/office/drawing/2014/main" id="{8AA6A75C-E216-4B40-8D57-60D6A82AFA2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grpSp>
        <p:nvGrpSpPr>
          <p:cNvPr id="31" name="Group 30">
            <a:extLst>
              <a:ext uri="{FF2B5EF4-FFF2-40B4-BE49-F238E27FC236}">
                <a16:creationId xmlns:a16="http://schemas.microsoft.com/office/drawing/2014/main" id="{98B084E7-1CF2-4376-B119-560FBE1F6BA5}"/>
              </a:ext>
            </a:extLst>
          </p:cNvPr>
          <p:cNvGrpSpPr/>
          <p:nvPr userDrawn="1"/>
        </p:nvGrpSpPr>
        <p:grpSpPr>
          <a:xfrm>
            <a:off x="10384216" y="439348"/>
            <a:ext cx="955834" cy="1014376"/>
            <a:chOff x="7880608" y="439348"/>
            <a:chExt cx="955834" cy="1014376"/>
          </a:xfrm>
        </p:grpSpPr>
        <p:grpSp>
          <p:nvGrpSpPr>
            <p:cNvPr id="32" name="Group 31">
              <a:extLst>
                <a:ext uri="{FF2B5EF4-FFF2-40B4-BE49-F238E27FC236}">
                  <a16:creationId xmlns:a16="http://schemas.microsoft.com/office/drawing/2014/main" id="{400208B4-A3ED-48AE-85C3-52C4D776704C}"/>
                </a:ext>
              </a:extLst>
            </p:cNvPr>
            <p:cNvGrpSpPr/>
            <p:nvPr userDrawn="1"/>
          </p:nvGrpSpPr>
          <p:grpSpPr>
            <a:xfrm>
              <a:off x="7880608" y="439348"/>
              <a:ext cx="955834" cy="1014376"/>
              <a:chOff x="7399292" y="2139864"/>
              <a:chExt cx="1274445" cy="1352501"/>
            </a:xfrm>
          </p:grpSpPr>
          <p:sp>
            <p:nvSpPr>
              <p:cNvPr id="34" name="Rectangle: Rounded Corners 33">
                <a:extLst>
                  <a:ext uri="{FF2B5EF4-FFF2-40B4-BE49-F238E27FC236}">
                    <a16:creationId xmlns:a16="http://schemas.microsoft.com/office/drawing/2014/main" id="{10972D74-4011-4FFE-8B96-E06061A66906}"/>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35" name="TextBox 34">
                <a:extLst>
                  <a:ext uri="{FF2B5EF4-FFF2-40B4-BE49-F238E27FC236}">
                    <a16:creationId xmlns:a16="http://schemas.microsoft.com/office/drawing/2014/main" id="{4D024A35-E0FE-4492-8469-095C047402FE}"/>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33" name="Picture 32">
              <a:extLst>
                <a:ext uri="{FF2B5EF4-FFF2-40B4-BE49-F238E27FC236}">
                  <a16:creationId xmlns:a16="http://schemas.microsoft.com/office/drawing/2014/main" id="{87AE5AD9-818C-484C-BBC9-7D742F56AA4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sp>
        <p:nvSpPr>
          <p:cNvPr id="36" name="TextBox 35">
            <a:extLst>
              <a:ext uri="{FF2B5EF4-FFF2-40B4-BE49-F238E27FC236}">
                <a16:creationId xmlns:a16="http://schemas.microsoft.com/office/drawing/2014/main" id="{78A3E7FA-03A9-4A69-8EAC-F8C285C6FE14}"/>
              </a:ext>
            </a:extLst>
          </p:cNvPr>
          <p:cNvSpPr txBox="1"/>
          <p:nvPr userDrawn="1"/>
        </p:nvSpPr>
        <p:spPr>
          <a:xfrm>
            <a:off x="10493446" y="2571553"/>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78</a:t>
            </a:r>
          </a:p>
        </p:txBody>
      </p:sp>
      <p:sp>
        <p:nvSpPr>
          <p:cNvPr id="37" name="TextBox 36">
            <a:extLst>
              <a:ext uri="{FF2B5EF4-FFF2-40B4-BE49-F238E27FC236}">
                <a16:creationId xmlns:a16="http://schemas.microsoft.com/office/drawing/2014/main" id="{2EE08BE2-2DFC-4F87-AB84-8EF68E179896}"/>
              </a:ext>
            </a:extLst>
          </p:cNvPr>
          <p:cNvSpPr txBox="1"/>
          <p:nvPr userDrawn="1"/>
        </p:nvSpPr>
        <p:spPr>
          <a:xfrm>
            <a:off x="10493446" y="3524411"/>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77</a:t>
            </a:r>
          </a:p>
        </p:txBody>
      </p:sp>
      <p:sp>
        <p:nvSpPr>
          <p:cNvPr id="38" name="TextBox 37">
            <a:extLst>
              <a:ext uri="{FF2B5EF4-FFF2-40B4-BE49-F238E27FC236}">
                <a16:creationId xmlns:a16="http://schemas.microsoft.com/office/drawing/2014/main" id="{21DF8B17-B4B0-4527-A056-ED9DAD2C633E}"/>
              </a:ext>
            </a:extLst>
          </p:cNvPr>
          <p:cNvSpPr txBox="1"/>
          <p:nvPr userDrawn="1"/>
        </p:nvSpPr>
        <p:spPr>
          <a:xfrm>
            <a:off x="10493446" y="4500776"/>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95</a:t>
            </a:r>
          </a:p>
        </p:txBody>
      </p:sp>
      <p:sp>
        <p:nvSpPr>
          <p:cNvPr id="39" name="TextBox 38">
            <a:extLst>
              <a:ext uri="{FF2B5EF4-FFF2-40B4-BE49-F238E27FC236}">
                <a16:creationId xmlns:a16="http://schemas.microsoft.com/office/drawing/2014/main" id="{F1DD6FFB-F4A6-4E0A-B0FF-CC9EC23517AB}"/>
              </a:ext>
            </a:extLst>
          </p:cNvPr>
          <p:cNvSpPr txBox="1"/>
          <p:nvPr userDrawn="1"/>
        </p:nvSpPr>
        <p:spPr>
          <a:xfrm>
            <a:off x="10495982" y="5383035"/>
            <a:ext cx="753998" cy="523220"/>
          </a:xfrm>
          <a:prstGeom prst="rect">
            <a:avLst/>
          </a:prstGeom>
          <a:noFill/>
        </p:spPr>
        <p:txBody>
          <a:bodyPr wrap="square" rtlCol="0">
            <a:spAutoFit/>
          </a:bodyPr>
          <a:lstStyle/>
          <a:p>
            <a:pPr algn="ctr"/>
            <a:r>
              <a:rPr lang="en-US" sz="2800" dirty="0">
                <a:solidFill>
                  <a:schemeClr val="tx1"/>
                </a:solidFill>
                <a:latin typeface="Avenir LT Std 35 Light" panose="020B0402020203020204" pitchFamily="34" charset="0"/>
              </a:rPr>
              <a:t>76</a:t>
            </a:r>
          </a:p>
        </p:txBody>
      </p:sp>
      <p:sp>
        <p:nvSpPr>
          <p:cNvPr id="41" name="TextBox 40">
            <a:extLst>
              <a:ext uri="{FF2B5EF4-FFF2-40B4-BE49-F238E27FC236}">
                <a16:creationId xmlns:a16="http://schemas.microsoft.com/office/drawing/2014/main" id="{D29FDBF4-6949-4284-934D-F3BF779F4E4D}"/>
              </a:ext>
            </a:extLst>
          </p:cNvPr>
          <p:cNvSpPr txBox="1"/>
          <p:nvPr userDrawn="1"/>
        </p:nvSpPr>
        <p:spPr>
          <a:xfrm>
            <a:off x="830757" y="1659285"/>
            <a:ext cx="3250792" cy="3600986"/>
          </a:xfrm>
          <a:prstGeom prst="rect">
            <a:avLst/>
          </a:prstGeom>
          <a:noFill/>
        </p:spPr>
        <p:txBody>
          <a:bodyPr wrap="square" rtlCol="0">
            <a:spAutoFit/>
          </a:bodyPr>
          <a:lstStyle/>
          <a:p>
            <a:r>
              <a:rPr lang="en-US" sz="2400" b="1" dirty="0">
                <a:latin typeface="Avenir LT Std 45 Book" panose="020B0502020203020204" pitchFamily="34" charset="0"/>
              </a:rPr>
              <a:t>Matching Process</a:t>
            </a:r>
          </a:p>
          <a:p>
            <a:endParaRPr lang="en-US" sz="2400" dirty="0">
              <a:latin typeface="Avenir LT Std 45 Book" panose="020B0502020203020204" pitchFamily="34" charset="0"/>
            </a:endParaRPr>
          </a:p>
          <a:p>
            <a:pPr defTabSz="873025">
              <a:defRPr/>
            </a:pPr>
            <a:r>
              <a:rPr lang="en-US" sz="2000" dirty="0">
                <a:latin typeface="Avenir LT Std 45 Book" panose="020B0502020203020204" pitchFamily="34" charset="0"/>
              </a:rPr>
              <a:t>Based upon the search results, the system generates a Match Score for each record. In this example, we can see that Jose Martinez is the closest match to the input record and is given a match score of 95.</a:t>
            </a:r>
          </a:p>
        </p:txBody>
      </p:sp>
      <p:sp>
        <p:nvSpPr>
          <p:cNvPr id="25" name="Rectangle: Rounded Corners 24">
            <a:extLst>
              <a:ext uri="{FF2B5EF4-FFF2-40B4-BE49-F238E27FC236}">
                <a16:creationId xmlns:a16="http://schemas.microsoft.com/office/drawing/2014/main" id="{CEEE6A93-6783-4B95-BF28-5FAF2207D144}"/>
              </a:ext>
            </a:extLst>
          </p:cNvPr>
          <p:cNvSpPr/>
          <p:nvPr userDrawn="1"/>
        </p:nvSpPr>
        <p:spPr>
          <a:xfrm>
            <a:off x="9868761" y="319561"/>
            <a:ext cx="2003367" cy="588541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Arrow Connector 39">
            <a:extLst>
              <a:ext uri="{FF2B5EF4-FFF2-40B4-BE49-F238E27FC236}">
                <a16:creationId xmlns:a16="http://schemas.microsoft.com/office/drawing/2014/main" id="{8D678FB0-C862-451E-8B95-F30C823E847B}"/>
              </a:ext>
            </a:extLst>
          </p:cNvPr>
          <p:cNvCxnSpPr/>
          <p:nvPr userDrawn="1"/>
        </p:nvCxnSpPr>
        <p:spPr>
          <a:xfrm>
            <a:off x="7032565" y="1039091"/>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265A6A3-13E1-4796-A8F9-F95BA71A45D0}"/>
              </a:ext>
            </a:extLst>
          </p:cNvPr>
          <p:cNvCxnSpPr/>
          <p:nvPr userDrawn="1"/>
        </p:nvCxnSpPr>
        <p:spPr>
          <a:xfrm>
            <a:off x="9492342" y="1050175"/>
            <a:ext cx="332509"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9949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7_Custom Layou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767F8F2-7D77-4851-85B7-1AB6B559E062}"/>
              </a:ext>
            </a:extLst>
          </p:cNvPr>
          <p:cNvSpPr>
            <a:spLocks noGrp="1"/>
          </p:cNvSpPr>
          <p:nvPr>
            <p:ph type="sldNum" sz="quarter" idx="11"/>
          </p:nvPr>
        </p:nvSpPr>
        <p:spPr/>
        <p:txBody>
          <a:bodyPr/>
          <a:lstStyle>
            <a:lvl1pPr>
              <a:defRPr sz="1000">
                <a:solidFill>
                  <a:schemeClr val="tx1"/>
                </a:solidFill>
                <a:latin typeface="Avenir LT Std 35 Light" panose="020B0402020203020204" pitchFamily="34" charset="0"/>
              </a:defRPr>
            </a:lvl1pPr>
          </a:lstStyle>
          <a:p>
            <a:fld id="{10ABDFD9-7ED2-4253-8415-B9C2D4478B65}" type="slidenum">
              <a:rPr lang="en-US" smtClean="0"/>
              <a:pPr/>
              <a:t>‹#›</a:t>
            </a:fld>
            <a:endParaRPr lang="en-US" dirty="0"/>
          </a:p>
        </p:txBody>
      </p:sp>
      <p:sp>
        <p:nvSpPr>
          <p:cNvPr id="10" name="TextBox 9">
            <a:extLst>
              <a:ext uri="{FF2B5EF4-FFF2-40B4-BE49-F238E27FC236}">
                <a16:creationId xmlns:a16="http://schemas.microsoft.com/office/drawing/2014/main" id="{4CF96E0B-2999-4ED8-889D-758A80325CB2}"/>
              </a:ext>
            </a:extLst>
          </p:cNvPr>
          <p:cNvSpPr txBox="1"/>
          <p:nvPr/>
        </p:nvSpPr>
        <p:spPr>
          <a:xfrm>
            <a:off x="8146616" y="2925776"/>
            <a:ext cx="955833" cy="21929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sp>
        <p:nvSpPr>
          <p:cNvPr id="41" name="TextBox 40">
            <a:extLst>
              <a:ext uri="{FF2B5EF4-FFF2-40B4-BE49-F238E27FC236}">
                <a16:creationId xmlns:a16="http://schemas.microsoft.com/office/drawing/2014/main" id="{D29FDBF4-6949-4284-934D-F3BF779F4E4D}"/>
              </a:ext>
            </a:extLst>
          </p:cNvPr>
          <p:cNvSpPr txBox="1"/>
          <p:nvPr userDrawn="1"/>
        </p:nvSpPr>
        <p:spPr>
          <a:xfrm>
            <a:off x="1157135" y="1151287"/>
            <a:ext cx="4954386" cy="3828227"/>
          </a:xfrm>
          <a:prstGeom prst="rect">
            <a:avLst/>
          </a:prstGeom>
          <a:noFill/>
        </p:spPr>
        <p:txBody>
          <a:bodyPr wrap="square" rtlCol="0">
            <a:spAutoFit/>
          </a:bodyPr>
          <a:lstStyle/>
          <a:p>
            <a:r>
              <a:rPr lang="en-US" sz="2400" b="1" dirty="0">
                <a:latin typeface="Avenir LT Std 45 Book" panose="020B0502020203020204" pitchFamily="34" charset="0"/>
              </a:rPr>
              <a:t>Matching Engine</a:t>
            </a:r>
          </a:p>
          <a:p>
            <a:endParaRPr lang="en-US" sz="2400" dirty="0">
              <a:latin typeface="Avenir LT Std 45 Book" panose="020B0502020203020204" pitchFamily="34" charset="0"/>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venir LT Std 45 Book" panose="020B0502020203020204" pitchFamily="34" charset="0"/>
                <a:ea typeface="+mn-ea"/>
                <a:cs typeface="+mn-cs"/>
              </a:rPr>
              <a:t>Last Name: </a:t>
            </a:r>
            <a:r>
              <a:rPr kumimoji="0" lang="en-US" sz="2000" b="0" i="0" u="none"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High Weight, </a:t>
            </a:r>
            <a:r>
              <a:rPr kumimoji="0" lang="en-US" sz="2000" b="0" i="0" u="sng"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Required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venir LT Std 45 Book" panose="020B0502020203020204" pitchFamily="34" charset="0"/>
                <a:ea typeface="+mn-ea"/>
                <a:cs typeface="+mn-cs"/>
              </a:rPr>
              <a:t>First Name: </a:t>
            </a:r>
            <a:r>
              <a:rPr kumimoji="0" lang="en-US" sz="2000" b="0" i="0" u="none"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High Weight, </a:t>
            </a:r>
            <a:r>
              <a:rPr kumimoji="0" lang="en-US" sz="2000" b="0" i="0" u="sng"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Required</a:t>
            </a:r>
            <a:endParaRPr kumimoji="0" lang="en-US" sz="2000" b="1" i="0" u="sng"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venir LT Std 45 Book" panose="020B0502020203020204" pitchFamily="34" charset="0"/>
                <a:ea typeface="+mn-ea"/>
                <a:cs typeface="+mn-cs"/>
              </a:rPr>
              <a:t>Middle Name: </a:t>
            </a:r>
            <a:r>
              <a:rPr kumimoji="0" lang="en-US" sz="2000" b="0" i="0" u="none"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High Weight</a:t>
            </a:r>
            <a:endParaRPr kumimoji="0" lang="en-US" sz="2000" b="1" i="0" u="none"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venir LT Std 45 Book" panose="020B0502020203020204" pitchFamily="34" charset="0"/>
                <a:ea typeface="+mn-ea"/>
                <a:cs typeface="+mn-cs"/>
              </a:rPr>
              <a:t>Birth Date: </a:t>
            </a:r>
            <a:r>
              <a:rPr kumimoji="0" lang="en-US" sz="2000" b="0" i="0" u="none"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Medium Weight, </a:t>
            </a:r>
            <a:r>
              <a:rPr kumimoji="0" lang="en-US" sz="2000" b="0" i="0" u="sng"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Required</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Avenir LT Std 45 Book" panose="020B0502020203020204" pitchFamily="34" charset="0"/>
                <a:ea typeface="+mn-ea"/>
                <a:cs typeface="+mn-cs"/>
              </a:rPr>
              <a:t>Gender: </a:t>
            </a:r>
            <a:r>
              <a:rPr kumimoji="0" lang="en-US" sz="2000" b="0" i="0" u="none" strike="noStrike" kern="1200" cap="none" spc="0" normalizeH="0" baseline="0" noProof="0" dirty="0">
                <a:ln>
                  <a:noFill/>
                </a:ln>
                <a:solidFill>
                  <a:schemeClr val="tx1"/>
                </a:solidFill>
                <a:effectLst/>
                <a:uLnTx/>
                <a:uFillTx/>
                <a:latin typeface="Avenir LT Std 45 Book" panose="020B0502020203020204" pitchFamily="34" charset="0"/>
                <a:ea typeface="+mn-ea"/>
                <a:cs typeface="+mn-cs"/>
              </a:rPr>
              <a:t> </a:t>
            </a:r>
            <a:r>
              <a:rPr kumimoji="0" lang="en-US" sz="2000" b="0" i="0" u="none"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Low Weight , </a:t>
            </a:r>
            <a:r>
              <a:rPr kumimoji="0" lang="en-US" sz="2000" b="0" i="0" u="sng"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rPr>
              <a:t>Required</a:t>
            </a:r>
            <a:endParaRPr kumimoji="0" lang="en-US" sz="2000" b="0" i="0" u="none" strike="noStrike" kern="1200" cap="none" spc="0" normalizeH="0" baseline="0" noProof="0" dirty="0">
              <a:ln>
                <a:noFill/>
              </a:ln>
              <a:solidFill>
                <a:srgbClr val="4C306F"/>
              </a:solidFill>
              <a:effectLst/>
              <a:uLnTx/>
              <a:uFillTx/>
              <a:latin typeface="Avenir LT Std 45 Book" panose="020B0502020203020204" pitchFamily="34" charset="0"/>
              <a:ea typeface="+mn-ea"/>
              <a:cs typeface="+mn-cs"/>
            </a:endParaRPr>
          </a:p>
        </p:txBody>
      </p:sp>
      <p:grpSp>
        <p:nvGrpSpPr>
          <p:cNvPr id="2" name="Group 1">
            <a:extLst>
              <a:ext uri="{FF2B5EF4-FFF2-40B4-BE49-F238E27FC236}">
                <a16:creationId xmlns:a16="http://schemas.microsoft.com/office/drawing/2014/main" id="{3A4CB8B6-7659-4DBA-AAD0-18C56B39CED4}"/>
              </a:ext>
            </a:extLst>
          </p:cNvPr>
          <p:cNvGrpSpPr/>
          <p:nvPr userDrawn="1"/>
        </p:nvGrpSpPr>
        <p:grpSpPr>
          <a:xfrm>
            <a:off x="8354443" y="910290"/>
            <a:ext cx="968228" cy="4311871"/>
            <a:chOff x="8354443" y="910290"/>
            <a:chExt cx="968228" cy="4311871"/>
          </a:xfrm>
        </p:grpSpPr>
        <p:grpSp>
          <p:nvGrpSpPr>
            <p:cNvPr id="11" name="Group 10">
              <a:extLst>
                <a:ext uri="{FF2B5EF4-FFF2-40B4-BE49-F238E27FC236}">
                  <a16:creationId xmlns:a16="http://schemas.microsoft.com/office/drawing/2014/main" id="{BF086A2E-1BFA-41BC-B5AE-8126B5293E6F}"/>
                </a:ext>
              </a:extLst>
            </p:cNvPr>
            <p:cNvGrpSpPr/>
            <p:nvPr userDrawn="1"/>
          </p:nvGrpSpPr>
          <p:grpSpPr>
            <a:xfrm>
              <a:off x="8354443" y="910290"/>
              <a:ext cx="955834" cy="1014376"/>
              <a:chOff x="8146615" y="2151769"/>
              <a:chExt cx="955834" cy="1014376"/>
            </a:xfrm>
          </p:grpSpPr>
          <p:grpSp>
            <p:nvGrpSpPr>
              <p:cNvPr id="12" name="Group 11">
                <a:extLst>
                  <a:ext uri="{FF2B5EF4-FFF2-40B4-BE49-F238E27FC236}">
                    <a16:creationId xmlns:a16="http://schemas.microsoft.com/office/drawing/2014/main" id="{FCBFDAD0-237F-4048-B79F-96277F7C17B8}"/>
                  </a:ext>
                </a:extLst>
              </p:cNvPr>
              <p:cNvGrpSpPr/>
              <p:nvPr userDrawn="1"/>
            </p:nvGrpSpPr>
            <p:grpSpPr>
              <a:xfrm>
                <a:off x="8146615" y="2151769"/>
                <a:ext cx="955834" cy="1014376"/>
                <a:chOff x="7399292" y="2139864"/>
                <a:chExt cx="1274445" cy="1352501"/>
              </a:xfrm>
            </p:grpSpPr>
            <p:sp>
              <p:nvSpPr>
                <p:cNvPr id="14" name="Rectangle: Rounded Corners 13">
                  <a:extLst>
                    <a:ext uri="{FF2B5EF4-FFF2-40B4-BE49-F238E27FC236}">
                      <a16:creationId xmlns:a16="http://schemas.microsoft.com/office/drawing/2014/main" id="{F6B6E2E2-45DA-4B1A-B8C7-B174D1E36BE8}"/>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5" name="TextBox 14">
                  <a:extLst>
                    <a:ext uri="{FF2B5EF4-FFF2-40B4-BE49-F238E27FC236}">
                      <a16:creationId xmlns:a16="http://schemas.microsoft.com/office/drawing/2014/main" id="{EFCF0B0E-E910-4F60-9E65-3BA2CB05FA21}"/>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3" name="Picture 12">
                <a:extLst>
                  <a:ext uri="{FF2B5EF4-FFF2-40B4-BE49-F238E27FC236}">
                    <a16:creationId xmlns:a16="http://schemas.microsoft.com/office/drawing/2014/main" id="{E720D025-5E43-4F67-B5D6-785069D725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grpSp>
          <p:nvGrpSpPr>
            <p:cNvPr id="30" name="Group 29">
              <a:extLst>
                <a:ext uri="{FF2B5EF4-FFF2-40B4-BE49-F238E27FC236}">
                  <a16:creationId xmlns:a16="http://schemas.microsoft.com/office/drawing/2014/main" id="{E80A7DE4-7DB1-40E6-AAA5-02467ECE48A1}"/>
                </a:ext>
              </a:extLst>
            </p:cNvPr>
            <p:cNvGrpSpPr/>
            <p:nvPr userDrawn="1"/>
          </p:nvGrpSpPr>
          <p:grpSpPr>
            <a:xfrm>
              <a:off x="8354444" y="2600132"/>
              <a:ext cx="955834" cy="1014376"/>
              <a:chOff x="7880608" y="439348"/>
              <a:chExt cx="955834" cy="1014376"/>
            </a:xfrm>
          </p:grpSpPr>
          <p:grpSp>
            <p:nvGrpSpPr>
              <p:cNvPr id="27" name="Group 26">
                <a:extLst>
                  <a:ext uri="{FF2B5EF4-FFF2-40B4-BE49-F238E27FC236}">
                    <a16:creationId xmlns:a16="http://schemas.microsoft.com/office/drawing/2014/main" id="{6558A2DD-3331-4379-BEAC-65B2F2A5F495}"/>
                  </a:ext>
                </a:extLst>
              </p:cNvPr>
              <p:cNvGrpSpPr/>
              <p:nvPr userDrawn="1"/>
            </p:nvGrpSpPr>
            <p:grpSpPr>
              <a:xfrm>
                <a:off x="7880608" y="439348"/>
                <a:ext cx="955834" cy="1014376"/>
                <a:chOff x="7399292" y="2139864"/>
                <a:chExt cx="1274445" cy="1352501"/>
              </a:xfrm>
            </p:grpSpPr>
            <p:sp>
              <p:nvSpPr>
                <p:cNvPr id="28" name="Rectangle: Rounded Corners 27">
                  <a:extLst>
                    <a:ext uri="{FF2B5EF4-FFF2-40B4-BE49-F238E27FC236}">
                      <a16:creationId xmlns:a16="http://schemas.microsoft.com/office/drawing/2014/main" id="{ED55F1AD-0D0F-4F77-80C5-14174CBFF847}"/>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9" name="TextBox 28">
                  <a:extLst>
                    <a:ext uri="{FF2B5EF4-FFF2-40B4-BE49-F238E27FC236}">
                      <a16:creationId xmlns:a16="http://schemas.microsoft.com/office/drawing/2014/main" id="{AFE1B897-E6B8-4F72-B940-1EE871662E0A}"/>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6" name="Picture 25">
                <a:extLst>
                  <a:ext uri="{FF2B5EF4-FFF2-40B4-BE49-F238E27FC236}">
                    <a16:creationId xmlns:a16="http://schemas.microsoft.com/office/drawing/2014/main" id="{8AA6A75C-E216-4B40-8D57-60D6A82AFA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89838" y="593977"/>
                <a:ext cx="753998" cy="753998"/>
              </a:xfrm>
              <a:prstGeom prst="rect">
                <a:avLst/>
              </a:prstGeom>
            </p:spPr>
          </p:pic>
        </p:grpSp>
        <p:cxnSp>
          <p:nvCxnSpPr>
            <p:cNvPr id="40" name="Straight Arrow Connector 39">
              <a:extLst>
                <a:ext uri="{FF2B5EF4-FFF2-40B4-BE49-F238E27FC236}">
                  <a16:creationId xmlns:a16="http://schemas.microsoft.com/office/drawing/2014/main" id="{8D678FB0-C862-451E-8B95-F30C823E847B}"/>
                </a:ext>
              </a:extLst>
            </p:cNvPr>
            <p:cNvCxnSpPr>
              <a:cxnSpLocks/>
            </p:cNvCxnSpPr>
            <p:nvPr userDrawn="1"/>
          </p:nvCxnSpPr>
          <p:spPr>
            <a:xfrm>
              <a:off x="8840673" y="2039477"/>
              <a:ext cx="0" cy="378387"/>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0C154A59-CF54-4497-885E-16B9B5564D51}"/>
                </a:ext>
              </a:extLst>
            </p:cNvPr>
            <p:cNvGrpSpPr/>
            <p:nvPr userDrawn="1"/>
          </p:nvGrpSpPr>
          <p:grpSpPr>
            <a:xfrm>
              <a:off x="8366837" y="4207785"/>
              <a:ext cx="955834" cy="1014376"/>
              <a:chOff x="8146615" y="2151769"/>
              <a:chExt cx="955834" cy="1014376"/>
            </a:xfrm>
          </p:grpSpPr>
          <p:grpSp>
            <p:nvGrpSpPr>
              <p:cNvPr id="44" name="Group 43">
                <a:extLst>
                  <a:ext uri="{FF2B5EF4-FFF2-40B4-BE49-F238E27FC236}">
                    <a16:creationId xmlns:a16="http://schemas.microsoft.com/office/drawing/2014/main" id="{667DF795-7B2F-4615-983A-890DD5AFEEAD}"/>
                  </a:ext>
                </a:extLst>
              </p:cNvPr>
              <p:cNvGrpSpPr/>
              <p:nvPr userDrawn="1"/>
            </p:nvGrpSpPr>
            <p:grpSpPr>
              <a:xfrm>
                <a:off x="8146615" y="2151769"/>
                <a:ext cx="955834" cy="1014376"/>
                <a:chOff x="7399292" y="2139864"/>
                <a:chExt cx="1274445" cy="1352501"/>
              </a:xfrm>
            </p:grpSpPr>
            <p:sp>
              <p:nvSpPr>
                <p:cNvPr id="46" name="Rectangle: Rounded Corners 45">
                  <a:extLst>
                    <a:ext uri="{FF2B5EF4-FFF2-40B4-BE49-F238E27FC236}">
                      <a16:creationId xmlns:a16="http://schemas.microsoft.com/office/drawing/2014/main" id="{2608F910-14D7-4DFD-8772-6062ABD2567D}"/>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47" name="TextBox 46">
                  <a:extLst>
                    <a:ext uri="{FF2B5EF4-FFF2-40B4-BE49-F238E27FC236}">
                      <a16:creationId xmlns:a16="http://schemas.microsoft.com/office/drawing/2014/main" id="{1CD5F693-9E30-4DFC-B5DF-D68E836FCACC}"/>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45" name="Picture 44">
                <a:extLst>
                  <a:ext uri="{FF2B5EF4-FFF2-40B4-BE49-F238E27FC236}">
                    <a16:creationId xmlns:a16="http://schemas.microsoft.com/office/drawing/2014/main" id="{E64B3199-13EE-4FC3-B6C1-F3DE8586B4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cxnSp>
          <p:nvCxnSpPr>
            <p:cNvPr id="48" name="Straight Arrow Connector 47">
              <a:extLst>
                <a:ext uri="{FF2B5EF4-FFF2-40B4-BE49-F238E27FC236}">
                  <a16:creationId xmlns:a16="http://schemas.microsoft.com/office/drawing/2014/main" id="{6B15BEFC-61AF-4B81-8F5C-0223E0FA603A}"/>
                </a:ext>
              </a:extLst>
            </p:cNvPr>
            <p:cNvCxnSpPr>
              <a:cxnSpLocks/>
            </p:cNvCxnSpPr>
            <p:nvPr userDrawn="1"/>
          </p:nvCxnSpPr>
          <p:spPr>
            <a:xfrm>
              <a:off x="8818502" y="3718560"/>
              <a:ext cx="0" cy="378387"/>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96331205-8953-4D5F-B23A-FF9707AEAABD}"/>
              </a:ext>
            </a:extLst>
          </p:cNvPr>
          <p:cNvSpPr txBox="1"/>
          <p:nvPr userDrawn="1"/>
        </p:nvSpPr>
        <p:spPr>
          <a:xfrm>
            <a:off x="9543141" y="932793"/>
            <a:ext cx="1379913" cy="4289368"/>
          </a:xfrm>
          <a:prstGeom prst="rect">
            <a:avLst/>
          </a:prstGeom>
          <a:noFill/>
        </p:spPr>
        <p:txBody>
          <a:bodyPr wrap="square" rtlCol="0">
            <a:spAutoFit/>
          </a:bodyPr>
          <a:lstStyle/>
          <a:p>
            <a:r>
              <a:rPr lang="en-US" dirty="0">
                <a:solidFill>
                  <a:srgbClr val="4C306F"/>
                </a:solidFill>
                <a:latin typeface="Avenir LT Std 45 Book" panose="020B0502020203020204" pitchFamily="34" charset="0"/>
              </a:rPr>
              <a:t>Input Record</a:t>
            </a:r>
          </a:p>
          <a:p>
            <a:endParaRPr lang="en-US" dirty="0">
              <a:solidFill>
                <a:srgbClr val="4C306F"/>
              </a:solidFill>
              <a:latin typeface="Avenir LT Std 45 Book" panose="020B0502020203020204" pitchFamily="34" charset="0"/>
            </a:endParaRPr>
          </a:p>
          <a:p>
            <a:endParaRPr lang="en-US" dirty="0">
              <a:solidFill>
                <a:srgbClr val="4C306F"/>
              </a:solidFill>
              <a:latin typeface="Avenir LT Std 45 Book" panose="020B0502020203020204" pitchFamily="34" charset="0"/>
            </a:endParaRPr>
          </a:p>
          <a:p>
            <a:endParaRPr lang="en-US" dirty="0">
              <a:solidFill>
                <a:srgbClr val="4C306F"/>
              </a:solidFill>
              <a:latin typeface="Avenir LT Std 45 Book" panose="020B0502020203020204" pitchFamily="34" charset="0"/>
            </a:endParaRPr>
          </a:p>
          <a:p>
            <a:endParaRPr lang="en-US" dirty="0">
              <a:solidFill>
                <a:srgbClr val="4C306F"/>
              </a:solidFill>
              <a:latin typeface="Avenir LT Std 45 Book" panose="020B0502020203020204" pitchFamily="34" charset="0"/>
            </a:endParaRPr>
          </a:p>
          <a:p>
            <a:endParaRPr lang="en-US" dirty="0">
              <a:solidFill>
                <a:srgbClr val="4C306F"/>
              </a:solidFill>
              <a:latin typeface="Avenir LT Std 45 Book" panose="020B0502020203020204" pitchFamily="34" charset="0"/>
            </a:endParaRPr>
          </a:p>
          <a:p>
            <a:r>
              <a:rPr lang="en-US" dirty="0">
                <a:solidFill>
                  <a:srgbClr val="4C306F"/>
                </a:solidFill>
                <a:latin typeface="Avenir LT Std 45 Book" panose="020B0502020203020204" pitchFamily="34" charset="0"/>
              </a:rPr>
              <a:t>Search Candidates</a:t>
            </a:r>
          </a:p>
          <a:p>
            <a:endParaRPr lang="en-US" dirty="0">
              <a:solidFill>
                <a:srgbClr val="4C306F"/>
              </a:solidFill>
              <a:latin typeface="Avenir LT Std 45 Book" panose="020B0502020203020204" pitchFamily="34" charset="0"/>
            </a:endParaRPr>
          </a:p>
          <a:p>
            <a:endParaRPr lang="en-US" dirty="0">
              <a:solidFill>
                <a:srgbClr val="4C306F"/>
              </a:solidFill>
              <a:latin typeface="Avenir LT Std 45 Book" panose="020B0502020203020204" pitchFamily="34" charset="0"/>
            </a:endParaRPr>
          </a:p>
          <a:p>
            <a:endParaRPr lang="en-US" dirty="0">
              <a:solidFill>
                <a:srgbClr val="4C306F"/>
              </a:solidFill>
              <a:latin typeface="Avenir LT Std 45 Book" panose="020B0502020203020204" pitchFamily="34" charset="0"/>
            </a:endParaRPr>
          </a:p>
          <a:p>
            <a:endParaRPr lang="en-US" dirty="0">
              <a:solidFill>
                <a:srgbClr val="4C306F"/>
              </a:solidFill>
              <a:latin typeface="Avenir LT Std 45 Book" panose="020B0502020203020204" pitchFamily="34" charset="0"/>
            </a:endParaRPr>
          </a:p>
          <a:p>
            <a:r>
              <a:rPr lang="en-US" dirty="0">
                <a:solidFill>
                  <a:srgbClr val="4C306F"/>
                </a:solidFill>
                <a:latin typeface="Avenir LT Std 45 Book" panose="020B0502020203020204" pitchFamily="34" charset="0"/>
              </a:rPr>
              <a:t>Search Results</a:t>
            </a:r>
          </a:p>
        </p:txBody>
      </p:sp>
    </p:spTree>
    <p:extLst>
      <p:ext uri="{BB962C8B-B14F-4D97-AF65-F5344CB8AC3E}">
        <p14:creationId xmlns:p14="http://schemas.microsoft.com/office/powerpoint/2010/main" val="3818457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cxnSp>
        <p:nvCxnSpPr>
          <p:cNvPr id="6" name="Straight Connector 5">
            <a:extLst>
              <a:ext uri="{FF2B5EF4-FFF2-40B4-BE49-F238E27FC236}">
                <a16:creationId xmlns:a16="http://schemas.microsoft.com/office/drawing/2014/main" id="{1AFAA043-1EA1-4F2C-8E85-74868261F282}"/>
              </a:ext>
            </a:extLst>
          </p:cNvPr>
          <p:cNvCxnSpPr/>
          <p:nvPr userDrawn="1"/>
        </p:nvCxnSpPr>
        <p:spPr>
          <a:xfrm>
            <a:off x="1014153" y="1481628"/>
            <a:ext cx="2402378" cy="0"/>
          </a:xfrm>
          <a:prstGeom prst="line">
            <a:avLst/>
          </a:prstGeom>
          <a:ln>
            <a:solidFill>
              <a:srgbClr val="4C306F"/>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B513D8C-FEF7-4234-93E3-6E084DAA7AF4}"/>
              </a:ext>
            </a:extLst>
          </p:cNvPr>
          <p:cNvSpPr txBox="1"/>
          <p:nvPr userDrawn="1"/>
        </p:nvSpPr>
        <p:spPr>
          <a:xfrm>
            <a:off x="758536" y="308312"/>
            <a:ext cx="10356273" cy="861774"/>
          </a:xfrm>
          <a:prstGeom prst="rect">
            <a:avLst/>
          </a:prstGeom>
          <a:noFill/>
        </p:spPr>
        <p:txBody>
          <a:bodyPr wrap="square" rtlCol="0">
            <a:spAutoFit/>
          </a:bodyPr>
          <a:lstStyle/>
          <a:p>
            <a:r>
              <a:rPr lang="en-US" sz="4800" b="1" dirty="0">
                <a:solidFill>
                  <a:srgbClr val="4C306F"/>
                </a:solidFill>
                <a:latin typeface="Avenir LT Std 45 Book" panose="020B0502020203020204" pitchFamily="34" charset="0"/>
              </a:rPr>
              <a:t>Matching Engine Exceptions</a:t>
            </a:r>
          </a:p>
        </p:txBody>
      </p:sp>
      <p:sp>
        <p:nvSpPr>
          <p:cNvPr id="10" name="TextBox 9">
            <a:extLst>
              <a:ext uri="{FF2B5EF4-FFF2-40B4-BE49-F238E27FC236}">
                <a16:creationId xmlns:a16="http://schemas.microsoft.com/office/drawing/2014/main" id="{44D2751B-0CAB-427E-B111-F19603CC7CAC}"/>
              </a:ext>
            </a:extLst>
          </p:cNvPr>
          <p:cNvSpPr txBox="1"/>
          <p:nvPr userDrawn="1"/>
        </p:nvSpPr>
        <p:spPr>
          <a:xfrm>
            <a:off x="834044" y="1017387"/>
            <a:ext cx="5261956" cy="400110"/>
          </a:xfrm>
          <a:prstGeom prst="rect">
            <a:avLst/>
          </a:prstGeom>
          <a:noFill/>
        </p:spPr>
        <p:txBody>
          <a:bodyPr wrap="square" rtlCol="0">
            <a:spAutoFit/>
          </a:bodyPr>
          <a:lstStyle/>
          <a:p>
            <a:r>
              <a:rPr lang="en-US" sz="2000" b="0" kern="1200" dirty="0">
                <a:solidFill>
                  <a:schemeClr val="bg1">
                    <a:lumMod val="65000"/>
                  </a:schemeClr>
                </a:solidFill>
                <a:effectLst/>
                <a:latin typeface="Avenir Next LT Pro" panose="020B0504020202020204" pitchFamily="34" charset="0"/>
                <a:ea typeface="+mj-ea"/>
                <a:cs typeface="Arial" pitchFamily="34" charset="0"/>
              </a:rPr>
              <a:t>Exception Examples</a:t>
            </a:r>
          </a:p>
        </p:txBody>
      </p:sp>
      <p:sp>
        <p:nvSpPr>
          <p:cNvPr id="11" name="TextBox 10">
            <a:extLst>
              <a:ext uri="{FF2B5EF4-FFF2-40B4-BE49-F238E27FC236}">
                <a16:creationId xmlns:a16="http://schemas.microsoft.com/office/drawing/2014/main" id="{0750B5B3-8899-452E-B79D-91DE46C7B433}"/>
              </a:ext>
            </a:extLst>
          </p:cNvPr>
          <p:cNvSpPr txBox="1"/>
          <p:nvPr userDrawn="1"/>
        </p:nvSpPr>
        <p:spPr>
          <a:xfrm>
            <a:off x="2484565" y="1965509"/>
            <a:ext cx="7222870" cy="336098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venir LT Std 35 Light" panose="020B0402020203020204" pitchFamily="34" charset="0"/>
                <a:ea typeface="+mn-ea"/>
                <a:cs typeface="+mn-cs"/>
              </a:rPr>
              <a:t>Errors in spelling:   </a:t>
            </a:r>
            <a:r>
              <a:rPr kumimoji="0" lang="en-US" sz="2400" b="0"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rPr>
              <a:t>Tomas instead of Thomas</a:t>
            </a:r>
            <a:endParaRPr kumimoji="0" lang="en-US" sz="2400" b="1"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venir LT Std 35 Light" panose="020B0402020203020204" pitchFamily="34" charset="0"/>
                <a:ea typeface="+mn-ea"/>
                <a:cs typeface="+mn-cs"/>
              </a:rPr>
              <a:t>Nicknames:</a:t>
            </a:r>
            <a:r>
              <a:rPr kumimoji="0" lang="en-US" sz="2400" b="0" i="0" u="none" strike="noStrike" kern="1200" cap="none" spc="0" normalizeH="0" baseline="0" noProof="0" dirty="0">
                <a:ln>
                  <a:noFill/>
                </a:ln>
                <a:solidFill>
                  <a:schemeClr val="tx1"/>
                </a:solidFill>
                <a:effectLst/>
                <a:uLnTx/>
                <a:uFillTx/>
                <a:latin typeface="Avenir LT Std 35 Light" panose="020B0402020203020204" pitchFamily="34" charset="0"/>
                <a:ea typeface="+mn-ea"/>
                <a:cs typeface="+mn-cs"/>
              </a:rPr>
              <a:t>   </a:t>
            </a:r>
            <a:r>
              <a:rPr kumimoji="0" lang="en-US" sz="2400" b="0"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rPr>
              <a:t>Bill or William</a:t>
            </a:r>
            <a:endParaRPr kumimoji="0" lang="en-US" sz="2400" b="1"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venir LT Std 35 Light" panose="020B0402020203020204" pitchFamily="34" charset="0"/>
                <a:ea typeface="+mn-ea"/>
                <a:cs typeface="+mn-cs"/>
              </a:rPr>
              <a:t>Mixed usage:   </a:t>
            </a:r>
            <a:r>
              <a:rPr kumimoji="0" lang="en-US" sz="2400" b="0"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rPr>
              <a:t>John Thomas or Thomas John</a:t>
            </a:r>
            <a:endParaRPr kumimoji="0" lang="en-US" sz="2400" b="1"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venir LT Std 35 Light" panose="020B0402020203020204" pitchFamily="34" charset="0"/>
                <a:ea typeface="+mn-ea"/>
                <a:cs typeface="+mn-cs"/>
              </a:rPr>
              <a:t>Multi-part names:   </a:t>
            </a:r>
            <a:r>
              <a:rPr kumimoji="0" lang="en-US" sz="2400" b="0"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rPr>
              <a:t>Anderson-Lott or Lott</a:t>
            </a:r>
            <a:endParaRPr kumimoji="0" lang="en-US" sz="2400" b="1"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venir LT Std 35 Light" panose="020B0402020203020204" pitchFamily="34" charset="0"/>
                <a:ea typeface="+mn-ea"/>
                <a:cs typeface="+mn-cs"/>
              </a:rPr>
              <a:t>Uncommon Names:   </a:t>
            </a:r>
            <a:r>
              <a:rPr kumimoji="0" lang="en-US" sz="2400" b="0"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rPr>
              <a:t>Leniency on misspellings</a:t>
            </a:r>
            <a:endParaRPr kumimoji="0" lang="en-US" sz="2400" b="1"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Avenir LT Std 35 Light" panose="020B0402020203020204" pitchFamily="34" charset="0"/>
                <a:ea typeface="+mn-ea"/>
                <a:cs typeface="+mn-cs"/>
              </a:rPr>
              <a:t>Punctuation:   </a:t>
            </a:r>
            <a:r>
              <a:rPr kumimoji="0" lang="en-US" sz="2400" b="0" i="0" u="none" strike="noStrike" kern="1200" cap="none" spc="0" normalizeH="0" baseline="0" noProof="0" dirty="0">
                <a:ln>
                  <a:noFill/>
                </a:ln>
                <a:solidFill>
                  <a:srgbClr val="4C306F"/>
                </a:solidFill>
                <a:effectLst/>
                <a:uLnTx/>
                <a:uFillTx/>
                <a:latin typeface="Avenir LT Std 35 Light" panose="020B0402020203020204" pitchFamily="34" charset="0"/>
                <a:ea typeface="+mn-ea"/>
                <a:cs typeface="+mn-cs"/>
              </a:rPr>
              <a:t>Removes punctuation</a:t>
            </a:r>
            <a:endParaRPr lang="en-US" sz="2400" i="0" dirty="0">
              <a:solidFill>
                <a:srgbClr val="4C306F"/>
              </a:solidFill>
              <a:latin typeface="Avenir LT Std 35 Light" panose="020B0402020203020204" pitchFamily="34" charset="0"/>
            </a:endParaRPr>
          </a:p>
        </p:txBody>
      </p:sp>
      <p:sp>
        <p:nvSpPr>
          <p:cNvPr id="12" name="TextBox 11">
            <a:extLst>
              <a:ext uri="{FF2B5EF4-FFF2-40B4-BE49-F238E27FC236}">
                <a16:creationId xmlns:a16="http://schemas.microsoft.com/office/drawing/2014/main" id="{78A97AFC-A26B-4CDA-8F79-BC9EF75F104B}"/>
              </a:ext>
            </a:extLst>
          </p:cNvPr>
          <p:cNvSpPr txBox="1"/>
          <p:nvPr userDrawn="1"/>
        </p:nvSpPr>
        <p:spPr>
          <a:xfrm>
            <a:off x="892925" y="5924167"/>
            <a:ext cx="10406150" cy="400110"/>
          </a:xfrm>
          <a:prstGeom prst="rect">
            <a:avLst/>
          </a:prstGeom>
          <a:noFill/>
        </p:spPr>
        <p:txBody>
          <a:bodyPr wrap="square" rtlCol="0">
            <a:spAutoFit/>
          </a:bodyPr>
          <a:lstStyle/>
          <a:p>
            <a:r>
              <a:rPr lang="en-US" sz="2000" dirty="0">
                <a:solidFill>
                  <a:schemeClr val="bg1">
                    <a:lumMod val="50000"/>
                  </a:schemeClr>
                </a:solidFill>
                <a:latin typeface="Avenir LT Std 35 Light" panose="020B0402020203020204" pitchFamily="34" charset="0"/>
              </a:rPr>
              <a:t>The matching engine employs over 300 different algorithms to catch different variations.</a:t>
            </a:r>
          </a:p>
        </p:txBody>
      </p:sp>
    </p:spTree>
    <p:extLst>
      <p:ext uri="{BB962C8B-B14F-4D97-AF65-F5344CB8AC3E}">
        <p14:creationId xmlns:p14="http://schemas.microsoft.com/office/powerpoint/2010/main" val="16652777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cxnSp>
        <p:nvCxnSpPr>
          <p:cNvPr id="6" name="Straight Connector 5">
            <a:extLst>
              <a:ext uri="{FF2B5EF4-FFF2-40B4-BE49-F238E27FC236}">
                <a16:creationId xmlns:a16="http://schemas.microsoft.com/office/drawing/2014/main" id="{1AFAA043-1EA1-4F2C-8E85-74868261F282}"/>
              </a:ext>
            </a:extLst>
          </p:cNvPr>
          <p:cNvCxnSpPr/>
          <p:nvPr userDrawn="1"/>
        </p:nvCxnSpPr>
        <p:spPr>
          <a:xfrm>
            <a:off x="1014153" y="1481628"/>
            <a:ext cx="2402378" cy="0"/>
          </a:xfrm>
          <a:prstGeom prst="line">
            <a:avLst/>
          </a:prstGeom>
          <a:ln>
            <a:solidFill>
              <a:srgbClr val="4C306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B5282CA-D9A8-4245-8BD5-34C6D138D2E8}"/>
              </a:ext>
            </a:extLst>
          </p:cNvPr>
          <p:cNvPicPr>
            <a:picLocks noChangeAspect="1"/>
          </p:cNvPicPr>
          <p:nvPr userDrawn="1"/>
        </p:nvPicPr>
        <p:blipFill>
          <a:blip r:embed="rId2"/>
          <a:stretch>
            <a:fillRect/>
          </a:stretch>
        </p:blipFill>
        <p:spPr>
          <a:xfrm>
            <a:off x="3187757" y="2053636"/>
            <a:ext cx="5816485" cy="3668054"/>
          </a:xfrm>
          <a:prstGeom prst="rect">
            <a:avLst/>
          </a:prstGeom>
        </p:spPr>
      </p:pic>
      <p:sp>
        <p:nvSpPr>
          <p:cNvPr id="9" name="TextBox 8">
            <a:extLst>
              <a:ext uri="{FF2B5EF4-FFF2-40B4-BE49-F238E27FC236}">
                <a16:creationId xmlns:a16="http://schemas.microsoft.com/office/drawing/2014/main" id="{1B513D8C-FEF7-4234-93E3-6E084DAA7AF4}"/>
              </a:ext>
            </a:extLst>
          </p:cNvPr>
          <p:cNvSpPr txBox="1"/>
          <p:nvPr userDrawn="1"/>
        </p:nvSpPr>
        <p:spPr>
          <a:xfrm>
            <a:off x="758536" y="308312"/>
            <a:ext cx="10356273" cy="861774"/>
          </a:xfrm>
          <a:prstGeom prst="rect">
            <a:avLst/>
          </a:prstGeom>
          <a:noFill/>
        </p:spPr>
        <p:txBody>
          <a:bodyPr wrap="square" rtlCol="0">
            <a:spAutoFit/>
          </a:bodyPr>
          <a:lstStyle/>
          <a:p>
            <a:r>
              <a:rPr lang="en-US" sz="48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UID: Uniquely Identifying People</a:t>
            </a:r>
          </a:p>
        </p:txBody>
      </p:sp>
      <p:sp>
        <p:nvSpPr>
          <p:cNvPr id="10" name="TextBox 9">
            <a:extLst>
              <a:ext uri="{FF2B5EF4-FFF2-40B4-BE49-F238E27FC236}">
                <a16:creationId xmlns:a16="http://schemas.microsoft.com/office/drawing/2014/main" id="{44D2751B-0CAB-427E-B111-F19603CC7CAC}"/>
              </a:ext>
            </a:extLst>
          </p:cNvPr>
          <p:cNvSpPr txBox="1"/>
          <p:nvPr userDrawn="1"/>
        </p:nvSpPr>
        <p:spPr>
          <a:xfrm>
            <a:off x="834044" y="1017387"/>
            <a:ext cx="5261956" cy="400110"/>
          </a:xfrm>
          <a:prstGeom prst="rect">
            <a:avLst/>
          </a:prstGeom>
          <a:noFill/>
        </p:spPr>
        <p:txBody>
          <a:bodyPr wrap="square" rtlCol="0">
            <a:spAutoFit/>
          </a:bodyPr>
          <a:lstStyle/>
          <a:p>
            <a:r>
              <a:rPr lang="en-US" sz="2000" b="0" kern="1200" dirty="0">
                <a:solidFill>
                  <a:schemeClr val="bg1">
                    <a:lumMod val="65000"/>
                  </a:schemeClr>
                </a:solidFill>
                <a:effectLst/>
                <a:latin typeface="Avenir Next LT Pro" panose="020B0504020202020204" pitchFamily="34" charset="0"/>
                <a:ea typeface="+mj-ea"/>
                <a:cs typeface="Arial" pitchFamily="34" charset="0"/>
              </a:rPr>
              <a:t>Unique across time, location and source</a:t>
            </a:r>
          </a:p>
        </p:txBody>
      </p:sp>
    </p:spTree>
    <p:extLst>
      <p:ext uri="{BB962C8B-B14F-4D97-AF65-F5344CB8AC3E}">
        <p14:creationId xmlns:p14="http://schemas.microsoft.com/office/powerpoint/2010/main" val="1916105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9" name="TextBox 8">
            <a:extLst>
              <a:ext uri="{FF2B5EF4-FFF2-40B4-BE49-F238E27FC236}">
                <a16:creationId xmlns:a16="http://schemas.microsoft.com/office/drawing/2014/main" id="{1B513D8C-FEF7-4234-93E3-6E084DAA7AF4}"/>
              </a:ext>
            </a:extLst>
          </p:cNvPr>
          <p:cNvSpPr txBox="1"/>
          <p:nvPr userDrawn="1"/>
        </p:nvSpPr>
        <p:spPr>
          <a:xfrm>
            <a:off x="758536" y="308312"/>
            <a:ext cx="10356273" cy="861774"/>
          </a:xfrm>
          <a:prstGeom prst="rect">
            <a:avLst/>
          </a:prstGeom>
          <a:noFill/>
        </p:spPr>
        <p:txBody>
          <a:bodyPr wrap="square" rtlCol="0">
            <a:spAutoFit/>
          </a:bodyPr>
          <a:lstStyle/>
          <a:p>
            <a:r>
              <a:rPr lang="en-US" sz="48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a:t>
            </a:r>
          </a:p>
        </p:txBody>
      </p:sp>
      <p:sp>
        <p:nvSpPr>
          <p:cNvPr id="2" name="TextBox 1">
            <a:extLst>
              <a:ext uri="{FF2B5EF4-FFF2-40B4-BE49-F238E27FC236}">
                <a16:creationId xmlns:a16="http://schemas.microsoft.com/office/drawing/2014/main" id="{24DE6E57-8232-4ECF-95B5-F05CA07CE5D1}"/>
              </a:ext>
            </a:extLst>
          </p:cNvPr>
          <p:cNvSpPr txBox="1"/>
          <p:nvPr userDrawn="1"/>
        </p:nvSpPr>
        <p:spPr>
          <a:xfrm>
            <a:off x="771698" y="5162204"/>
            <a:ext cx="106486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Avenir LT Std 45 Book" panose="020B0502020203020204" pitchFamily="34" charset="0"/>
                <a:ea typeface="+mn-ea"/>
                <a:cs typeface="+mn-cs"/>
              </a:rPr>
              <a:t>The input record is determined to be a match with one of the DirectMatch records.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Avenir LT Std 45 Book" panose="020B0502020203020204" pitchFamily="34" charset="0"/>
                <a:ea typeface="+mn-ea"/>
                <a:cs typeface="+mn-cs"/>
              </a:rPr>
              <a:t>In this case the match score is 96 and the linked records number is assigned.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Avenir LT Std 45 Book" panose="020B0502020203020204" pitchFamily="34" charset="0"/>
                <a:ea typeface="+mn-ea"/>
                <a:cs typeface="+mn-cs"/>
              </a:rPr>
              <a:t>There is no need to review these records.</a:t>
            </a:r>
          </a:p>
        </p:txBody>
      </p:sp>
      <p:grpSp>
        <p:nvGrpSpPr>
          <p:cNvPr id="14" name="Group 13">
            <a:extLst>
              <a:ext uri="{FF2B5EF4-FFF2-40B4-BE49-F238E27FC236}">
                <a16:creationId xmlns:a16="http://schemas.microsoft.com/office/drawing/2014/main" id="{742AEA80-A850-429B-BD08-DB1428E241CB}"/>
              </a:ext>
            </a:extLst>
          </p:cNvPr>
          <p:cNvGrpSpPr/>
          <p:nvPr userDrawn="1"/>
        </p:nvGrpSpPr>
        <p:grpSpPr>
          <a:xfrm>
            <a:off x="2978285" y="2151769"/>
            <a:ext cx="955834" cy="1014376"/>
            <a:chOff x="7399292" y="2139864"/>
            <a:chExt cx="1274445" cy="1352501"/>
          </a:xfrm>
        </p:grpSpPr>
        <p:sp>
          <p:nvSpPr>
            <p:cNvPr id="15" name="Rectangle: Rounded Corners 14">
              <a:extLst>
                <a:ext uri="{FF2B5EF4-FFF2-40B4-BE49-F238E27FC236}">
                  <a16:creationId xmlns:a16="http://schemas.microsoft.com/office/drawing/2014/main" id="{42461A3B-3F81-42F0-A481-EB2D31463F1E}"/>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6" name="TextBox 15">
              <a:extLst>
                <a:ext uri="{FF2B5EF4-FFF2-40B4-BE49-F238E27FC236}">
                  <a16:creationId xmlns:a16="http://schemas.microsoft.com/office/drawing/2014/main" id="{4CE9CB29-80D6-4780-AFB1-966DF584516B}"/>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grpSp>
        <p:nvGrpSpPr>
          <p:cNvPr id="11" name="Group 10">
            <a:extLst>
              <a:ext uri="{FF2B5EF4-FFF2-40B4-BE49-F238E27FC236}">
                <a16:creationId xmlns:a16="http://schemas.microsoft.com/office/drawing/2014/main" id="{F2C72C7E-C6F3-4FE4-9B04-8861F7A81F42}"/>
              </a:ext>
            </a:extLst>
          </p:cNvPr>
          <p:cNvGrpSpPr/>
          <p:nvPr userDrawn="1"/>
        </p:nvGrpSpPr>
        <p:grpSpPr>
          <a:xfrm>
            <a:off x="8146615" y="2151769"/>
            <a:ext cx="955834" cy="1014376"/>
            <a:chOff x="7399292" y="2139864"/>
            <a:chExt cx="1274445" cy="1352501"/>
          </a:xfrm>
        </p:grpSpPr>
        <p:sp>
          <p:nvSpPr>
            <p:cNvPr id="12" name="Rectangle: Rounded Corners 11">
              <a:extLst>
                <a:ext uri="{FF2B5EF4-FFF2-40B4-BE49-F238E27FC236}">
                  <a16:creationId xmlns:a16="http://schemas.microsoft.com/office/drawing/2014/main" id="{E1132B7F-03C9-45FF-B048-E2AD91791ED4}"/>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3" name="TextBox 12">
              <a:extLst>
                <a:ext uri="{FF2B5EF4-FFF2-40B4-BE49-F238E27FC236}">
                  <a16:creationId xmlns:a16="http://schemas.microsoft.com/office/drawing/2014/main" id="{DE5C3A79-4ACF-4020-9DBE-E70705982465}"/>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7" name="Picture 16">
            <a:extLst>
              <a:ext uri="{FF2B5EF4-FFF2-40B4-BE49-F238E27FC236}">
                <a16:creationId xmlns:a16="http://schemas.microsoft.com/office/drawing/2014/main" id="{767B65D5-897F-46BE-8582-817044A0A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pic>
        <p:nvPicPr>
          <p:cNvPr id="18" name="Picture 17">
            <a:extLst>
              <a:ext uri="{FF2B5EF4-FFF2-40B4-BE49-F238E27FC236}">
                <a16:creationId xmlns:a16="http://schemas.microsoft.com/office/drawing/2014/main" id="{16DCA976-4CA8-4AC5-9814-5962CF179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4078" y="2396834"/>
            <a:ext cx="524246" cy="524246"/>
          </a:xfrm>
          <a:prstGeom prst="rect">
            <a:avLst/>
          </a:prstGeom>
        </p:spPr>
      </p:pic>
      <p:sp>
        <p:nvSpPr>
          <p:cNvPr id="4" name="TextBox 3">
            <a:extLst>
              <a:ext uri="{FF2B5EF4-FFF2-40B4-BE49-F238E27FC236}">
                <a16:creationId xmlns:a16="http://schemas.microsoft.com/office/drawing/2014/main" id="{EA6A1F9F-7196-4B3C-B0DA-153A725D5DCC}"/>
              </a:ext>
            </a:extLst>
          </p:cNvPr>
          <p:cNvSpPr txBox="1"/>
          <p:nvPr userDrawn="1"/>
        </p:nvSpPr>
        <p:spPr>
          <a:xfrm>
            <a:off x="2978284" y="1500742"/>
            <a:ext cx="955833"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Input Record</a:t>
            </a:r>
          </a:p>
        </p:txBody>
      </p:sp>
      <p:sp>
        <p:nvSpPr>
          <p:cNvPr id="19" name="TextBox 18">
            <a:extLst>
              <a:ext uri="{FF2B5EF4-FFF2-40B4-BE49-F238E27FC236}">
                <a16:creationId xmlns:a16="http://schemas.microsoft.com/office/drawing/2014/main" id="{8217D080-1770-4D2D-A958-056790DE4BFB}"/>
              </a:ext>
            </a:extLst>
          </p:cNvPr>
          <p:cNvSpPr txBox="1"/>
          <p:nvPr userDrawn="1"/>
        </p:nvSpPr>
        <p:spPr>
          <a:xfrm>
            <a:off x="7904311" y="1517609"/>
            <a:ext cx="1440440"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DirectMatch Record</a:t>
            </a:r>
          </a:p>
        </p:txBody>
      </p:sp>
      <p:cxnSp>
        <p:nvCxnSpPr>
          <p:cNvPr id="7" name="Straight Arrow Connector 6">
            <a:extLst>
              <a:ext uri="{FF2B5EF4-FFF2-40B4-BE49-F238E27FC236}">
                <a16:creationId xmlns:a16="http://schemas.microsoft.com/office/drawing/2014/main" id="{F3A24AF5-0709-41E0-BA3A-BD737EA8D872}"/>
              </a:ext>
            </a:extLst>
          </p:cNvPr>
          <p:cNvCxnSpPr>
            <a:cxnSpLocks/>
          </p:cNvCxnSpPr>
          <p:nvPr userDrawn="1"/>
        </p:nvCxnSpPr>
        <p:spPr>
          <a:xfrm>
            <a:off x="4587240" y="2576945"/>
            <a:ext cx="3017520"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A2AF4B7-3206-4933-9341-66C861E7AA24}"/>
              </a:ext>
            </a:extLst>
          </p:cNvPr>
          <p:cNvSpPr txBox="1"/>
          <p:nvPr userDrawn="1"/>
        </p:nvSpPr>
        <p:spPr>
          <a:xfrm>
            <a:off x="2341040" y="3394809"/>
            <a:ext cx="2246200"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Jose Martinez</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10/12/2006</a:t>
            </a:r>
          </a:p>
        </p:txBody>
      </p:sp>
      <p:sp>
        <p:nvSpPr>
          <p:cNvPr id="21" name="TextBox 20">
            <a:extLst>
              <a:ext uri="{FF2B5EF4-FFF2-40B4-BE49-F238E27FC236}">
                <a16:creationId xmlns:a16="http://schemas.microsoft.com/office/drawing/2014/main" id="{2B451ABC-3E3B-41C8-986D-58333C28B668}"/>
              </a:ext>
            </a:extLst>
          </p:cNvPr>
          <p:cNvSpPr txBox="1"/>
          <p:nvPr userDrawn="1"/>
        </p:nvSpPr>
        <p:spPr>
          <a:xfrm>
            <a:off x="7501431" y="3389768"/>
            <a:ext cx="2246200"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Jose Martinez</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10/23/2006</a:t>
            </a:r>
          </a:p>
        </p:txBody>
      </p:sp>
      <p:sp>
        <p:nvSpPr>
          <p:cNvPr id="22" name="TextBox 21">
            <a:extLst>
              <a:ext uri="{FF2B5EF4-FFF2-40B4-BE49-F238E27FC236}">
                <a16:creationId xmlns:a16="http://schemas.microsoft.com/office/drawing/2014/main" id="{321DB373-8E05-4F82-98DF-A8A1E088CB05}"/>
              </a:ext>
            </a:extLst>
          </p:cNvPr>
          <p:cNvSpPr txBox="1"/>
          <p:nvPr userDrawn="1"/>
        </p:nvSpPr>
        <p:spPr>
          <a:xfrm>
            <a:off x="4901737" y="4281055"/>
            <a:ext cx="2069869" cy="369332"/>
          </a:xfrm>
          <a:prstGeom prst="rect">
            <a:avLst/>
          </a:prstGeom>
          <a:noFill/>
        </p:spPr>
        <p:txBody>
          <a:bodyPr wrap="square" rtlCol="0">
            <a:spAutoFit/>
          </a:bodyPr>
          <a:lstStyle/>
          <a:p>
            <a:pPr algn="ctr"/>
            <a:r>
              <a:rPr lang="en-US" dirty="0">
                <a:solidFill>
                  <a:srgbClr val="4C306F"/>
                </a:solidFill>
                <a:latin typeface="Avenir LT Std 45 Book" panose="020B0502020203020204" pitchFamily="34" charset="0"/>
              </a:rPr>
              <a:t>Match Score = 96</a:t>
            </a:r>
          </a:p>
        </p:txBody>
      </p:sp>
    </p:spTree>
    <p:extLst>
      <p:ext uri="{BB962C8B-B14F-4D97-AF65-F5344CB8AC3E}">
        <p14:creationId xmlns:p14="http://schemas.microsoft.com/office/powerpoint/2010/main" val="4136541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9" name="TextBox 8">
            <a:extLst>
              <a:ext uri="{FF2B5EF4-FFF2-40B4-BE49-F238E27FC236}">
                <a16:creationId xmlns:a16="http://schemas.microsoft.com/office/drawing/2014/main" id="{1B513D8C-FEF7-4234-93E3-6E084DAA7AF4}"/>
              </a:ext>
            </a:extLst>
          </p:cNvPr>
          <p:cNvSpPr txBox="1"/>
          <p:nvPr userDrawn="1"/>
        </p:nvSpPr>
        <p:spPr>
          <a:xfrm>
            <a:off x="758536" y="308312"/>
            <a:ext cx="10356273" cy="861774"/>
          </a:xfrm>
          <a:prstGeom prst="rect">
            <a:avLst/>
          </a:prstGeom>
          <a:noFill/>
        </p:spPr>
        <p:txBody>
          <a:bodyPr wrap="square" rtlCol="0">
            <a:spAutoFit/>
          </a:bodyPr>
          <a:lstStyle/>
          <a:p>
            <a:r>
              <a:rPr lang="en-US" sz="48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No Match</a:t>
            </a:r>
          </a:p>
        </p:txBody>
      </p:sp>
      <p:sp>
        <p:nvSpPr>
          <p:cNvPr id="2" name="TextBox 1">
            <a:extLst>
              <a:ext uri="{FF2B5EF4-FFF2-40B4-BE49-F238E27FC236}">
                <a16:creationId xmlns:a16="http://schemas.microsoft.com/office/drawing/2014/main" id="{24DE6E57-8232-4ECF-95B5-F05CA07CE5D1}"/>
              </a:ext>
            </a:extLst>
          </p:cNvPr>
          <p:cNvSpPr txBox="1"/>
          <p:nvPr userDrawn="1"/>
        </p:nvSpPr>
        <p:spPr>
          <a:xfrm>
            <a:off x="1340427" y="5162204"/>
            <a:ext cx="9511146" cy="707886"/>
          </a:xfrm>
          <a:prstGeom prst="rect">
            <a:avLst/>
          </a:prstGeom>
          <a:noFill/>
        </p:spPr>
        <p:txBody>
          <a:bodyPr wrap="square" rtlCol="0">
            <a:spAutoFit/>
          </a:bodyPr>
          <a:lstStyle/>
          <a:p>
            <a:pPr marL="0" indent="0">
              <a:buClr>
                <a:srgbClr val="666666"/>
              </a:buClr>
              <a:buFont typeface="Wingdings" panose="05000000000000000000" pitchFamily="2" charset="2"/>
              <a:buNone/>
            </a:pPr>
            <a:r>
              <a:rPr lang="en-US" sz="2000" dirty="0">
                <a:solidFill>
                  <a:srgbClr val="666666"/>
                </a:solidFill>
                <a:latin typeface="Avenir LT Std 45 Book" panose="020B0502020203020204" pitchFamily="34" charset="0"/>
              </a:rPr>
              <a:t>If the system finds no matching student the record will be returned as ‘No Match’.</a:t>
            </a:r>
          </a:p>
          <a:p>
            <a:pPr marL="0" indent="0" algn="ctr">
              <a:buClr>
                <a:srgbClr val="666666"/>
              </a:buClr>
              <a:buFont typeface="Wingdings" panose="05000000000000000000" pitchFamily="2" charset="2"/>
              <a:buNone/>
            </a:pPr>
            <a:r>
              <a:rPr lang="en-US" sz="2000" dirty="0">
                <a:solidFill>
                  <a:srgbClr val="666666"/>
                </a:solidFill>
                <a:latin typeface="Avenir LT Std 45 Book" panose="020B0502020203020204" pitchFamily="34" charset="0"/>
              </a:rPr>
              <a:t>These records do not need to be reviewed.</a:t>
            </a:r>
          </a:p>
        </p:txBody>
      </p:sp>
      <p:grpSp>
        <p:nvGrpSpPr>
          <p:cNvPr id="11" name="Group 10">
            <a:extLst>
              <a:ext uri="{FF2B5EF4-FFF2-40B4-BE49-F238E27FC236}">
                <a16:creationId xmlns:a16="http://schemas.microsoft.com/office/drawing/2014/main" id="{F2C72C7E-C6F3-4FE4-9B04-8861F7A81F42}"/>
              </a:ext>
            </a:extLst>
          </p:cNvPr>
          <p:cNvGrpSpPr/>
          <p:nvPr userDrawn="1"/>
        </p:nvGrpSpPr>
        <p:grpSpPr>
          <a:xfrm>
            <a:off x="8146615" y="2151769"/>
            <a:ext cx="955834" cy="1014376"/>
            <a:chOff x="7399292" y="2139864"/>
            <a:chExt cx="1274445" cy="1352501"/>
          </a:xfrm>
        </p:grpSpPr>
        <p:sp>
          <p:nvSpPr>
            <p:cNvPr id="12" name="Rectangle: Rounded Corners 11">
              <a:extLst>
                <a:ext uri="{FF2B5EF4-FFF2-40B4-BE49-F238E27FC236}">
                  <a16:creationId xmlns:a16="http://schemas.microsoft.com/office/drawing/2014/main" id="{E1132B7F-03C9-45FF-B048-E2AD91791ED4}"/>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3" name="TextBox 12">
              <a:extLst>
                <a:ext uri="{FF2B5EF4-FFF2-40B4-BE49-F238E27FC236}">
                  <a16:creationId xmlns:a16="http://schemas.microsoft.com/office/drawing/2014/main" id="{DE5C3A79-4ACF-4020-9DBE-E70705982465}"/>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grpSp>
        <p:nvGrpSpPr>
          <p:cNvPr id="14" name="Group 13">
            <a:extLst>
              <a:ext uri="{FF2B5EF4-FFF2-40B4-BE49-F238E27FC236}">
                <a16:creationId xmlns:a16="http://schemas.microsoft.com/office/drawing/2014/main" id="{742AEA80-A850-429B-BD08-DB1428E241CB}"/>
              </a:ext>
            </a:extLst>
          </p:cNvPr>
          <p:cNvGrpSpPr/>
          <p:nvPr userDrawn="1"/>
        </p:nvGrpSpPr>
        <p:grpSpPr>
          <a:xfrm>
            <a:off x="2978285" y="2151769"/>
            <a:ext cx="955834" cy="1014376"/>
            <a:chOff x="7399292" y="2139864"/>
            <a:chExt cx="1274445" cy="1352501"/>
          </a:xfrm>
        </p:grpSpPr>
        <p:sp>
          <p:nvSpPr>
            <p:cNvPr id="15" name="Rectangle: Rounded Corners 14">
              <a:extLst>
                <a:ext uri="{FF2B5EF4-FFF2-40B4-BE49-F238E27FC236}">
                  <a16:creationId xmlns:a16="http://schemas.microsoft.com/office/drawing/2014/main" id="{42461A3B-3F81-42F0-A481-EB2D31463F1E}"/>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6" name="TextBox 15">
              <a:extLst>
                <a:ext uri="{FF2B5EF4-FFF2-40B4-BE49-F238E27FC236}">
                  <a16:creationId xmlns:a16="http://schemas.microsoft.com/office/drawing/2014/main" id="{4CE9CB29-80D6-4780-AFB1-966DF584516B}"/>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7" name="Picture 16">
            <a:extLst>
              <a:ext uri="{FF2B5EF4-FFF2-40B4-BE49-F238E27FC236}">
                <a16:creationId xmlns:a16="http://schemas.microsoft.com/office/drawing/2014/main" id="{767B65D5-897F-46BE-8582-817044A0A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pic>
        <p:nvPicPr>
          <p:cNvPr id="18" name="Picture 17">
            <a:extLst>
              <a:ext uri="{FF2B5EF4-FFF2-40B4-BE49-F238E27FC236}">
                <a16:creationId xmlns:a16="http://schemas.microsoft.com/office/drawing/2014/main" id="{16DCA976-4CA8-4AC5-9814-5962CF179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4078" y="2396834"/>
            <a:ext cx="524246" cy="524246"/>
          </a:xfrm>
          <a:prstGeom prst="rect">
            <a:avLst/>
          </a:prstGeom>
        </p:spPr>
      </p:pic>
      <p:sp>
        <p:nvSpPr>
          <p:cNvPr id="4" name="TextBox 3">
            <a:extLst>
              <a:ext uri="{FF2B5EF4-FFF2-40B4-BE49-F238E27FC236}">
                <a16:creationId xmlns:a16="http://schemas.microsoft.com/office/drawing/2014/main" id="{EA6A1F9F-7196-4B3C-B0DA-153A725D5DCC}"/>
              </a:ext>
            </a:extLst>
          </p:cNvPr>
          <p:cNvSpPr txBox="1"/>
          <p:nvPr userDrawn="1"/>
        </p:nvSpPr>
        <p:spPr>
          <a:xfrm>
            <a:off x="2978284" y="1500742"/>
            <a:ext cx="955833"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Input Record</a:t>
            </a:r>
          </a:p>
        </p:txBody>
      </p:sp>
      <p:sp>
        <p:nvSpPr>
          <p:cNvPr id="19" name="TextBox 18">
            <a:extLst>
              <a:ext uri="{FF2B5EF4-FFF2-40B4-BE49-F238E27FC236}">
                <a16:creationId xmlns:a16="http://schemas.microsoft.com/office/drawing/2014/main" id="{8217D080-1770-4D2D-A958-056790DE4BFB}"/>
              </a:ext>
            </a:extLst>
          </p:cNvPr>
          <p:cNvSpPr txBox="1"/>
          <p:nvPr userDrawn="1"/>
        </p:nvSpPr>
        <p:spPr>
          <a:xfrm>
            <a:off x="7904311" y="1517609"/>
            <a:ext cx="1440440"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DirectMatch Record</a:t>
            </a:r>
          </a:p>
        </p:txBody>
      </p:sp>
      <p:cxnSp>
        <p:nvCxnSpPr>
          <p:cNvPr id="7" name="Straight Arrow Connector 6">
            <a:extLst>
              <a:ext uri="{FF2B5EF4-FFF2-40B4-BE49-F238E27FC236}">
                <a16:creationId xmlns:a16="http://schemas.microsoft.com/office/drawing/2014/main" id="{F3A24AF5-0709-41E0-BA3A-BD737EA8D872}"/>
              </a:ext>
            </a:extLst>
          </p:cNvPr>
          <p:cNvCxnSpPr>
            <a:cxnSpLocks/>
          </p:cNvCxnSpPr>
          <p:nvPr userDrawn="1"/>
        </p:nvCxnSpPr>
        <p:spPr>
          <a:xfrm>
            <a:off x="4587240" y="2576945"/>
            <a:ext cx="3017520"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A2AF4B7-3206-4933-9341-66C861E7AA24}"/>
              </a:ext>
            </a:extLst>
          </p:cNvPr>
          <p:cNvSpPr txBox="1"/>
          <p:nvPr userDrawn="1"/>
        </p:nvSpPr>
        <p:spPr>
          <a:xfrm>
            <a:off x="2341040" y="3394809"/>
            <a:ext cx="2246200"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Jose Martinez</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10/12/2006</a:t>
            </a:r>
          </a:p>
        </p:txBody>
      </p:sp>
      <p:sp>
        <p:nvSpPr>
          <p:cNvPr id="21" name="TextBox 20">
            <a:extLst>
              <a:ext uri="{FF2B5EF4-FFF2-40B4-BE49-F238E27FC236}">
                <a16:creationId xmlns:a16="http://schemas.microsoft.com/office/drawing/2014/main" id="{2B451ABC-3E3B-41C8-986D-58333C28B668}"/>
              </a:ext>
            </a:extLst>
          </p:cNvPr>
          <p:cNvSpPr txBox="1"/>
          <p:nvPr userDrawn="1"/>
        </p:nvSpPr>
        <p:spPr>
          <a:xfrm>
            <a:off x="7175635" y="3394809"/>
            <a:ext cx="2897791"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Christopher M Swanson</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10/12/2006</a:t>
            </a:r>
          </a:p>
        </p:txBody>
      </p:sp>
      <p:sp>
        <p:nvSpPr>
          <p:cNvPr id="22" name="TextBox 21">
            <a:extLst>
              <a:ext uri="{FF2B5EF4-FFF2-40B4-BE49-F238E27FC236}">
                <a16:creationId xmlns:a16="http://schemas.microsoft.com/office/drawing/2014/main" id="{321DB373-8E05-4F82-98DF-A8A1E088CB05}"/>
              </a:ext>
            </a:extLst>
          </p:cNvPr>
          <p:cNvSpPr txBox="1"/>
          <p:nvPr userDrawn="1"/>
        </p:nvSpPr>
        <p:spPr>
          <a:xfrm>
            <a:off x="4901737" y="4281055"/>
            <a:ext cx="2069869" cy="369332"/>
          </a:xfrm>
          <a:prstGeom prst="rect">
            <a:avLst/>
          </a:prstGeom>
          <a:noFill/>
        </p:spPr>
        <p:txBody>
          <a:bodyPr wrap="square" rtlCol="0">
            <a:spAutoFit/>
          </a:bodyPr>
          <a:lstStyle/>
          <a:p>
            <a:pPr algn="ctr"/>
            <a:r>
              <a:rPr lang="en-US" dirty="0">
                <a:solidFill>
                  <a:srgbClr val="4C306F"/>
                </a:solidFill>
                <a:latin typeface="Avenir LT Std 45 Book" panose="020B0502020203020204" pitchFamily="34" charset="0"/>
              </a:rPr>
              <a:t>Match Score = 72</a:t>
            </a:r>
          </a:p>
        </p:txBody>
      </p:sp>
    </p:spTree>
    <p:extLst>
      <p:ext uri="{BB962C8B-B14F-4D97-AF65-F5344CB8AC3E}">
        <p14:creationId xmlns:p14="http://schemas.microsoft.com/office/powerpoint/2010/main" val="853063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9" name="TextBox 8">
            <a:extLst>
              <a:ext uri="{FF2B5EF4-FFF2-40B4-BE49-F238E27FC236}">
                <a16:creationId xmlns:a16="http://schemas.microsoft.com/office/drawing/2014/main" id="{1B513D8C-FEF7-4234-93E3-6E084DAA7AF4}"/>
              </a:ext>
            </a:extLst>
          </p:cNvPr>
          <p:cNvSpPr txBox="1"/>
          <p:nvPr userDrawn="1"/>
        </p:nvSpPr>
        <p:spPr>
          <a:xfrm>
            <a:off x="758536" y="308312"/>
            <a:ext cx="10356273" cy="861774"/>
          </a:xfrm>
          <a:prstGeom prst="rect">
            <a:avLst/>
          </a:prstGeom>
          <a:noFill/>
        </p:spPr>
        <p:txBody>
          <a:bodyPr wrap="square" rtlCol="0">
            <a:spAutoFit/>
          </a:bodyPr>
          <a:lstStyle/>
          <a:p>
            <a:r>
              <a:rPr lang="en-US" sz="48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Near Match</a:t>
            </a:r>
          </a:p>
        </p:txBody>
      </p:sp>
      <p:sp>
        <p:nvSpPr>
          <p:cNvPr id="2" name="TextBox 1">
            <a:extLst>
              <a:ext uri="{FF2B5EF4-FFF2-40B4-BE49-F238E27FC236}">
                <a16:creationId xmlns:a16="http://schemas.microsoft.com/office/drawing/2014/main" id="{24DE6E57-8232-4ECF-95B5-F05CA07CE5D1}"/>
              </a:ext>
            </a:extLst>
          </p:cNvPr>
          <p:cNvSpPr txBox="1"/>
          <p:nvPr userDrawn="1"/>
        </p:nvSpPr>
        <p:spPr>
          <a:xfrm>
            <a:off x="1013806" y="5162204"/>
            <a:ext cx="101643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666666"/>
              </a:buClr>
              <a:buSzTx/>
              <a:buFontTx/>
              <a:buNone/>
              <a:tabLst/>
              <a:defRPr/>
            </a:pPr>
            <a:r>
              <a:rPr kumimoji="0" lang="en-US" sz="2000" b="0" i="0" u="none" strike="noStrike" kern="1200" cap="none" spc="0" normalizeH="0" baseline="0" noProof="0" dirty="0">
                <a:ln>
                  <a:noFill/>
                </a:ln>
                <a:solidFill>
                  <a:srgbClr val="666666"/>
                </a:solidFill>
                <a:effectLst/>
                <a:uLnTx/>
                <a:uFillTx/>
                <a:latin typeface="Avenir LT Std 45 Book" panose="020B0502020203020204" pitchFamily="34" charset="0"/>
                <a:ea typeface="+mn-ea"/>
                <a:cs typeface="+mn-cs"/>
              </a:rPr>
              <a:t>The DirectMatch system can not determine whether or not these students are the same.</a:t>
            </a:r>
          </a:p>
          <a:p>
            <a:pPr marL="0" marR="0" lvl="0" indent="0" algn="ctr" defTabSz="914400" rtl="0" eaLnBrk="1" fontAlgn="auto" latinLnBrk="0" hangingPunct="1">
              <a:lnSpc>
                <a:spcPct val="100000"/>
              </a:lnSpc>
              <a:spcBef>
                <a:spcPts val="0"/>
              </a:spcBef>
              <a:spcAft>
                <a:spcPts val="0"/>
              </a:spcAft>
              <a:buClr>
                <a:srgbClr val="666666"/>
              </a:buClr>
              <a:buSzTx/>
              <a:buFontTx/>
              <a:buNone/>
              <a:tabLst/>
              <a:defRPr/>
            </a:pPr>
            <a:r>
              <a:rPr kumimoji="0" lang="en-US" sz="2000" b="0" i="0" u="none" strike="noStrike" kern="1200" cap="none" spc="0" normalizeH="0" baseline="0" noProof="0" dirty="0">
                <a:ln>
                  <a:noFill/>
                </a:ln>
                <a:solidFill>
                  <a:srgbClr val="666666"/>
                </a:solidFill>
                <a:effectLst/>
                <a:uLnTx/>
                <a:uFillTx/>
                <a:latin typeface="Avenir LT Std 45 Book" panose="020B0502020203020204" pitchFamily="34" charset="0"/>
                <a:ea typeface="+mn-ea"/>
                <a:cs typeface="+mn-cs"/>
              </a:rPr>
              <a:t>Near matches require human intervention to resolve.</a:t>
            </a:r>
          </a:p>
        </p:txBody>
      </p:sp>
      <p:grpSp>
        <p:nvGrpSpPr>
          <p:cNvPr id="11" name="Group 10">
            <a:extLst>
              <a:ext uri="{FF2B5EF4-FFF2-40B4-BE49-F238E27FC236}">
                <a16:creationId xmlns:a16="http://schemas.microsoft.com/office/drawing/2014/main" id="{F2C72C7E-C6F3-4FE4-9B04-8861F7A81F42}"/>
              </a:ext>
            </a:extLst>
          </p:cNvPr>
          <p:cNvGrpSpPr/>
          <p:nvPr userDrawn="1"/>
        </p:nvGrpSpPr>
        <p:grpSpPr>
          <a:xfrm>
            <a:off x="8146615" y="2151769"/>
            <a:ext cx="955834" cy="1014376"/>
            <a:chOff x="7399292" y="2139864"/>
            <a:chExt cx="1274445" cy="1352501"/>
          </a:xfrm>
        </p:grpSpPr>
        <p:sp>
          <p:nvSpPr>
            <p:cNvPr id="12" name="Rectangle: Rounded Corners 11">
              <a:extLst>
                <a:ext uri="{FF2B5EF4-FFF2-40B4-BE49-F238E27FC236}">
                  <a16:creationId xmlns:a16="http://schemas.microsoft.com/office/drawing/2014/main" id="{E1132B7F-03C9-45FF-B048-E2AD91791ED4}"/>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3" name="TextBox 12">
              <a:extLst>
                <a:ext uri="{FF2B5EF4-FFF2-40B4-BE49-F238E27FC236}">
                  <a16:creationId xmlns:a16="http://schemas.microsoft.com/office/drawing/2014/main" id="{DE5C3A79-4ACF-4020-9DBE-E70705982465}"/>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grpSp>
        <p:nvGrpSpPr>
          <p:cNvPr id="14" name="Group 13">
            <a:extLst>
              <a:ext uri="{FF2B5EF4-FFF2-40B4-BE49-F238E27FC236}">
                <a16:creationId xmlns:a16="http://schemas.microsoft.com/office/drawing/2014/main" id="{742AEA80-A850-429B-BD08-DB1428E241CB}"/>
              </a:ext>
            </a:extLst>
          </p:cNvPr>
          <p:cNvGrpSpPr/>
          <p:nvPr userDrawn="1"/>
        </p:nvGrpSpPr>
        <p:grpSpPr>
          <a:xfrm>
            <a:off x="2978285" y="2151769"/>
            <a:ext cx="955834" cy="1014376"/>
            <a:chOff x="7399292" y="2139864"/>
            <a:chExt cx="1274445" cy="1352501"/>
          </a:xfrm>
        </p:grpSpPr>
        <p:sp>
          <p:nvSpPr>
            <p:cNvPr id="15" name="Rectangle: Rounded Corners 14">
              <a:extLst>
                <a:ext uri="{FF2B5EF4-FFF2-40B4-BE49-F238E27FC236}">
                  <a16:creationId xmlns:a16="http://schemas.microsoft.com/office/drawing/2014/main" id="{42461A3B-3F81-42F0-A481-EB2D31463F1E}"/>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6" name="TextBox 15">
              <a:extLst>
                <a:ext uri="{FF2B5EF4-FFF2-40B4-BE49-F238E27FC236}">
                  <a16:creationId xmlns:a16="http://schemas.microsoft.com/office/drawing/2014/main" id="{4CE9CB29-80D6-4780-AFB1-966DF584516B}"/>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7" name="Picture 16">
            <a:extLst>
              <a:ext uri="{FF2B5EF4-FFF2-40B4-BE49-F238E27FC236}">
                <a16:creationId xmlns:a16="http://schemas.microsoft.com/office/drawing/2014/main" id="{767B65D5-897F-46BE-8582-817044A0A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pic>
        <p:nvPicPr>
          <p:cNvPr id="18" name="Picture 17">
            <a:extLst>
              <a:ext uri="{FF2B5EF4-FFF2-40B4-BE49-F238E27FC236}">
                <a16:creationId xmlns:a16="http://schemas.microsoft.com/office/drawing/2014/main" id="{16DCA976-4CA8-4AC5-9814-5962CF1793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94078" y="2396834"/>
            <a:ext cx="524246" cy="524246"/>
          </a:xfrm>
          <a:prstGeom prst="rect">
            <a:avLst/>
          </a:prstGeom>
        </p:spPr>
      </p:pic>
      <p:sp>
        <p:nvSpPr>
          <p:cNvPr id="4" name="TextBox 3">
            <a:extLst>
              <a:ext uri="{FF2B5EF4-FFF2-40B4-BE49-F238E27FC236}">
                <a16:creationId xmlns:a16="http://schemas.microsoft.com/office/drawing/2014/main" id="{EA6A1F9F-7196-4B3C-B0DA-153A725D5DCC}"/>
              </a:ext>
            </a:extLst>
          </p:cNvPr>
          <p:cNvSpPr txBox="1"/>
          <p:nvPr userDrawn="1"/>
        </p:nvSpPr>
        <p:spPr>
          <a:xfrm>
            <a:off x="2978284" y="1500742"/>
            <a:ext cx="955833"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Input Record</a:t>
            </a:r>
          </a:p>
        </p:txBody>
      </p:sp>
      <p:sp>
        <p:nvSpPr>
          <p:cNvPr id="19" name="TextBox 18">
            <a:extLst>
              <a:ext uri="{FF2B5EF4-FFF2-40B4-BE49-F238E27FC236}">
                <a16:creationId xmlns:a16="http://schemas.microsoft.com/office/drawing/2014/main" id="{8217D080-1770-4D2D-A958-056790DE4BFB}"/>
              </a:ext>
            </a:extLst>
          </p:cNvPr>
          <p:cNvSpPr txBox="1"/>
          <p:nvPr userDrawn="1"/>
        </p:nvSpPr>
        <p:spPr>
          <a:xfrm>
            <a:off x="7904311" y="1517609"/>
            <a:ext cx="1440440"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DirectMatch Record</a:t>
            </a:r>
          </a:p>
        </p:txBody>
      </p:sp>
      <p:cxnSp>
        <p:nvCxnSpPr>
          <p:cNvPr id="7" name="Straight Arrow Connector 6">
            <a:extLst>
              <a:ext uri="{FF2B5EF4-FFF2-40B4-BE49-F238E27FC236}">
                <a16:creationId xmlns:a16="http://schemas.microsoft.com/office/drawing/2014/main" id="{F3A24AF5-0709-41E0-BA3A-BD737EA8D872}"/>
              </a:ext>
            </a:extLst>
          </p:cNvPr>
          <p:cNvCxnSpPr>
            <a:cxnSpLocks/>
          </p:cNvCxnSpPr>
          <p:nvPr userDrawn="1"/>
        </p:nvCxnSpPr>
        <p:spPr>
          <a:xfrm>
            <a:off x="4587240" y="2576945"/>
            <a:ext cx="3017520" cy="0"/>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A2AF4B7-3206-4933-9341-66C861E7AA24}"/>
              </a:ext>
            </a:extLst>
          </p:cNvPr>
          <p:cNvSpPr txBox="1"/>
          <p:nvPr userDrawn="1"/>
        </p:nvSpPr>
        <p:spPr>
          <a:xfrm>
            <a:off x="2097762" y="3411210"/>
            <a:ext cx="2716876"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Jose Tommy Martinez</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10/12/2005</a:t>
            </a:r>
          </a:p>
        </p:txBody>
      </p:sp>
      <p:sp>
        <p:nvSpPr>
          <p:cNvPr id="21" name="TextBox 20">
            <a:extLst>
              <a:ext uri="{FF2B5EF4-FFF2-40B4-BE49-F238E27FC236}">
                <a16:creationId xmlns:a16="http://schemas.microsoft.com/office/drawing/2014/main" id="{2B451ABC-3E3B-41C8-986D-58333C28B668}"/>
              </a:ext>
            </a:extLst>
          </p:cNvPr>
          <p:cNvSpPr txBox="1"/>
          <p:nvPr userDrawn="1"/>
        </p:nvSpPr>
        <p:spPr>
          <a:xfrm>
            <a:off x="7175635" y="3424190"/>
            <a:ext cx="2897791"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Joe Thomas Martinez</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10/12/2006</a:t>
            </a:r>
          </a:p>
        </p:txBody>
      </p:sp>
      <p:sp>
        <p:nvSpPr>
          <p:cNvPr id="22" name="TextBox 21">
            <a:extLst>
              <a:ext uri="{FF2B5EF4-FFF2-40B4-BE49-F238E27FC236}">
                <a16:creationId xmlns:a16="http://schemas.microsoft.com/office/drawing/2014/main" id="{321DB373-8E05-4F82-98DF-A8A1E088CB05}"/>
              </a:ext>
            </a:extLst>
          </p:cNvPr>
          <p:cNvSpPr txBox="1"/>
          <p:nvPr userDrawn="1"/>
        </p:nvSpPr>
        <p:spPr>
          <a:xfrm>
            <a:off x="4901737" y="4281055"/>
            <a:ext cx="2069869" cy="369332"/>
          </a:xfrm>
          <a:prstGeom prst="rect">
            <a:avLst/>
          </a:prstGeom>
          <a:noFill/>
        </p:spPr>
        <p:txBody>
          <a:bodyPr wrap="square" rtlCol="0">
            <a:spAutoFit/>
          </a:bodyPr>
          <a:lstStyle/>
          <a:p>
            <a:pPr algn="ctr"/>
            <a:r>
              <a:rPr lang="en-US" dirty="0">
                <a:solidFill>
                  <a:srgbClr val="4C306F"/>
                </a:solidFill>
                <a:latin typeface="Avenir LT Std 45 Book" panose="020B0502020203020204" pitchFamily="34" charset="0"/>
              </a:rPr>
              <a:t>Match Score = 88</a:t>
            </a:r>
          </a:p>
        </p:txBody>
      </p:sp>
    </p:spTree>
    <p:extLst>
      <p:ext uri="{BB962C8B-B14F-4D97-AF65-F5344CB8AC3E}">
        <p14:creationId xmlns:p14="http://schemas.microsoft.com/office/powerpoint/2010/main" val="2198544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9" name="TextBox 8">
            <a:extLst>
              <a:ext uri="{FF2B5EF4-FFF2-40B4-BE49-F238E27FC236}">
                <a16:creationId xmlns:a16="http://schemas.microsoft.com/office/drawing/2014/main" id="{1B513D8C-FEF7-4234-93E3-6E084DAA7AF4}"/>
              </a:ext>
            </a:extLst>
          </p:cNvPr>
          <p:cNvSpPr txBox="1"/>
          <p:nvPr userDrawn="1"/>
        </p:nvSpPr>
        <p:spPr>
          <a:xfrm>
            <a:off x="758536" y="308312"/>
            <a:ext cx="10356273" cy="861774"/>
          </a:xfrm>
          <a:prstGeom prst="rect">
            <a:avLst/>
          </a:prstGeom>
          <a:noFill/>
        </p:spPr>
        <p:txBody>
          <a:bodyPr wrap="square" rtlCol="0">
            <a:spAutoFit/>
          </a:bodyPr>
          <a:lstStyle/>
          <a:p>
            <a:r>
              <a:rPr lang="en-US" sz="48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Multiple Matches</a:t>
            </a:r>
          </a:p>
        </p:txBody>
      </p:sp>
      <p:sp>
        <p:nvSpPr>
          <p:cNvPr id="2" name="TextBox 1">
            <a:extLst>
              <a:ext uri="{FF2B5EF4-FFF2-40B4-BE49-F238E27FC236}">
                <a16:creationId xmlns:a16="http://schemas.microsoft.com/office/drawing/2014/main" id="{24DE6E57-8232-4ECF-95B5-F05CA07CE5D1}"/>
              </a:ext>
            </a:extLst>
          </p:cNvPr>
          <p:cNvSpPr txBox="1"/>
          <p:nvPr userDrawn="1"/>
        </p:nvSpPr>
        <p:spPr>
          <a:xfrm>
            <a:off x="1013806" y="5162204"/>
            <a:ext cx="10164388" cy="707886"/>
          </a:xfrm>
          <a:prstGeom prst="rect">
            <a:avLst/>
          </a:prstGeom>
          <a:noFill/>
        </p:spPr>
        <p:txBody>
          <a:bodyPr wrap="square" rtlCol="0">
            <a:spAutoFit/>
          </a:bodyPr>
          <a:lstStyle/>
          <a:p>
            <a:pPr algn="ctr" defTabSz="898358">
              <a:defRPr/>
            </a:pPr>
            <a:r>
              <a:rPr lang="en-US" sz="2000" dirty="0">
                <a:solidFill>
                  <a:srgbClr val="666666"/>
                </a:solidFill>
                <a:latin typeface="Avenir LT Std 45 Book" panose="020B0502020203020204" pitchFamily="34" charset="0"/>
              </a:rPr>
              <a:t>If two or more potential matches are found above the matching threshold, the system forces a near match. The near match will require human intervention to resolve.</a:t>
            </a:r>
          </a:p>
        </p:txBody>
      </p:sp>
      <p:grpSp>
        <p:nvGrpSpPr>
          <p:cNvPr id="5" name="Group 4">
            <a:extLst>
              <a:ext uri="{FF2B5EF4-FFF2-40B4-BE49-F238E27FC236}">
                <a16:creationId xmlns:a16="http://schemas.microsoft.com/office/drawing/2014/main" id="{4D08ECA3-B837-4A22-8A59-3D5863ABEEB8}"/>
              </a:ext>
            </a:extLst>
          </p:cNvPr>
          <p:cNvGrpSpPr/>
          <p:nvPr userDrawn="1"/>
        </p:nvGrpSpPr>
        <p:grpSpPr>
          <a:xfrm>
            <a:off x="8036888" y="1579921"/>
            <a:ext cx="955834" cy="1014376"/>
            <a:chOff x="8146615" y="2151769"/>
            <a:chExt cx="955834" cy="1014376"/>
          </a:xfrm>
        </p:grpSpPr>
        <p:grpSp>
          <p:nvGrpSpPr>
            <p:cNvPr id="11" name="Group 10">
              <a:extLst>
                <a:ext uri="{FF2B5EF4-FFF2-40B4-BE49-F238E27FC236}">
                  <a16:creationId xmlns:a16="http://schemas.microsoft.com/office/drawing/2014/main" id="{F2C72C7E-C6F3-4FE4-9B04-8861F7A81F42}"/>
                </a:ext>
              </a:extLst>
            </p:cNvPr>
            <p:cNvGrpSpPr/>
            <p:nvPr userDrawn="1"/>
          </p:nvGrpSpPr>
          <p:grpSpPr>
            <a:xfrm>
              <a:off x="8146615" y="2151769"/>
              <a:ext cx="955834" cy="1014376"/>
              <a:chOff x="7399292" y="2139864"/>
              <a:chExt cx="1274445" cy="1352501"/>
            </a:xfrm>
          </p:grpSpPr>
          <p:sp>
            <p:nvSpPr>
              <p:cNvPr id="12" name="Rectangle: Rounded Corners 11">
                <a:extLst>
                  <a:ext uri="{FF2B5EF4-FFF2-40B4-BE49-F238E27FC236}">
                    <a16:creationId xmlns:a16="http://schemas.microsoft.com/office/drawing/2014/main" id="{E1132B7F-03C9-45FF-B048-E2AD91791ED4}"/>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13" name="TextBox 12">
                <a:extLst>
                  <a:ext uri="{FF2B5EF4-FFF2-40B4-BE49-F238E27FC236}">
                    <a16:creationId xmlns:a16="http://schemas.microsoft.com/office/drawing/2014/main" id="{DE5C3A79-4ACF-4020-9DBE-E70705982465}"/>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17" name="Picture 16">
              <a:extLst>
                <a:ext uri="{FF2B5EF4-FFF2-40B4-BE49-F238E27FC236}">
                  <a16:creationId xmlns:a16="http://schemas.microsoft.com/office/drawing/2014/main" id="{767B65D5-897F-46BE-8582-817044A0A3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sp>
        <p:nvSpPr>
          <p:cNvPr id="4" name="TextBox 3">
            <a:extLst>
              <a:ext uri="{FF2B5EF4-FFF2-40B4-BE49-F238E27FC236}">
                <a16:creationId xmlns:a16="http://schemas.microsoft.com/office/drawing/2014/main" id="{EA6A1F9F-7196-4B3C-B0DA-153A725D5DCC}"/>
              </a:ext>
            </a:extLst>
          </p:cNvPr>
          <p:cNvSpPr txBox="1"/>
          <p:nvPr userDrawn="1"/>
        </p:nvSpPr>
        <p:spPr>
          <a:xfrm>
            <a:off x="2978284" y="1500742"/>
            <a:ext cx="955833"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Input Record</a:t>
            </a:r>
          </a:p>
        </p:txBody>
      </p:sp>
      <p:sp>
        <p:nvSpPr>
          <p:cNvPr id="19" name="TextBox 18">
            <a:extLst>
              <a:ext uri="{FF2B5EF4-FFF2-40B4-BE49-F238E27FC236}">
                <a16:creationId xmlns:a16="http://schemas.microsoft.com/office/drawing/2014/main" id="{8217D080-1770-4D2D-A958-056790DE4BFB}"/>
              </a:ext>
            </a:extLst>
          </p:cNvPr>
          <p:cNvSpPr txBox="1"/>
          <p:nvPr userDrawn="1"/>
        </p:nvSpPr>
        <p:spPr>
          <a:xfrm>
            <a:off x="7814408" y="735038"/>
            <a:ext cx="1440440" cy="646331"/>
          </a:xfrm>
          <a:prstGeom prst="rect">
            <a:avLst/>
          </a:prstGeom>
          <a:noFill/>
        </p:spPr>
        <p:txBody>
          <a:bodyPr wrap="square" rtlCol="0">
            <a:spAutoFit/>
          </a:bodyPr>
          <a:lstStyle/>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DirectMatch Records</a:t>
            </a:r>
          </a:p>
        </p:txBody>
      </p:sp>
      <p:sp>
        <p:nvSpPr>
          <p:cNvPr id="20" name="TextBox 19">
            <a:extLst>
              <a:ext uri="{FF2B5EF4-FFF2-40B4-BE49-F238E27FC236}">
                <a16:creationId xmlns:a16="http://schemas.microsoft.com/office/drawing/2014/main" id="{7A2AF4B7-3206-4933-9341-66C861E7AA24}"/>
              </a:ext>
            </a:extLst>
          </p:cNvPr>
          <p:cNvSpPr txBox="1"/>
          <p:nvPr userDrawn="1"/>
        </p:nvSpPr>
        <p:spPr>
          <a:xfrm>
            <a:off x="2097762" y="3419603"/>
            <a:ext cx="2716876"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John Tom Henderson</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10/12/2005</a:t>
            </a:r>
          </a:p>
        </p:txBody>
      </p:sp>
      <p:sp>
        <p:nvSpPr>
          <p:cNvPr id="21" name="TextBox 20">
            <a:extLst>
              <a:ext uri="{FF2B5EF4-FFF2-40B4-BE49-F238E27FC236}">
                <a16:creationId xmlns:a16="http://schemas.microsoft.com/office/drawing/2014/main" id="{2B451ABC-3E3B-41C8-986D-58333C28B668}"/>
              </a:ext>
            </a:extLst>
          </p:cNvPr>
          <p:cNvSpPr txBox="1"/>
          <p:nvPr userDrawn="1"/>
        </p:nvSpPr>
        <p:spPr>
          <a:xfrm>
            <a:off x="8992720" y="3293679"/>
            <a:ext cx="2897791"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John Thomas Henderson</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10/12/2002</a:t>
            </a:r>
          </a:p>
        </p:txBody>
      </p:sp>
      <p:sp>
        <p:nvSpPr>
          <p:cNvPr id="22" name="TextBox 21">
            <a:extLst>
              <a:ext uri="{FF2B5EF4-FFF2-40B4-BE49-F238E27FC236}">
                <a16:creationId xmlns:a16="http://schemas.microsoft.com/office/drawing/2014/main" id="{321DB373-8E05-4F82-98DF-A8A1E088CB05}"/>
              </a:ext>
            </a:extLst>
          </p:cNvPr>
          <p:cNvSpPr txBox="1"/>
          <p:nvPr userDrawn="1"/>
        </p:nvSpPr>
        <p:spPr>
          <a:xfrm>
            <a:off x="4901737" y="4281055"/>
            <a:ext cx="2069869" cy="369332"/>
          </a:xfrm>
          <a:prstGeom prst="rect">
            <a:avLst/>
          </a:prstGeom>
          <a:noFill/>
        </p:spPr>
        <p:txBody>
          <a:bodyPr wrap="square" rtlCol="0">
            <a:spAutoFit/>
          </a:bodyPr>
          <a:lstStyle/>
          <a:p>
            <a:pPr algn="ctr"/>
            <a:r>
              <a:rPr lang="en-US" dirty="0">
                <a:solidFill>
                  <a:srgbClr val="4C306F"/>
                </a:solidFill>
                <a:latin typeface="Avenir LT Std 45 Book" panose="020B0502020203020204" pitchFamily="34" charset="0"/>
              </a:rPr>
              <a:t>Match Score = 95</a:t>
            </a:r>
          </a:p>
        </p:txBody>
      </p:sp>
      <p:grpSp>
        <p:nvGrpSpPr>
          <p:cNvPr id="40" name="Group 39">
            <a:extLst>
              <a:ext uri="{FF2B5EF4-FFF2-40B4-BE49-F238E27FC236}">
                <a16:creationId xmlns:a16="http://schemas.microsoft.com/office/drawing/2014/main" id="{A860374A-76D4-40CD-B9AF-96F7DCBE8058}"/>
              </a:ext>
            </a:extLst>
          </p:cNvPr>
          <p:cNvGrpSpPr/>
          <p:nvPr userDrawn="1"/>
        </p:nvGrpSpPr>
        <p:grpSpPr>
          <a:xfrm>
            <a:off x="4453397" y="2147073"/>
            <a:ext cx="3043844" cy="1188113"/>
            <a:chOff x="4587240" y="2017497"/>
            <a:chExt cx="3043844" cy="1188113"/>
          </a:xfrm>
        </p:grpSpPr>
        <p:cxnSp>
          <p:nvCxnSpPr>
            <p:cNvPr id="7" name="Straight Arrow Connector 6">
              <a:extLst>
                <a:ext uri="{FF2B5EF4-FFF2-40B4-BE49-F238E27FC236}">
                  <a16:creationId xmlns:a16="http://schemas.microsoft.com/office/drawing/2014/main" id="{F3A24AF5-0709-41E0-BA3A-BD737EA8D872}"/>
                </a:ext>
              </a:extLst>
            </p:cNvPr>
            <p:cNvCxnSpPr>
              <a:cxnSpLocks/>
            </p:cNvCxnSpPr>
            <p:nvPr userDrawn="1"/>
          </p:nvCxnSpPr>
          <p:spPr>
            <a:xfrm flipV="1">
              <a:off x="4587240" y="2017497"/>
              <a:ext cx="3043844" cy="559448"/>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8150555-8B07-402D-B4B5-1A59019EA932}"/>
                </a:ext>
              </a:extLst>
            </p:cNvPr>
            <p:cNvCxnSpPr>
              <a:cxnSpLocks/>
            </p:cNvCxnSpPr>
            <p:nvPr userDrawn="1"/>
          </p:nvCxnSpPr>
          <p:spPr>
            <a:xfrm>
              <a:off x="4587240" y="2594297"/>
              <a:ext cx="3043844" cy="611313"/>
            </a:xfrm>
            <a:prstGeom prst="straightConnector1">
              <a:avLst/>
            </a:prstGeom>
            <a:ln>
              <a:solidFill>
                <a:srgbClr val="4C306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069FA397-5D7B-446D-8CFD-B9E9746F8E77}"/>
              </a:ext>
            </a:extLst>
          </p:cNvPr>
          <p:cNvGrpSpPr/>
          <p:nvPr userDrawn="1"/>
        </p:nvGrpSpPr>
        <p:grpSpPr>
          <a:xfrm>
            <a:off x="8036889" y="3112455"/>
            <a:ext cx="955834" cy="1014376"/>
            <a:chOff x="8146615" y="2151769"/>
            <a:chExt cx="955834" cy="1014376"/>
          </a:xfrm>
        </p:grpSpPr>
        <p:grpSp>
          <p:nvGrpSpPr>
            <p:cNvPr id="25" name="Group 24">
              <a:extLst>
                <a:ext uri="{FF2B5EF4-FFF2-40B4-BE49-F238E27FC236}">
                  <a16:creationId xmlns:a16="http://schemas.microsoft.com/office/drawing/2014/main" id="{E67BF7A4-436B-45CD-A74D-5B0620CCCA60}"/>
                </a:ext>
              </a:extLst>
            </p:cNvPr>
            <p:cNvGrpSpPr/>
            <p:nvPr userDrawn="1"/>
          </p:nvGrpSpPr>
          <p:grpSpPr>
            <a:xfrm>
              <a:off x="8146615" y="2151769"/>
              <a:ext cx="955834" cy="1014376"/>
              <a:chOff x="7399292" y="2139864"/>
              <a:chExt cx="1274445" cy="1352501"/>
            </a:xfrm>
          </p:grpSpPr>
          <p:sp>
            <p:nvSpPr>
              <p:cNvPr id="27" name="Rectangle: Rounded Corners 26">
                <a:extLst>
                  <a:ext uri="{FF2B5EF4-FFF2-40B4-BE49-F238E27FC236}">
                    <a16:creationId xmlns:a16="http://schemas.microsoft.com/office/drawing/2014/main" id="{82749F05-B653-4EB2-99F2-D29B22D908F8}"/>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28" name="TextBox 27">
                <a:extLst>
                  <a:ext uri="{FF2B5EF4-FFF2-40B4-BE49-F238E27FC236}">
                    <a16:creationId xmlns:a16="http://schemas.microsoft.com/office/drawing/2014/main" id="{CB09470F-AFC6-47FE-ABB9-C915DC6F7EB4}"/>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26" name="Picture 25">
              <a:extLst>
                <a:ext uri="{FF2B5EF4-FFF2-40B4-BE49-F238E27FC236}">
                  <a16:creationId xmlns:a16="http://schemas.microsoft.com/office/drawing/2014/main" id="{26DF318C-3C20-4272-A891-8ED99DB15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grpSp>
        <p:nvGrpSpPr>
          <p:cNvPr id="29" name="Group 28">
            <a:extLst>
              <a:ext uri="{FF2B5EF4-FFF2-40B4-BE49-F238E27FC236}">
                <a16:creationId xmlns:a16="http://schemas.microsoft.com/office/drawing/2014/main" id="{61DAAF07-8C7D-4061-B479-C8E8B76BE87F}"/>
              </a:ext>
            </a:extLst>
          </p:cNvPr>
          <p:cNvGrpSpPr/>
          <p:nvPr userDrawn="1"/>
        </p:nvGrpSpPr>
        <p:grpSpPr>
          <a:xfrm>
            <a:off x="2978284" y="2212312"/>
            <a:ext cx="955834" cy="1014376"/>
            <a:chOff x="8146615" y="2151769"/>
            <a:chExt cx="955834" cy="1014376"/>
          </a:xfrm>
        </p:grpSpPr>
        <p:grpSp>
          <p:nvGrpSpPr>
            <p:cNvPr id="30" name="Group 29">
              <a:extLst>
                <a:ext uri="{FF2B5EF4-FFF2-40B4-BE49-F238E27FC236}">
                  <a16:creationId xmlns:a16="http://schemas.microsoft.com/office/drawing/2014/main" id="{4B4564CF-827C-40B5-BFB4-80DA9E1E5DFC}"/>
                </a:ext>
              </a:extLst>
            </p:cNvPr>
            <p:cNvGrpSpPr/>
            <p:nvPr userDrawn="1"/>
          </p:nvGrpSpPr>
          <p:grpSpPr>
            <a:xfrm>
              <a:off x="8146615" y="2151769"/>
              <a:ext cx="955834" cy="1014376"/>
              <a:chOff x="7399292" y="2139864"/>
              <a:chExt cx="1274445" cy="1352501"/>
            </a:xfrm>
          </p:grpSpPr>
          <p:sp>
            <p:nvSpPr>
              <p:cNvPr id="32" name="Rectangle: Rounded Corners 31">
                <a:extLst>
                  <a:ext uri="{FF2B5EF4-FFF2-40B4-BE49-F238E27FC236}">
                    <a16:creationId xmlns:a16="http://schemas.microsoft.com/office/drawing/2014/main" id="{73631DF2-B142-4D5F-B342-54DF91566E1F}"/>
                  </a:ext>
                </a:extLst>
              </p:cNvPr>
              <p:cNvSpPr/>
              <p:nvPr/>
            </p:nvSpPr>
            <p:spPr>
              <a:xfrm>
                <a:off x="7399292" y="2139864"/>
                <a:ext cx="1274444" cy="1352501"/>
              </a:xfrm>
              <a:prstGeom prst="roundRect">
                <a:avLst>
                  <a:gd name="adj" fmla="val 10358"/>
                </a:avLst>
              </a:prstGeom>
              <a:solidFill>
                <a:srgbClr val="FFFFFF"/>
              </a:solidFill>
              <a:ln w="25400" cap="flat" cmpd="sng" algn="ctr">
                <a:solidFill>
                  <a:srgbClr val="7030A0"/>
                </a:solidFill>
                <a:prstDash val="solid"/>
              </a:ln>
              <a:effectLst>
                <a:outerShdw blurRad="50800" dist="38100" dir="10800000" algn="r" rotWithShape="0">
                  <a:prstClr val="black">
                    <a:alpha val="40000"/>
                  </a:prstClr>
                </a:outerShdw>
              </a:effectLst>
            </p:spPr>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0" cap="none" spc="0" normalizeH="0" baseline="0" noProof="0" dirty="0">
                  <a:ln>
                    <a:noFill/>
                  </a:ln>
                  <a:solidFill>
                    <a:srgbClr val="000000"/>
                  </a:solidFill>
                  <a:effectLst/>
                  <a:uLnTx/>
                  <a:uFillTx/>
                  <a:latin typeface="Avenir Book"/>
                  <a:ea typeface="+mn-ea"/>
                  <a:cs typeface="Avenir Book"/>
                </a:endParaRPr>
              </a:p>
            </p:txBody>
          </p:sp>
          <p:sp>
            <p:nvSpPr>
              <p:cNvPr id="33" name="TextBox 32">
                <a:extLst>
                  <a:ext uri="{FF2B5EF4-FFF2-40B4-BE49-F238E27FC236}">
                    <a16:creationId xmlns:a16="http://schemas.microsoft.com/office/drawing/2014/main" id="{28EA9FA8-0C61-4A4B-BCF5-1F71153F3C39}"/>
                  </a:ext>
                </a:extLst>
              </p:cNvPr>
              <p:cNvSpPr txBox="1"/>
              <p:nvPr/>
            </p:nvSpPr>
            <p:spPr>
              <a:xfrm>
                <a:off x="7399293" y="3171873"/>
                <a:ext cx="1274444" cy="29238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25" b="0" i="0" u="none" strike="noStrike" kern="0" cap="none" spc="0" normalizeH="0" baseline="0" noProof="0" dirty="0">
                  <a:ln>
                    <a:noFill/>
                  </a:ln>
                  <a:solidFill>
                    <a:srgbClr val="000000"/>
                  </a:solidFill>
                  <a:effectLst/>
                  <a:uLnTx/>
                  <a:uFillTx/>
                  <a:latin typeface="Avenir LT Std 45 Book"/>
                  <a:ea typeface="+mn-ea"/>
                  <a:cs typeface="+mn-cs"/>
                </a:endParaRPr>
              </a:p>
            </p:txBody>
          </p:sp>
        </p:grpSp>
        <p:pic>
          <p:nvPicPr>
            <p:cNvPr id="31" name="Picture 30">
              <a:extLst>
                <a:ext uri="{FF2B5EF4-FFF2-40B4-BE49-F238E27FC236}">
                  <a16:creationId xmlns:a16="http://schemas.microsoft.com/office/drawing/2014/main" id="{95A7004B-86C6-4CBC-A3EF-B2EF4C13D1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62408" y="2401530"/>
              <a:ext cx="524246" cy="524246"/>
            </a:xfrm>
            <a:prstGeom prst="rect">
              <a:avLst/>
            </a:prstGeom>
          </p:spPr>
        </p:pic>
      </p:grpSp>
      <p:sp>
        <p:nvSpPr>
          <p:cNvPr id="39" name="TextBox 38">
            <a:extLst>
              <a:ext uri="{FF2B5EF4-FFF2-40B4-BE49-F238E27FC236}">
                <a16:creationId xmlns:a16="http://schemas.microsoft.com/office/drawing/2014/main" id="{7D43830D-0D13-460A-AA9C-32566901CC81}"/>
              </a:ext>
            </a:extLst>
          </p:cNvPr>
          <p:cNvSpPr txBox="1"/>
          <p:nvPr userDrawn="1"/>
        </p:nvSpPr>
        <p:spPr>
          <a:xfrm>
            <a:off x="8992719" y="1785572"/>
            <a:ext cx="2539140" cy="646331"/>
          </a:xfrm>
          <a:prstGeom prst="rect">
            <a:avLst/>
          </a:prstGeom>
          <a:noFill/>
        </p:spPr>
        <p:txBody>
          <a:bodyPr wrap="square" rtlCol="0">
            <a:spAutoFit/>
          </a:bodyPr>
          <a:lstStyle/>
          <a:p>
            <a:pPr algn="ctr"/>
            <a:r>
              <a:rPr kumimoji="0" lang="en-US" sz="1800" b="1"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John T Henderson </a:t>
            </a:r>
          </a:p>
          <a:p>
            <a:pPr algn="ctr"/>
            <a:r>
              <a:rPr kumimoji="0" lang="en-US" sz="1800" b="0" i="0" u="none" strike="noStrike" kern="1200" cap="none" spc="0" normalizeH="0" baseline="0" dirty="0">
                <a:ln>
                  <a:noFill/>
                </a:ln>
                <a:solidFill>
                  <a:srgbClr val="4C306F"/>
                </a:solidFill>
                <a:effectLst/>
                <a:uLnTx/>
                <a:uFillTx/>
                <a:latin typeface="Avenir LT Std 45 Book" panose="020B0502020203020204" pitchFamily="34" charset="0"/>
                <a:ea typeface="+mn-ea"/>
                <a:cs typeface="+mn-cs"/>
              </a:rPr>
              <a:t>Male 10/21/2005</a:t>
            </a:r>
          </a:p>
        </p:txBody>
      </p:sp>
    </p:spTree>
    <p:extLst>
      <p:ext uri="{BB962C8B-B14F-4D97-AF65-F5344CB8AC3E}">
        <p14:creationId xmlns:p14="http://schemas.microsoft.com/office/powerpoint/2010/main" val="41220144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Rules and Configurations</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70695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Describes the matching rules.</a:t>
            </a:r>
          </a:p>
          <a:p>
            <a:endParaRPr lang="en-US" dirty="0"/>
          </a:p>
        </p:txBody>
      </p:sp>
      <p:pic>
        <p:nvPicPr>
          <p:cNvPr id="4" name="Picture 3">
            <a:extLst>
              <a:ext uri="{FF2B5EF4-FFF2-40B4-BE49-F238E27FC236}">
                <a16:creationId xmlns:a16="http://schemas.microsoft.com/office/drawing/2014/main" id="{62224237-961E-4916-AFBA-063D07596C14}"/>
              </a:ext>
            </a:extLst>
          </p:cNvPr>
          <p:cNvPicPr>
            <a:picLocks noChangeAspect="1"/>
          </p:cNvPicPr>
          <p:nvPr userDrawn="1"/>
        </p:nvPicPr>
        <p:blipFill>
          <a:blip r:embed="rId2"/>
          <a:stretch>
            <a:fillRect/>
          </a:stretch>
        </p:blipFill>
        <p:spPr>
          <a:xfrm>
            <a:off x="1309974" y="1757842"/>
            <a:ext cx="9572053" cy="4282870"/>
          </a:xfrm>
          <a:prstGeom prst="rect">
            <a:avLst/>
          </a:prstGeom>
        </p:spPr>
      </p:pic>
    </p:spTree>
    <p:extLst>
      <p:ext uri="{BB962C8B-B14F-4D97-AF65-F5344CB8AC3E}">
        <p14:creationId xmlns:p14="http://schemas.microsoft.com/office/powerpoint/2010/main" val="2096702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1A6E8-B7B5-47FC-92C5-2771802636E1}"/>
              </a:ext>
            </a:extLst>
          </p:cNvPr>
          <p:cNvPicPr>
            <a:picLocks noChangeAspect="1"/>
          </p:cNvPicPr>
          <p:nvPr userDrawn="1"/>
        </p:nvPicPr>
        <p:blipFill>
          <a:blip r:embed="rId2"/>
          <a:stretch>
            <a:fillRect/>
          </a:stretch>
        </p:blipFill>
        <p:spPr>
          <a:xfrm>
            <a:off x="0" y="815578"/>
            <a:ext cx="12192000" cy="5226844"/>
          </a:xfrm>
          <a:prstGeom prst="rect">
            <a:avLst/>
          </a:prstGeom>
        </p:spPr>
      </p:pic>
      <p:sp>
        <p:nvSpPr>
          <p:cNvPr id="3" name="Slide Number Placeholder 2">
            <a:extLst>
              <a:ext uri="{FF2B5EF4-FFF2-40B4-BE49-F238E27FC236}">
                <a16:creationId xmlns:a16="http://schemas.microsoft.com/office/drawing/2014/main" id="{78C0B209-0524-446B-8404-A1443A8BB1C7}"/>
              </a:ext>
            </a:extLst>
          </p:cNvPr>
          <p:cNvSpPr>
            <a:spLocks noGrp="1"/>
          </p:cNvSpPr>
          <p:nvPr>
            <p:ph type="sldNum" sz="quarter" idx="10"/>
          </p:nvPr>
        </p:nvSpPr>
        <p:spPr/>
        <p:txBody>
          <a:bodyPr/>
          <a:lstStyle/>
          <a:p>
            <a:fld id="{10ABDFD9-7ED2-4253-8415-B9C2D4478B65}" type="slidenum">
              <a:rPr lang="en-US" smtClean="0"/>
              <a:pPr/>
              <a:t>‹#›</a:t>
            </a:fld>
            <a:endParaRPr lang="en-US" dirty="0"/>
          </a:p>
        </p:txBody>
      </p:sp>
      <p:pic>
        <p:nvPicPr>
          <p:cNvPr id="4" name="Picture 3">
            <a:extLst>
              <a:ext uri="{FF2B5EF4-FFF2-40B4-BE49-F238E27FC236}">
                <a16:creationId xmlns:a16="http://schemas.microsoft.com/office/drawing/2014/main" id="{397AE903-9044-4C9C-9258-89BE5714458E}"/>
              </a:ext>
            </a:extLst>
          </p:cNvPr>
          <p:cNvPicPr>
            <a:picLocks noChangeAspect="1"/>
          </p:cNvPicPr>
          <p:nvPr userDrawn="1"/>
        </p:nvPicPr>
        <p:blipFill>
          <a:blip r:embed="rId3"/>
          <a:stretch>
            <a:fillRect/>
          </a:stretch>
        </p:blipFill>
        <p:spPr>
          <a:xfrm>
            <a:off x="0" y="0"/>
            <a:ext cx="12192000" cy="1398584"/>
          </a:xfrm>
          <a:prstGeom prst="rect">
            <a:avLst/>
          </a:prstGeom>
        </p:spPr>
      </p:pic>
      <p:pic>
        <p:nvPicPr>
          <p:cNvPr id="5" name="Picture 4">
            <a:extLst>
              <a:ext uri="{FF2B5EF4-FFF2-40B4-BE49-F238E27FC236}">
                <a16:creationId xmlns:a16="http://schemas.microsoft.com/office/drawing/2014/main" id="{36AD9D77-5DF6-40FA-BE34-4C4BA7AC0A76}"/>
              </a:ext>
            </a:extLst>
          </p:cNvPr>
          <p:cNvPicPr>
            <a:picLocks noChangeAspect="1"/>
          </p:cNvPicPr>
          <p:nvPr userDrawn="1"/>
        </p:nvPicPr>
        <p:blipFill>
          <a:blip r:embed="rId4"/>
          <a:stretch>
            <a:fillRect/>
          </a:stretch>
        </p:blipFill>
        <p:spPr>
          <a:xfrm>
            <a:off x="0" y="5459416"/>
            <a:ext cx="12192000" cy="1389888"/>
          </a:xfrm>
          <a:prstGeom prst="rect">
            <a:avLst/>
          </a:prstGeom>
        </p:spPr>
      </p:pic>
      <p:sp>
        <p:nvSpPr>
          <p:cNvPr id="7" name="Text Placeholder 6">
            <a:extLst>
              <a:ext uri="{FF2B5EF4-FFF2-40B4-BE49-F238E27FC236}">
                <a16:creationId xmlns:a16="http://schemas.microsoft.com/office/drawing/2014/main" id="{50B6503C-B040-44E8-935C-D1202AEB8613}"/>
              </a:ext>
            </a:extLst>
          </p:cNvPr>
          <p:cNvSpPr>
            <a:spLocks noGrp="1"/>
          </p:cNvSpPr>
          <p:nvPr>
            <p:ph type="body" sz="quarter" idx="11" hasCustomPrompt="1"/>
          </p:nvPr>
        </p:nvSpPr>
        <p:spPr>
          <a:xfrm>
            <a:off x="0" y="3049905"/>
            <a:ext cx="12192000" cy="758190"/>
          </a:xfrm>
          <a:prstGeom prst="rect">
            <a:avLst/>
          </a:prstGeom>
        </p:spPr>
        <p:txBody>
          <a:bodyPr/>
          <a:lstStyle>
            <a:lvl1pPr marL="0" indent="0" algn="ctr">
              <a:lnSpc>
                <a:spcPct val="100000"/>
              </a:lnSpc>
              <a:spcBef>
                <a:spcPts val="0"/>
              </a:spcBef>
              <a:buNone/>
              <a:defRPr sz="4800">
                <a:solidFill>
                  <a:srgbClr val="4C306F"/>
                </a:solidFill>
                <a:latin typeface="Avenir LT Std 65 Medium" panose="020B0603020203020204" pitchFamily="34" charset="0"/>
              </a:defRPr>
            </a:lvl1pPr>
          </a:lstStyle>
          <a:p>
            <a:pPr lvl="0"/>
            <a:r>
              <a:rPr lang="en-US" dirty="0"/>
              <a:t>Click to edit Title</a:t>
            </a:r>
          </a:p>
        </p:txBody>
      </p:sp>
      <p:cxnSp>
        <p:nvCxnSpPr>
          <p:cNvPr id="9" name="Straight Connector 8">
            <a:extLst>
              <a:ext uri="{FF2B5EF4-FFF2-40B4-BE49-F238E27FC236}">
                <a16:creationId xmlns:a16="http://schemas.microsoft.com/office/drawing/2014/main" id="{E9F56AE6-346B-498B-A31E-51FB62299156}"/>
              </a:ext>
            </a:extLst>
          </p:cNvPr>
          <p:cNvCxnSpPr/>
          <p:nvPr userDrawn="1"/>
        </p:nvCxnSpPr>
        <p:spPr>
          <a:xfrm>
            <a:off x="2222863" y="4624251"/>
            <a:ext cx="77462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DF7AC1-955A-4C73-B9AE-8A691EA7A1B6}"/>
              </a:ext>
            </a:extLst>
          </p:cNvPr>
          <p:cNvCxnSpPr/>
          <p:nvPr userDrawn="1"/>
        </p:nvCxnSpPr>
        <p:spPr>
          <a:xfrm>
            <a:off x="2222863" y="2333897"/>
            <a:ext cx="774627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1300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pic>
        <p:nvPicPr>
          <p:cNvPr id="7" name="Picture 6">
            <a:extLst>
              <a:ext uri="{FF2B5EF4-FFF2-40B4-BE49-F238E27FC236}">
                <a16:creationId xmlns:a16="http://schemas.microsoft.com/office/drawing/2014/main" id="{F648B224-BE44-481F-9888-78AEC1F5C005}"/>
              </a:ext>
            </a:extLst>
          </p:cNvPr>
          <p:cNvPicPr>
            <a:picLocks noChangeAspect="1"/>
          </p:cNvPicPr>
          <p:nvPr userDrawn="1"/>
        </p:nvPicPr>
        <p:blipFill>
          <a:blip r:embed="rId2"/>
          <a:stretch>
            <a:fillRect/>
          </a:stretch>
        </p:blipFill>
        <p:spPr>
          <a:xfrm>
            <a:off x="626179" y="2261064"/>
            <a:ext cx="10939642" cy="2581532"/>
          </a:xfrm>
          <a:prstGeom prst="rect">
            <a:avLst/>
          </a:prstGeom>
        </p:spPr>
      </p:pic>
      <p:sp>
        <p:nvSpPr>
          <p:cNvPr id="8" name="TextBox 7">
            <a:extLst>
              <a:ext uri="{FF2B5EF4-FFF2-40B4-BE49-F238E27FC236}">
                <a16:creationId xmlns:a16="http://schemas.microsoft.com/office/drawing/2014/main" id="{EC79B963-6474-4F3C-ABE0-69ADAAD32EA4}"/>
              </a:ext>
            </a:extLst>
          </p:cNvPr>
          <p:cNvSpPr txBox="1"/>
          <p:nvPr userDrawn="1"/>
        </p:nvSpPr>
        <p:spPr>
          <a:xfrm>
            <a:off x="838200" y="464024"/>
            <a:ext cx="9670576"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Process:  Searching </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706954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Describes the searching for People or Organizations.</a:t>
            </a:r>
          </a:p>
          <a:p>
            <a:endParaRPr lang="en-US" dirty="0"/>
          </a:p>
        </p:txBody>
      </p:sp>
    </p:spTree>
    <p:extLst>
      <p:ext uri="{BB962C8B-B14F-4D97-AF65-F5344CB8AC3E}">
        <p14:creationId xmlns:p14="http://schemas.microsoft.com/office/powerpoint/2010/main" val="842580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4101-D3DE-4565-89AD-473FCBDC8989}"/>
              </a:ext>
            </a:extLst>
          </p:cNvPr>
          <p:cNvSpPr>
            <a:spLocks noGrp="1"/>
          </p:cNvSpPr>
          <p:nvPr>
            <p:ph type="title" hasCustomPrompt="1"/>
          </p:nvPr>
        </p:nvSpPr>
        <p:spPr>
          <a:xfrm>
            <a:off x="838200" y="365126"/>
            <a:ext cx="10515600" cy="627652"/>
          </a:xfrm>
          <a:prstGeom prst="rect">
            <a:avLst/>
          </a:prstGeom>
        </p:spPr>
        <p:txBody>
          <a:bodyPr/>
          <a:lstStyle>
            <a:lvl1pPr>
              <a:def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Outcomes</a:t>
            </a:r>
          </a:p>
        </p:txBody>
      </p:sp>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6" name="Rectangle 5">
            <a:extLst>
              <a:ext uri="{FF2B5EF4-FFF2-40B4-BE49-F238E27FC236}">
                <a16:creationId xmlns:a16="http://schemas.microsoft.com/office/drawing/2014/main" id="{5EA49629-B503-4518-A652-BD51BA5E8FB0}"/>
              </a:ext>
            </a:extLst>
          </p:cNvPr>
          <p:cNvSpPr/>
          <p:nvPr userDrawn="1"/>
        </p:nvSpPr>
        <p:spPr>
          <a:xfrm>
            <a:off x="4297680" y="6596341"/>
            <a:ext cx="3618411" cy="2462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7247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Outcomes</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Three possible outcomes</a:t>
            </a:r>
          </a:p>
          <a:p>
            <a:endParaRPr lang="en-US" dirty="0"/>
          </a:p>
        </p:txBody>
      </p:sp>
      <p:pic>
        <p:nvPicPr>
          <p:cNvPr id="5" name="Picture 4">
            <a:extLst>
              <a:ext uri="{FF2B5EF4-FFF2-40B4-BE49-F238E27FC236}">
                <a16:creationId xmlns:a16="http://schemas.microsoft.com/office/drawing/2014/main" id="{178CDFBE-BBED-435F-BDE6-DAF21A6FF186}"/>
              </a:ext>
            </a:extLst>
          </p:cNvPr>
          <p:cNvPicPr>
            <a:picLocks noChangeAspect="1"/>
          </p:cNvPicPr>
          <p:nvPr userDrawn="1"/>
        </p:nvPicPr>
        <p:blipFill>
          <a:blip r:embed="rId2"/>
          <a:stretch>
            <a:fillRect/>
          </a:stretch>
        </p:blipFill>
        <p:spPr>
          <a:xfrm>
            <a:off x="3805524" y="1603147"/>
            <a:ext cx="4580952" cy="4885714"/>
          </a:xfrm>
          <a:prstGeom prst="rect">
            <a:avLst/>
          </a:prstGeom>
        </p:spPr>
      </p:pic>
    </p:spTree>
    <p:extLst>
      <p:ext uri="{BB962C8B-B14F-4D97-AF65-F5344CB8AC3E}">
        <p14:creationId xmlns:p14="http://schemas.microsoft.com/office/powerpoint/2010/main" val="1320815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Select the Near Match Resolution</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842914" y="1156929"/>
            <a:ext cx="1057873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After investigating the students, select the near match resolution from the three options:</a:t>
            </a:r>
          </a:p>
          <a:p>
            <a:endParaRPr lang="en-US" dirty="0"/>
          </a:p>
        </p:txBody>
      </p:sp>
      <p:pic>
        <p:nvPicPr>
          <p:cNvPr id="4" name="Picture 3">
            <a:extLst>
              <a:ext uri="{FF2B5EF4-FFF2-40B4-BE49-F238E27FC236}">
                <a16:creationId xmlns:a16="http://schemas.microsoft.com/office/drawing/2014/main" id="{A474BE4E-CC65-4893-9E70-3F4E346C0888}"/>
              </a:ext>
            </a:extLst>
          </p:cNvPr>
          <p:cNvPicPr>
            <a:picLocks noChangeAspect="1"/>
          </p:cNvPicPr>
          <p:nvPr userDrawn="1"/>
        </p:nvPicPr>
        <p:blipFill>
          <a:blip r:embed="rId2"/>
          <a:stretch>
            <a:fillRect/>
          </a:stretch>
        </p:blipFill>
        <p:spPr>
          <a:xfrm>
            <a:off x="294735" y="2555279"/>
            <a:ext cx="3142857" cy="1485714"/>
          </a:xfrm>
          <a:prstGeom prst="rect">
            <a:avLst/>
          </a:prstGeom>
        </p:spPr>
      </p:pic>
      <p:pic>
        <p:nvPicPr>
          <p:cNvPr id="7" name="Picture 6">
            <a:extLst>
              <a:ext uri="{FF2B5EF4-FFF2-40B4-BE49-F238E27FC236}">
                <a16:creationId xmlns:a16="http://schemas.microsoft.com/office/drawing/2014/main" id="{658EDF21-2742-4DB7-8B4E-9BCB249DEEBA}"/>
              </a:ext>
            </a:extLst>
          </p:cNvPr>
          <p:cNvPicPr>
            <a:picLocks noChangeAspect="1"/>
          </p:cNvPicPr>
          <p:nvPr userDrawn="1"/>
        </p:nvPicPr>
        <p:blipFill>
          <a:blip r:embed="rId3"/>
          <a:stretch>
            <a:fillRect/>
          </a:stretch>
        </p:blipFill>
        <p:spPr>
          <a:xfrm>
            <a:off x="3859402" y="2698136"/>
            <a:ext cx="3885714" cy="1342857"/>
          </a:xfrm>
          <a:prstGeom prst="rect">
            <a:avLst/>
          </a:prstGeom>
        </p:spPr>
      </p:pic>
      <p:pic>
        <p:nvPicPr>
          <p:cNvPr id="11" name="Picture 10">
            <a:extLst>
              <a:ext uri="{FF2B5EF4-FFF2-40B4-BE49-F238E27FC236}">
                <a16:creationId xmlns:a16="http://schemas.microsoft.com/office/drawing/2014/main" id="{EA7A78A2-82D2-4ADA-88BF-75BA55946005}"/>
              </a:ext>
            </a:extLst>
          </p:cNvPr>
          <p:cNvPicPr>
            <a:picLocks noChangeAspect="1"/>
          </p:cNvPicPr>
          <p:nvPr userDrawn="1"/>
        </p:nvPicPr>
        <p:blipFill>
          <a:blip r:embed="rId4"/>
          <a:stretch>
            <a:fillRect/>
          </a:stretch>
        </p:blipFill>
        <p:spPr>
          <a:xfrm>
            <a:off x="8404486" y="2621945"/>
            <a:ext cx="1200000" cy="1495238"/>
          </a:xfrm>
          <a:prstGeom prst="rect">
            <a:avLst/>
          </a:prstGeom>
        </p:spPr>
      </p:pic>
      <p:sp>
        <p:nvSpPr>
          <p:cNvPr id="12" name="TextBox 11">
            <a:extLst>
              <a:ext uri="{FF2B5EF4-FFF2-40B4-BE49-F238E27FC236}">
                <a16:creationId xmlns:a16="http://schemas.microsoft.com/office/drawing/2014/main" id="{8F448827-5615-4D20-81B8-CE885D1D0EF6}"/>
              </a:ext>
            </a:extLst>
          </p:cNvPr>
          <p:cNvSpPr txBox="1"/>
          <p:nvPr userDrawn="1"/>
        </p:nvSpPr>
        <p:spPr>
          <a:xfrm>
            <a:off x="9808234" y="2698136"/>
            <a:ext cx="1414554" cy="954107"/>
          </a:xfrm>
          <a:prstGeom prst="rect">
            <a:avLst/>
          </a:prstGeom>
          <a:noFill/>
        </p:spPr>
        <p:txBody>
          <a:bodyPr wrap="none" rtlCol="0">
            <a:spAutoFit/>
          </a:bodyPr>
          <a:lstStyle/>
          <a:p>
            <a:r>
              <a:rPr lang="en-US" sz="2800" b="1" dirty="0">
                <a:latin typeface="Avenir Next LT Pro" panose="020B0504020202020204" pitchFamily="34" charset="0"/>
              </a:rPr>
              <a:t>Cancel</a:t>
            </a:r>
          </a:p>
          <a:p>
            <a:r>
              <a:rPr lang="en-US" sz="2800" b="1" dirty="0">
                <a:latin typeface="Avenir Next LT Pro" panose="020B0504020202020204" pitchFamily="34" charset="0"/>
              </a:rPr>
              <a:t>Record</a:t>
            </a:r>
          </a:p>
        </p:txBody>
      </p:sp>
    </p:spTree>
    <p:extLst>
      <p:ext uri="{BB962C8B-B14F-4D97-AF65-F5344CB8AC3E}">
        <p14:creationId xmlns:p14="http://schemas.microsoft.com/office/powerpoint/2010/main" val="3375072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0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Outcome Frequency</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Three possible outcomes</a:t>
            </a:r>
          </a:p>
          <a:p>
            <a:endParaRPr lang="en-US" dirty="0"/>
          </a:p>
        </p:txBody>
      </p:sp>
      <p:pic>
        <p:nvPicPr>
          <p:cNvPr id="5" name="Picture 4">
            <a:extLst>
              <a:ext uri="{FF2B5EF4-FFF2-40B4-BE49-F238E27FC236}">
                <a16:creationId xmlns:a16="http://schemas.microsoft.com/office/drawing/2014/main" id="{178CDFBE-BBED-435F-BDE6-DAF21A6FF186}"/>
              </a:ext>
            </a:extLst>
          </p:cNvPr>
          <p:cNvPicPr>
            <a:picLocks noChangeAspect="1"/>
          </p:cNvPicPr>
          <p:nvPr userDrawn="1"/>
        </p:nvPicPr>
        <p:blipFill>
          <a:blip r:embed="rId2"/>
          <a:stretch>
            <a:fillRect/>
          </a:stretch>
        </p:blipFill>
        <p:spPr>
          <a:xfrm>
            <a:off x="3805524" y="1603147"/>
            <a:ext cx="4580952" cy="4885714"/>
          </a:xfrm>
          <a:prstGeom prst="rect">
            <a:avLst/>
          </a:prstGeom>
        </p:spPr>
      </p:pic>
      <p:sp>
        <p:nvSpPr>
          <p:cNvPr id="2" name="TextBox 1">
            <a:extLst>
              <a:ext uri="{FF2B5EF4-FFF2-40B4-BE49-F238E27FC236}">
                <a16:creationId xmlns:a16="http://schemas.microsoft.com/office/drawing/2014/main" id="{F5EB58EC-0B51-48C9-AB9A-231628C579C4}"/>
              </a:ext>
            </a:extLst>
          </p:cNvPr>
          <p:cNvSpPr txBox="1"/>
          <p:nvPr userDrawn="1"/>
        </p:nvSpPr>
        <p:spPr>
          <a:xfrm>
            <a:off x="5901183" y="4060009"/>
            <a:ext cx="1413164" cy="369332"/>
          </a:xfrm>
          <a:prstGeom prst="rect">
            <a:avLst/>
          </a:prstGeom>
          <a:noFill/>
        </p:spPr>
        <p:txBody>
          <a:bodyPr wrap="square" rtlCol="0">
            <a:spAutoFit/>
          </a:bodyPr>
          <a:lstStyle/>
          <a:p>
            <a:r>
              <a:rPr lang="en-US" dirty="0"/>
              <a:t>Less than 2%</a:t>
            </a:r>
          </a:p>
        </p:txBody>
      </p:sp>
      <p:sp>
        <p:nvSpPr>
          <p:cNvPr id="4" name="TextBox 3">
            <a:extLst>
              <a:ext uri="{FF2B5EF4-FFF2-40B4-BE49-F238E27FC236}">
                <a16:creationId xmlns:a16="http://schemas.microsoft.com/office/drawing/2014/main" id="{5E2C8208-9A73-4FEA-AAE8-803B14270C4D}"/>
              </a:ext>
            </a:extLst>
          </p:cNvPr>
          <p:cNvSpPr txBox="1"/>
          <p:nvPr userDrawn="1"/>
        </p:nvSpPr>
        <p:spPr>
          <a:xfrm>
            <a:off x="5901183" y="2328533"/>
            <a:ext cx="2452254" cy="369332"/>
          </a:xfrm>
          <a:prstGeom prst="rect">
            <a:avLst/>
          </a:prstGeom>
          <a:noFill/>
        </p:spPr>
        <p:txBody>
          <a:bodyPr wrap="square" rtlCol="0">
            <a:spAutoFit/>
          </a:bodyPr>
          <a:lstStyle/>
          <a:p>
            <a:r>
              <a:rPr lang="en-US" dirty="0"/>
              <a:t>Most Common</a:t>
            </a:r>
          </a:p>
        </p:txBody>
      </p:sp>
      <p:sp>
        <p:nvSpPr>
          <p:cNvPr id="10" name="TextBox 9">
            <a:extLst>
              <a:ext uri="{FF2B5EF4-FFF2-40B4-BE49-F238E27FC236}">
                <a16:creationId xmlns:a16="http://schemas.microsoft.com/office/drawing/2014/main" id="{BC939663-73A1-4D21-9FEC-EB1A25550A07}"/>
              </a:ext>
            </a:extLst>
          </p:cNvPr>
          <p:cNvSpPr txBox="1"/>
          <p:nvPr userDrawn="1"/>
        </p:nvSpPr>
        <p:spPr>
          <a:xfrm>
            <a:off x="5901183" y="5871555"/>
            <a:ext cx="2452254" cy="369332"/>
          </a:xfrm>
          <a:prstGeom prst="rect">
            <a:avLst/>
          </a:prstGeom>
          <a:noFill/>
        </p:spPr>
        <p:txBody>
          <a:bodyPr wrap="square" rtlCol="0">
            <a:spAutoFit/>
          </a:bodyPr>
          <a:lstStyle/>
          <a:p>
            <a:r>
              <a:rPr lang="en-US" dirty="0"/>
              <a:t>Most Common</a:t>
            </a:r>
          </a:p>
        </p:txBody>
      </p:sp>
    </p:spTree>
    <p:extLst>
      <p:ext uri="{BB962C8B-B14F-4D97-AF65-F5344CB8AC3E}">
        <p14:creationId xmlns:p14="http://schemas.microsoft.com/office/powerpoint/2010/main" val="37249936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Thresholds: SNAP, TANF</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Match thresholds are configurable by program at the State level.</a:t>
            </a:r>
          </a:p>
          <a:p>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C49392D-8271-4CBF-B0EE-44B90B865431}"/>
              </a:ext>
            </a:extLst>
          </p:cNvPr>
          <p:cNvSpPr txBox="1"/>
          <p:nvPr userDrawn="1"/>
        </p:nvSpPr>
        <p:spPr>
          <a:xfrm>
            <a:off x="2181497" y="2004441"/>
            <a:ext cx="1737360"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Match</a:t>
            </a:r>
          </a:p>
        </p:txBody>
      </p:sp>
      <p:sp>
        <p:nvSpPr>
          <p:cNvPr id="15" name="TextBox 14">
            <a:extLst>
              <a:ext uri="{FF2B5EF4-FFF2-40B4-BE49-F238E27FC236}">
                <a16:creationId xmlns:a16="http://schemas.microsoft.com/office/drawing/2014/main" id="{AB953FAB-0D7A-4830-9F9F-55D2F1E65224}"/>
              </a:ext>
            </a:extLst>
          </p:cNvPr>
          <p:cNvSpPr txBox="1"/>
          <p:nvPr userDrawn="1"/>
        </p:nvSpPr>
        <p:spPr>
          <a:xfrm>
            <a:off x="2181497" y="3457303"/>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Near Match</a:t>
            </a:r>
          </a:p>
        </p:txBody>
      </p:sp>
      <p:sp>
        <p:nvSpPr>
          <p:cNvPr id="16" name="TextBox 15">
            <a:extLst>
              <a:ext uri="{FF2B5EF4-FFF2-40B4-BE49-F238E27FC236}">
                <a16:creationId xmlns:a16="http://schemas.microsoft.com/office/drawing/2014/main" id="{2EA309DC-F8D8-4E43-81CF-00358857849E}"/>
              </a:ext>
            </a:extLst>
          </p:cNvPr>
          <p:cNvSpPr txBox="1"/>
          <p:nvPr userDrawn="1"/>
        </p:nvSpPr>
        <p:spPr>
          <a:xfrm>
            <a:off x="2181497" y="5027607"/>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No Match</a:t>
            </a:r>
          </a:p>
        </p:txBody>
      </p:sp>
      <p:sp>
        <p:nvSpPr>
          <p:cNvPr id="17" name="TextBox 16">
            <a:extLst>
              <a:ext uri="{FF2B5EF4-FFF2-40B4-BE49-F238E27FC236}">
                <a16:creationId xmlns:a16="http://schemas.microsoft.com/office/drawing/2014/main" id="{6FE6643F-803E-4357-BF15-DBD55B542241}"/>
              </a:ext>
            </a:extLst>
          </p:cNvPr>
          <p:cNvSpPr txBox="1"/>
          <p:nvPr userDrawn="1"/>
        </p:nvSpPr>
        <p:spPr>
          <a:xfrm>
            <a:off x="2181497" y="244020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meets the match threshold based on search criteria and rules. Records can be linked together.</a:t>
            </a:r>
          </a:p>
        </p:txBody>
      </p:sp>
      <p:sp>
        <p:nvSpPr>
          <p:cNvPr id="18" name="TextBox 17">
            <a:extLst>
              <a:ext uri="{FF2B5EF4-FFF2-40B4-BE49-F238E27FC236}">
                <a16:creationId xmlns:a16="http://schemas.microsoft.com/office/drawing/2014/main" id="{06B9C470-C54F-41B0-8DBC-2A5386E1E923}"/>
              </a:ext>
            </a:extLst>
          </p:cNvPr>
          <p:cNvSpPr txBox="1"/>
          <p:nvPr userDrawn="1"/>
        </p:nvSpPr>
        <p:spPr>
          <a:xfrm>
            <a:off x="2181496" y="3876656"/>
            <a:ext cx="8791304" cy="1015663"/>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is within the near match threshold and a user must review to determine the Match Decision.  This threshold can be configured by the state.</a:t>
            </a:r>
          </a:p>
        </p:txBody>
      </p:sp>
      <p:sp>
        <p:nvSpPr>
          <p:cNvPr id="19" name="TextBox 18">
            <a:extLst>
              <a:ext uri="{FF2B5EF4-FFF2-40B4-BE49-F238E27FC236}">
                <a16:creationId xmlns:a16="http://schemas.microsoft.com/office/drawing/2014/main" id="{959B2F48-00D0-4AB9-B4C3-646062945BE2}"/>
              </a:ext>
            </a:extLst>
          </p:cNvPr>
          <p:cNvSpPr txBox="1"/>
          <p:nvPr userDrawn="1"/>
        </p:nvSpPr>
        <p:spPr>
          <a:xfrm>
            <a:off x="2181497" y="540096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does not meet the match threshold and no matching record is available.</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8102238" y="2050161"/>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8130536" y="3457303"/>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8102238" y="4971965"/>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spTree>
    <p:extLst>
      <p:ext uri="{BB962C8B-B14F-4D97-AF65-F5344CB8AC3E}">
        <p14:creationId xmlns:p14="http://schemas.microsoft.com/office/powerpoint/2010/main" val="3706427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Thresholds: Others</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Match thresholds are configurable by program at the State level.</a:t>
            </a:r>
          </a:p>
          <a:p>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C49392D-8271-4CBF-B0EE-44B90B865431}"/>
              </a:ext>
            </a:extLst>
          </p:cNvPr>
          <p:cNvSpPr txBox="1"/>
          <p:nvPr userDrawn="1"/>
        </p:nvSpPr>
        <p:spPr>
          <a:xfrm>
            <a:off x="2181497" y="2004441"/>
            <a:ext cx="1737360"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Match</a:t>
            </a:r>
          </a:p>
        </p:txBody>
      </p:sp>
      <p:sp>
        <p:nvSpPr>
          <p:cNvPr id="15" name="TextBox 14">
            <a:extLst>
              <a:ext uri="{FF2B5EF4-FFF2-40B4-BE49-F238E27FC236}">
                <a16:creationId xmlns:a16="http://schemas.microsoft.com/office/drawing/2014/main" id="{AB953FAB-0D7A-4830-9F9F-55D2F1E65224}"/>
              </a:ext>
            </a:extLst>
          </p:cNvPr>
          <p:cNvSpPr txBox="1"/>
          <p:nvPr userDrawn="1"/>
        </p:nvSpPr>
        <p:spPr>
          <a:xfrm>
            <a:off x="2181497" y="3457303"/>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Near Match</a:t>
            </a:r>
          </a:p>
        </p:txBody>
      </p:sp>
      <p:sp>
        <p:nvSpPr>
          <p:cNvPr id="16" name="TextBox 15">
            <a:extLst>
              <a:ext uri="{FF2B5EF4-FFF2-40B4-BE49-F238E27FC236}">
                <a16:creationId xmlns:a16="http://schemas.microsoft.com/office/drawing/2014/main" id="{2EA309DC-F8D8-4E43-81CF-00358857849E}"/>
              </a:ext>
            </a:extLst>
          </p:cNvPr>
          <p:cNvSpPr txBox="1"/>
          <p:nvPr userDrawn="1"/>
        </p:nvSpPr>
        <p:spPr>
          <a:xfrm>
            <a:off x="2181497" y="5027607"/>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No Match</a:t>
            </a:r>
          </a:p>
        </p:txBody>
      </p:sp>
      <p:sp>
        <p:nvSpPr>
          <p:cNvPr id="17" name="TextBox 16">
            <a:extLst>
              <a:ext uri="{FF2B5EF4-FFF2-40B4-BE49-F238E27FC236}">
                <a16:creationId xmlns:a16="http://schemas.microsoft.com/office/drawing/2014/main" id="{6FE6643F-803E-4357-BF15-DBD55B542241}"/>
              </a:ext>
            </a:extLst>
          </p:cNvPr>
          <p:cNvSpPr txBox="1"/>
          <p:nvPr userDrawn="1"/>
        </p:nvSpPr>
        <p:spPr>
          <a:xfrm>
            <a:off x="2181497" y="244020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meets the match threshold based on search criteria and rules. Records can be linked together.</a:t>
            </a:r>
          </a:p>
        </p:txBody>
      </p:sp>
      <p:sp>
        <p:nvSpPr>
          <p:cNvPr id="18" name="TextBox 17">
            <a:extLst>
              <a:ext uri="{FF2B5EF4-FFF2-40B4-BE49-F238E27FC236}">
                <a16:creationId xmlns:a16="http://schemas.microsoft.com/office/drawing/2014/main" id="{06B9C470-C54F-41B0-8DBC-2A5386E1E923}"/>
              </a:ext>
            </a:extLst>
          </p:cNvPr>
          <p:cNvSpPr txBox="1"/>
          <p:nvPr userDrawn="1"/>
        </p:nvSpPr>
        <p:spPr>
          <a:xfrm>
            <a:off x="2181496" y="3876656"/>
            <a:ext cx="8791304" cy="1015663"/>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is within the near match threshold and a user must review to determine the Match Decision.  This threshold can be configured by the state.</a:t>
            </a:r>
          </a:p>
        </p:txBody>
      </p:sp>
      <p:sp>
        <p:nvSpPr>
          <p:cNvPr id="19" name="TextBox 18">
            <a:extLst>
              <a:ext uri="{FF2B5EF4-FFF2-40B4-BE49-F238E27FC236}">
                <a16:creationId xmlns:a16="http://schemas.microsoft.com/office/drawing/2014/main" id="{959B2F48-00D0-4AB9-B4C3-646062945BE2}"/>
              </a:ext>
            </a:extLst>
          </p:cNvPr>
          <p:cNvSpPr txBox="1"/>
          <p:nvPr userDrawn="1"/>
        </p:nvSpPr>
        <p:spPr>
          <a:xfrm>
            <a:off x="2181497" y="540096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does not meet the match threshold and no matching record is available.</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8102238" y="2050161"/>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8130536" y="3457303"/>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8102238" y="4971965"/>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spTree>
    <p:extLst>
      <p:ext uri="{BB962C8B-B14F-4D97-AF65-F5344CB8AC3E}">
        <p14:creationId xmlns:p14="http://schemas.microsoft.com/office/powerpoint/2010/main" val="361613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Thresholds: SNAP, TANF</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Match thresholds are configurable by program at the State level.</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6529054" y="1829839"/>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6529054" y="3461600"/>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6529054" y="5272410"/>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pic>
        <p:nvPicPr>
          <p:cNvPr id="5" name="Picture 4">
            <a:extLst>
              <a:ext uri="{FF2B5EF4-FFF2-40B4-BE49-F238E27FC236}">
                <a16:creationId xmlns:a16="http://schemas.microsoft.com/office/drawing/2014/main" id="{64379BA9-CC27-4435-8A4A-146B35244DEE}"/>
              </a:ext>
            </a:extLst>
          </p:cNvPr>
          <p:cNvPicPr>
            <a:picLocks noChangeAspect="1"/>
          </p:cNvPicPr>
          <p:nvPr userDrawn="1"/>
        </p:nvPicPr>
        <p:blipFill>
          <a:blip r:embed="rId2"/>
          <a:stretch>
            <a:fillRect/>
          </a:stretch>
        </p:blipFill>
        <p:spPr>
          <a:xfrm>
            <a:off x="2622964" y="1710210"/>
            <a:ext cx="3906090" cy="4784598"/>
          </a:xfrm>
          <a:prstGeom prst="rect">
            <a:avLst/>
          </a:prstGeom>
        </p:spPr>
      </p:pic>
    </p:spTree>
    <p:extLst>
      <p:ext uri="{BB962C8B-B14F-4D97-AF65-F5344CB8AC3E}">
        <p14:creationId xmlns:p14="http://schemas.microsoft.com/office/powerpoint/2010/main" val="1894878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Thresholds: Others</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Match thresholds are configurable by program at the State level.</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6529054" y="1829839"/>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6529054" y="3461600"/>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6529054" y="5272410"/>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pic>
        <p:nvPicPr>
          <p:cNvPr id="5" name="Picture 4">
            <a:extLst>
              <a:ext uri="{FF2B5EF4-FFF2-40B4-BE49-F238E27FC236}">
                <a16:creationId xmlns:a16="http://schemas.microsoft.com/office/drawing/2014/main" id="{64379BA9-CC27-4435-8A4A-146B35244DEE}"/>
              </a:ext>
            </a:extLst>
          </p:cNvPr>
          <p:cNvPicPr>
            <a:picLocks noChangeAspect="1"/>
          </p:cNvPicPr>
          <p:nvPr userDrawn="1"/>
        </p:nvPicPr>
        <p:blipFill>
          <a:blip r:embed="rId2"/>
          <a:stretch>
            <a:fillRect/>
          </a:stretch>
        </p:blipFill>
        <p:spPr>
          <a:xfrm>
            <a:off x="2622964" y="1710210"/>
            <a:ext cx="3906090" cy="4784598"/>
          </a:xfrm>
          <a:prstGeom prst="rect">
            <a:avLst/>
          </a:prstGeom>
        </p:spPr>
      </p:pic>
    </p:spTree>
    <p:extLst>
      <p:ext uri="{BB962C8B-B14F-4D97-AF65-F5344CB8AC3E}">
        <p14:creationId xmlns:p14="http://schemas.microsoft.com/office/powerpoint/2010/main" val="3642959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6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Thresholds: SNAP, TANF</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Describes the matching thresholds and decisions that can be generated.</a:t>
            </a:r>
          </a:p>
          <a:p>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C49392D-8271-4CBF-B0EE-44B90B865431}"/>
              </a:ext>
            </a:extLst>
          </p:cNvPr>
          <p:cNvSpPr txBox="1"/>
          <p:nvPr userDrawn="1"/>
        </p:nvSpPr>
        <p:spPr>
          <a:xfrm>
            <a:off x="2181497" y="2004441"/>
            <a:ext cx="1737360"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Match</a:t>
            </a:r>
          </a:p>
        </p:txBody>
      </p:sp>
      <p:sp>
        <p:nvSpPr>
          <p:cNvPr id="15" name="TextBox 14">
            <a:extLst>
              <a:ext uri="{FF2B5EF4-FFF2-40B4-BE49-F238E27FC236}">
                <a16:creationId xmlns:a16="http://schemas.microsoft.com/office/drawing/2014/main" id="{AB953FAB-0D7A-4830-9F9F-55D2F1E65224}"/>
              </a:ext>
            </a:extLst>
          </p:cNvPr>
          <p:cNvSpPr txBox="1"/>
          <p:nvPr userDrawn="1"/>
        </p:nvSpPr>
        <p:spPr>
          <a:xfrm>
            <a:off x="2181497" y="3457303"/>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Near Match</a:t>
            </a:r>
          </a:p>
        </p:txBody>
      </p:sp>
      <p:sp>
        <p:nvSpPr>
          <p:cNvPr id="16" name="TextBox 15">
            <a:extLst>
              <a:ext uri="{FF2B5EF4-FFF2-40B4-BE49-F238E27FC236}">
                <a16:creationId xmlns:a16="http://schemas.microsoft.com/office/drawing/2014/main" id="{2EA309DC-F8D8-4E43-81CF-00358857849E}"/>
              </a:ext>
            </a:extLst>
          </p:cNvPr>
          <p:cNvSpPr txBox="1"/>
          <p:nvPr userDrawn="1"/>
        </p:nvSpPr>
        <p:spPr>
          <a:xfrm>
            <a:off x="2181497" y="5027607"/>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No Match</a:t>
            </a:r>
          </a:p>
        </p:txBody>
      </p:sp>
      <p:sp>
        <p:nvSpPr>
          <p:cNvPr id="17" name="TextBox 16">
            <a:extLst>
              <a:ext uri="{FF2B5EF4-FFF2-40B4-BE49-F238E27FC236}">
                <a16:creationId xmlns:a16="http://schemas.microsoft.com/office/drawing/2014/main" id="{6FE6643F-803E-4357-BF15-DBD55B542241}"/>
              </a:ext>
            </a:extLst>
          </p:cNvPr>
          <p:cNvSpPr txBox="1"/>
          <p:nvPr userDrawn="1"/>
        </p:nvSpPr>
        <p:spPr>
          <a:xfrm>
            <a:off x="2181497" y="2440200"/>
            <a:ext cx="8360229" cy="400110"/>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Records are Linked</a:t>
            </a:r>
          </a:p>
        </p:txBody>
      </p:sp>
      <p:sp>
        <p:nvSpPr>
          <p:cNvPr id="18" name="TextBox 17">
            <a:extLst>
              <a:ext uri="{FF2B5EF4-FFF2-40B4-BE49-F238E27FC236}">
                <a16:creationId xmlns:a16="http://schemas.microsoft.com/office/drawing/2014/main" id="{06B9C470-C54F-41B0-8DBC-2A5386E1E923}"/>
              </a:ext>
            </a:extLst>
          </p:cNvPr>
          <p:cNvSpPr txBox="1"/>
          <p:nvPr userDrawn="1"/>
        </p:nvSpPr>
        <p:spPr>
          <a:xfrm>
            <a:off x="2181496" y="3876656"/>
            <a:ext cx="8791304" cy="400110"/>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Human intervention is required</a:t>
            </a:r>
          </a:p>
        </p:txBody>
      </p:sp>
      <p:sp>
        <p:nvSpPr>
          <p:cNvPr id="19" name="TextBox 18">
            <a:extLst>
              <a:ext uri="{FF2B5EF4-FFF2-40B4-BE49-F238E27FC236}">
                <a16:creationId xmlns:a16="http://schemas.microsoft.com/office/drawing/2014/main" id="{959B2F48-00D0-4AB9-B4C3-646062945BE2}"/>
              </a:ext>
            </a:extLst>
          </p:cNvPr>
          <p:cNvSpPr txBox="1"/>
          <p:nvPr userDrawn="1"/>
        </p:nvSpPr>
        <p:spPr>
          <a:xfrm>
            <a:off x="2181497" y="5400960"/>
            <a:ext cx="8360229" cy="400110"/>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No match is returned</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8102238" y="2050161"/>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8130536" y="3457303"/>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8102238" y="4971965"/>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spTree>
    <p:extLst>
      <p:ext uri="{BB962C8B-B14F-4D97-AF65-F5344CB8AC3E}">
        <p14:creationId xmlns:p14="http://schemas.microsoft.com/office/powerpoint/2010/main" val="2464477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C0B209-0524-446B-8404-A1443A8BB1C7}"/>
              </a:ext>
            </a:extLst>
          </p:cNvPr>
          <p:cNvSpPr>
            <a:spLocks noGrp="1"/>
          </p:cNvSpPr>
          <p:nvPr>
            <p:ph type="sldNum" sz="quarter" idx="10"/>
          </p:nvPr>
        </p:nvSpPr>
        <p:spPr/>
        <p:txBody>
          <a:bodyPr/>
          <a:lstStyle/>
          <a:p>
            <a:fld id="{10ABDFD9-7ED2-4253-8415-B9C2D4478B65}" type="slidenum">
              <a:rPr lang="en-US" smtClean="0"/>
              <a:pPr/>
              <a:t>‹#›</a:t>
            </a:fld>
            <a:endParaRPr lang="en-US" dirty="0"/>
          </a:p>
        </p:txBody>
      </p:sp>
      <p:pic>
        <p:nvPicPr>
          <p:cNvPr id="4" name="Picture 3">
            <a:extLst>
              <a:ext uri="{FF2B5EF4-FFF2-40B4-BE49-F238E27FC236}">
                <a16:creationId xmlns:a16="http://schemas.microsoft.com/office/drawing/2014/main" id="{397AE903-9044-4C9C-9258-89BE5714458E}"/>
              </a:ext>
            </a:extLst>
          </p:cNvPr>
          <p:cNvPicPr>
            <a:picLocks noChangeAspect="1"/>
          </p:cNvPicPr>
          <p:nvPr userDrawn="1"/>
        </p:nvPicPr>
        <p:blipFill>
          <a:blip r:embed="rId2"/>
          <a:stretch>
            <a:fillRect/>
          </a:stretch>
        </p:blipFill>
        <p:spPr>
          <a:xfrm>
            <a:off x="1" y="0"/>
            <a:ext cx="12191999" cy="320040"/>
          </a:xfrm>
          <a:prstGeom prst="rect">
            <a:avLst/>
          </a:prstGeom>
        </p:spPr>
      </p:pic>
      <p:pic>
        <p:nvPicPr>
          <p:cNvPr id="5" name="Picture 4">
            <a:extLst>
              <a:ext uri="{FF2B5EF4-FFF2-40B4-BE49-F238E27FC236}">
                <a16:creationId xmlns:a16="http://schemas.microsoft.com/office/drawing/2014/main" id="{36AD9D77-5DF6-40FA-BE34-4C4BA7AC0A76}"/>
              </a:ext>
            </a:extLst>
          </p:cNvPr>
          <p:cNvPicPr>
            <a:picLocks noChangeAspect="1"/>
          </p:cNvPicPr>
          <p:nvPr userDrawn="1"/>
        </p:nvPicPr>
        <p:blipFill>
          <a:blip r:embed="rId3"/>
          <a:stretch>
            <a:fillRect/>
          </a:stretch>
        </p:blipFill>
        <p:spPr>
          <a:xfrm>
            <a:off x="1" y="6536250"/>
            <a:ext cx="12191999" cy="320040"/>
          </a:xfrm>
          <a:prstGeom prst="rect">
            <a:avLst/>
          </a:prstGeom>
        </p:spPr>
      </p:pic>
      <p:pic>
        <p:nvPicPr>
          <p:cNvPr id="2" name="Picture 1">
            <a:extLst>
              <a:ext uri="{FF2B5EF4-FFF2-40B4-BE49-F238E27FC236}">
                <a16:creationId xmlns:a16="http://schemas.microsoft.com/office/drawing/2014/main" id="{6D69FCEB-3EFF-40EA-A06D-4174786CA6B1}"/>
              </a:ext>
            </a:extLst>
          </p:cNvPr>
          <p:cNvPicPr>
            <a:picLocks noChangeAspect="1"/>
          </p:cNvPicPr>
          <p:nvPr userDrawn="1"/>
        </p:nvPicPr>
        <p:blipFill>
          <a:blip r:embed="rId4"/>
          <a:stretch>
            <a:fillRect/>
          </a:stretch>
        </p:blipFill>
        <p:spPr>
          <a:xfrm>
            <a:off x="-330767" y="320040"/>
            <a:ext cx="14499770" cy="6216210"/>
          </a:xfrm>
          <a:prstGeom prst="rect">
            <a:avLst/>
          </a:prstGeom>
        </p:spPr>
      </p:pic>
      <p:sp>
        <p:nvSpPr>
          <p:cNvPr id="7" name="Text Placeholder 6">
            <a:extLst>
              <a:ext uri="{FF2B5EF4-FFF2-40B4-BE49-F238E27FC236}">
                <a16:creationId xmlns:a16="http://schemas.microsoft.com/office/drawing/2014/main" id="{50B6503C-B040-44E8-935C-D1202AEB8613}"/>
              </a:ext>
            </a:extLst>
          </p:cNvPr>
          <p:cNvSpPr>
            <a:spLocks noGrp="1"/>
          </p:cNvSpPr>
          <p:nvPr>
            <p:ph type="body" sz="quarter" idx="11" hasCustomPrompt="1"/>
          </p:nvPr>
        </p:nvSpPr>
        <p:spPr>
          <a:xfrm>
            <a:off x="0" y="3154248"/>
            <a:ext cx="12192000" cy="549504"/>
          </a:xfrm>
          <a:prstGeom prst="rect">
            <a:avLst/>
          </a:prstGeom>
        </p:spPr>
        <p:txBody>
          <a:bodyPr/>
          <a:lstStyle>
            <a:lvl1pPr marL="0" indent="0" algn="ctr">
              <a:lnSpc>
                <a:spcPct val="100000"/>
              </a:lnSpc>
              <a:spcBef>
                <a:spcPts val="0"/>
              </a:spcBef>
              <a:buNone/>
              <a:defRPr sz="3200" baseline="0">
                <a:solidFill>
                  <a:schemeClr val="accent2"/>
                </a:solidFill>
                <a:latin typeface="Avenir LT Std 65 Medium" panose="020B0603020203020204" pitchFamily="34" charset="0"/>
              </a:defRPr>
            </a:lvl1pPr>
          </a:lstStyle>
          <a:p>
            <a:pPr lvl="0"/>
            <a:r>
              <a:rPr lang="en-US" dirty="0"/>
              <a:t>Click to edit Subtitle</a:t>
            </a:r>
          </a:p>
        </p:txBody>
      </p:sp>
      <p:cxnSp>
        <p:nvCxnSpPr>
          <p:cNvPr id="9" name="Straight Connector 8">
            <a:extLst>
              <a:ext uri="{FF2B5EF4-FFF2-40B4-BE49-F238E27FC236}">
                <a16:creationId xmlns:a16="http://schemas.microsoft.com/office/drawing/2014/main" id="{E9F56AE6-346B-498B-A31E-51FB62299156}"/>
              </a:ext>
            </a:extLst>
          </p:cNvPr>
          <p:cNvCxnSpPr/>
          <p:nvPr userDrawn="1"/>
        </p:nvCxnSpPr>
        <p:spPr>
          <a:xfrm>
            <a:off x="2222863" y="4624251"/>
            <a:ext cx="77462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DF7AC1-955A-4C73-B9AE-8A691EA7A1B6}"/>
              </a:ext>
            </a:extLst>
          </p:cNvPr>
          <p:cNvCxnSpPr/>
          <p:nvPr userDrawn="1"/>
        </p:nvCxnSpPr>
        <p:spPr>
          <a:xfrm>
            <a:off x="2222863" y="2333897"/>
            <a:ext cx="7746275"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431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Thresholds: Others</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Describes the matching thresholds and decisions that can be generated.</a:t>
            </a:r>
          </a:p>
          <a:p>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C49392D-8271-4CBF-B0EE-44B90B865431}"/>
              </a:ext>
            </a:extLst>
          </p:cNvPr>
          <p:cNvSpPr txBox="1"/>
          <p:nvPr userDrawn="1"/>
        </p:nvSpPr>
        <p:spPr>
          <a:xfrm>
            <a:off x="2181497" y="2004441"/>
            <a:ext cx="1737360"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Match</a:t>
            </a:r>
          </a:p>
        </p:txBody>
      </p:sp>
      <p:sp>
        <p:nvSpPr>
          <p:cNvPr id="15" name="TextBox 14">
            <a:extLst>
              <a:ext uri="{FF2B5EF4-FFF2-40B4-BE49-F238E27FC236}">
                <a16:creationId xmlns:a16="http://schemas.microsoft.com/office/drawing/2014/main" id="{AB953FAB-0D7A-4830-9F9F-55D2F1E65224}"/>
              </a:ext>
            </a:extLst>
          </p:cNvPr>
          <p:cNvSpPr txBox="1"/>
          <p:nvPr userDrawn="1"/>
        </p:nvSpPr>
        <p:spPr>
          <a:xfrm>
            <a:off x="2181497" y="3457303"/>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Near Match</a:t>
            </a:r>
          </a:p>
        </p:txBody>
      </p:sp>
      <p:sp>
        <p:nvSpPr>
          <p:cNvPr id="16" name="TextBox 15">
            <a:extLst>
              <a:ext uri="{FF2B5EF4-FFF2-40B4-BE49-F238E27FC236}">
                <a16:creationId xmlns:a16="http://schemas.microsoft.com/office/drawing/2014/main" id="{2EA309DC-F8D8-4E43-81CF-00358857849E}"/>
              </a:ext>
            </a:extLst>
          </p:cNvPr>
          <p:cNvSpPr txBox="1"/>
          <p:nvPr userDrawn="1"/>
        </p:nvSpPr>
        <p:spPr>
          <a:xfrm>
            <a:off x="2181497" y="5027607"/>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No Match</a:t>
            </a:r>
          </a:p>
        </p:txBody>
      </p:sp>
      <p:sp>
        <p:nvSpPr>
          <p:cNvPr id="17" name="TextBox 16">
            <a:extLst>
              <a:ext uri="{FF2B5EF4-FFF2-40B4-BE49-F238E27FC236}">
                <a16:creationId xmlns:a16="http://schemas.microsoft.com/office/drawing/2014/main" id="{6FE6643F-803E-4357-BF15-DBD55B542241}"/>
              </a:ext>
            </a:extLst>
          </p:cNvPr>
          <p:cNvSpPr txBox="1"/>
          <p:nvPr userDrawn="1"/>
        </p:nvSpPr>
        <p:spPr>
          <a:xfrm>
            <a:off x="2181497" y="2440200"/>
            <a:ext cx="8360229" cy="400110"/>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Records are Linked</a:t>
            </a:r>
          </a:p>
        </p:txBody>
      </p:sp>
      <p:sp>
        <p:nvSpPr>
          <p:cNvPr id="18" name="TextBox 17">
            <a:extLst>
              <a:ext uri="{FF2B5EF4-FFF2-40B4-BE49-F238E27FC236}">
                <a16:creationId xmlns:a16="http://schemas.microsoft.com/office/drawing/2014/main" id="{06B9C470-C54F-41B0-8DBC-2A5386E1E923}"/>
              </a:ext>
            </a:extLst>
          </p:cNvPr>
          <p:cNvSpPr txBox="1"/>
          <p:nvPr userDrawn="1"/>
        </p:nvSpPr>
        <p:spPr>
          <a:xfrm>
            <a:off x="2181496" y="3876656"/>
            <a:ext cx="8791304" cy="400110"/>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Human intervention is required</a:t>
            </a:r>
          </a:p>
        </p:txBody>
      </p:sp>
      <p:sp>
        <p:nvSpPr>
          <p:cNvPr id="19" name="TextBox 18">
            <a:extLst>
              <a:ext uri="{FF2B5EF4-FFF2-40B4-BE49-F238E27FC236}">
                <a16:creationId xmlns:a16="http://schemas.microsoft.com/office/drawing/2014/main" id="{959B2F48-00D0-4AB9-B4C3-646062945BE2}"/>
              </a:ext>
            </a:extLst>
          </p:cNvPr>
          <p:cNvSpPr txBox="1"/>
          <p:nvPr userDrawn="1"/>
        </p:nvSpPr>
        <p:spPr>
          <a:xfrm>
            <a:off x="2181497" y="5400960"/>
            <a:ext cx="8360229" cy="400110"/>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No match is returned</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8102238" y="2050161"/>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8130536" y="3457303"/>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8102238" y="4971965"/>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spTree>
    <p:extLst>
      <p:ext uri="{BB962C8B-B14F-4D97-AF65-F5344CB8AC3E}">
        <p14:creationId xmlns:p14="http://schemas.microsoft.com/office/powerpoint/2010/main" val="37954511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9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Decisions: SNAP, TANF</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Describes the matching thresholds and decisions that can be generated.</a:t>
            </a:r>
          </a:p>
          <a:p>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C49392D-8271-4CBF-B0EE-44B90B865431}"/>
              </a:ext>
            </a:extLst>
          </p:cNvPr>
          <p:cNvSpPr txBox="1"/>
          <p:nvPr userDrawn="1"/>
        </p:nvSpPr>
        <p:spPr>
          <a:xfrm>
            <a:off x="2181497" y="2004441"/>
            <a:ext cx="1737360"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Match</a:t>
            </a:r>
          </a:p>
        </p:txBody>
      </p:sp>
      <p:sp>
        <p:nvSpPr>
          <p:cNvPr id="15" name="TextBox 14">
            <a:extLst>
              <a:ext uri="{FF2B5EF4-FFF2-40B4-BE49-F238E27FC236}">
                <a16:creationId xmlns:a16="http://schemas.microsoft.com/office/drawing/2014/main" id="{AB953FAB-0D7A-4830-9F9F-55D2F1E65224}"/>
              </a:ext>
            </a:extLst>
          </p:cNvPr>
          <p:cNvSpPr txBox="1"/>
          <p:nvPr userDrawn="1"/>
        </p:nvSpPr>
        <p:spPr>
          <a:xfrm>
            <a:off x="2181497" y="3457303"/>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Near Match</a:t>
            </a:r>
          </a:p>
        </p:txBody>
      </p:sp>
      <p:sp>
        <p:nvSpPr>
          <p:cNvPr id="16" name="TextBox 15">
            <a:extLst>
              <a:ext uri="{FF2B5EF4-FFF2-40B4-BE49-F238E27FC236}">
                <a16:creationId xmlns:a16="http://schemas.microsoft.com/office/drawing/2014/main" id="{2EA309DC-F8D8-4E43-81CF-00358857849E}"/>
              </a:ext>
            </a:extLst>
          </p:cNvPr>
          <p:cNvSpPr txBox="1"/>
          <p:nvPr userDrawn="1"/>
        </p:nvSpPr>
        <p:spPr>
          <a:xfrm>
            <a:off x="2181497" y="5027607"/>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No Match</a:t>
            </a:r>
          </a:p>
        </p:txBody>
      </p:sp>
      <p:sp>
        <p:nvSpPr>
          <p:cNvPr id="17" name="TextBox 16">
            <a:extLst>
              <a:ext uri="{FF2B5EF4-FFF2-40B4-BE49-F238E27FC236}">
                <a16:creationId xmlns:a16="http://schemas.microsoft.com/office/drawing/2014/main" id="{6FE6643F-803E-4357-BF15-DBD55B542241}"/>
              </a:ext>
            </a:extLst>
          </p:cNvPr>
          <p:cNvSpPr txBox="1"/>
          <p:nvPr userDrawn="1"/>
        </p:nvSpPr>
        <p:spPr>
          <a:xfrm>
            <a:off x="2181497" y="244020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meets the match threshold based on search criteria and rules. Records can be linked together.</a:t>
            </a:r>
          </a:p>
        </p:txBody>
      </p:sp>
      <p:sp>
        <p:nvSpPr>
          <p:cNvPr id="18" name="TextBox 17">
            <a:extLst>
              <a:ext uri="{FF2B5EF4-FFF2-40B4-BE49-F238E27FC236}">
                <a16:creationId xmlns:a16="http://schemas.microsoft.com/office/drawing/2014/main" id="{06B9C470-C54F-41B0-8DBC-2A5386E1E923}"/>
              </a:ext>
            </a:extLst>
          </p:cNvPr>
          <p:cNvSpPr txBox="1"/>
          <p:nvPr userDrawn="1"/>
        </p:nvSpPr>
        <p:spPr>
          <a:xfrm>
            <a:off x="2181496" y="3876656"/>
            <a:ext cx="8791304" cy="1015663"/>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is within the near match threshold and a user must review to determine the Match Decision.  This threshold can be configured by the state.</a:t>
            </a:r>
          </a:p>
        </p:txBody>
      </p:sp>
      <p:sp>
        <p:nvSpPr>
          <p:cNvPr id="19" name="TextBox 18">
            <a:extLst>
              <a:ext uri="{FF2B5EF4-FFF2-40B4-BE49-F238E27FC236}">
                <a16:creationId xmlns:a16="http://schemas.microsoft.com/office/drawing/2014/main" id="{959B2F48-00D0-4AB9-B4C3-646062945BE2}"/>
              </a:ext>
            </a:extLst>
          </p:cNvPr>
          <p:cNvSpPr txBox="1"/>
          <p:nvPr userDrawn="1"/>
        </p:nvSpPr>
        <p:spPr>
          <a:xfrm>
            <a:off x="2181497" y="540096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does not meet the match threshold and no matching record is available.</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8102238" y="2050161"/>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8130536" y="3457303"/>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8102238" y="4971965"/>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spTree>
    <p:extLst>
      <p:ext uri="{BB962C8B-B14F-4D97-AF65-F5344CB8AC3E}">
        <p14:creationId xmlns:p14="http://schemas.microsoft.com/office/powerpoint/2010/main" val="42180103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Decisions: SNAP, TANF</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Describes the matching thresholds and decisions that can be generated.</a:t>
            </a:r>
          </a:p>
          <a:p>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C49392D-8271-4CBF-B0EE-44B90B865431}"/>
              </a:ext>
            </a:extLst>
          </p:cNvPr>
          <p:cNvSpPr txBox="1"/>
          <p:nvPr userDrawn="1"/>
        </p:nvSpPr>
        <p:spPr>
          <a:xfrm>
            <a:off x="2181497" y="2004441"/>
            <a:ext cx="1737360"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Match</a:t>
            </a:r>
          </a:p>
        </p:txBody>
      </p:sp>
      <p:sp>
        <p:nvSpPr>
          <p:cNvPr id="15" name="TextBox 14">
            <a:extLst>
              <a:ext uri="{FF2B5EF4-FFF2-40B4-BE49-F238E27FC236}">
                <a16:creationId xmlns:a16="http://schemas.microsoft.com/office/drawing/2014/main" id="{AB953FAB-0D7A-4830-9F9F-55D2F1E65224}"/>
              </a:ext>
            </a:extLst>
          </p:cNvPr>
          <p:cNvSpPr txBox="1"/>
          <p:nvPr userDrawn="1"/>
        </p:nvSpPr>
        <p:spPr>
          <a:xfrm>
            <a:off x="2181497" y="3457303"/>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Near Match</a:t>
            </a:r>
          </a:p>
        </p:txBody>
      </p:sp>
      <p:sp>
        <p:nvSpPr>
          <p:cNvPr id="16" name="TextBox 15">
            <a:extLst>
              <a:ext uri="{FF2B5EF4-FFF2-40B4-BE49-F238E27FC236}">
                <a16:creationId xmlns:a16="http://schemas.microsoft.com/office/drawing/2014/main" id="{2EA309DC-F8D8-4E43-81CF-00358857849E}"/>
              </a:ext>
            </a:extLst>
          </p:cNvPr>
          <p:cNvSpPr txBox="1"/>
          <p:nvPr userDrawn="1"/>
        </p:nvSpPr>
        <p:spPr>
          <a:xfrm>
            <a:off x="2181497" y="5027607"/>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No Match</a:t>
            </a:r>
          </a:p>
        </p:txBody>
      </p:sp>
      <p:sp>
        <p:nvSpPr>
          <p:cNvPr id="17" name="TextBox 16">
            <a:extLst>
              <a:ext uri="{FF2B5EF4-FFF2-40B4-BE49-F238E27FC236}">
                <a16:creationId xmlns:a16="http://schemas.microsoft.com/office/drawing/2014/main" id="{6FE6643F-803E-4357-BF15-DBD55B542241}"/>
              </a:ext>
            </a:extLst>
          </p:cNvPr>
          <p:cNvSpPr txBox="1"/>
          <p:nvPr userDrawn="1"/>
        </p:nvSpPr>
        <p:spPr>
          <a:xfrm>
            <a:off x="2181497" y="244020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meets the match threshold based on search criteria and rules. Records can be linked together.</a:t>
            </a:r>
          </a:p>
        </p:txBody>
      </p:sp>
      <p:sp>
        <p:nvSpPr>
          <p:cNvPr id="18" name="TextBox 17">
            <a:extLst>
              <a:ext uri="{FF2B5EF4-FFF2-40B4-BE49-F238E27FC236}">
                <a16:creationId xmlns:a16="http://schemas.microsoft.com/office/drawing/2014/main" id="{06B9C470-C54F-41B0-8DBC-2A5386E1E923}"/>
              </a:ext>
            </a:extLst>
          </p:cNvPr>
          <p:cNvSpPr txBox="1"/>
          <p:nvPr userDrawn="1"/>
        </p:nvSpPr>
        <p:spPr>
          <a:xfrm>
            <a:off x="2181496" y="3876656"/>
            <a:ext cx="8791304" cy="1015663"/>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is within the near match threshold and a user must review to determine the Match Decision.  This threshold can be configured by the state.</a:t>
            </a:r>
          </a:p>
        </p:txBody>
      </p:sp>
      <p:sp>
        <p:nvSpPr>
          <p:cNvPr id="19" name="TextBox 18">
            <a:extLst>
              <a:ext uri="{FF2B5EF4-FFF2-40B4-BE49-F238E27FC236}">
                <a16:creationId xmlns:a16="http://schemas.microsoft.com/office/drawing/2014/main" id="{959B2F48-00D0-4AB9-B4C3-646062945BE2}"/>
              </a:ext>
            </a:extLst>
          </p:cNvPr>
          <p:cNvSpPr txBox="1"/>
          <p:nvPr userDrawn="1"/>
        </p:nvSpPr>
        <p:spPr>
          <a:xfrm>
            <a:off x="2181497" y="5400960"/>
            <a:ext cx="8360229" cy="707886"/>
          </a:xfrm>
          <a:prstGeom prst="rect">
            <a:avLst/>
          </a:prstGeom>
          <a:noFill/>
        </p:spPr>
        <p:txBody>
          <a:bodyPr wrap="square" rtlCol="0">
            <a:spAutoFit/>
          </a:bodyPr>
          <a:lstStyle/>
          <a:p>
            <a:r>
              <a:rPr lang="en-US" sz="2000" kern="1200" dirty="0">
                <a:solidFill>
                  <a:schemeClr val="tx1">
                    <a:lumMod val="50000"/>
                    <a:lumOff val="50000"/>
                  </a:schemeClr>
                </a:solidFill>
                <a:latin typeface="Avenir Next LT Pro" panose="020B0504020202020204" pitchFamily="34" charset="0"/>
                <a:ea typeface="+mn-ea"/>
                <a:cs typeface="+mn-cs"/>
              </a:rPr>
              <a:t>Record does not meet the match threshold and no matching record is available.</a:t>
            </a:r>
          </a:p>
        </p:txBody>
      </p:sp>
      <p:sp>
        <p:nvSpPr>
          <p:cNvPr id="22" name="TextBox 21">
            <a:extLst>
              <a:ext uri="{FF2B5EF4-FFF2-40B4-BE49-F238E27FC236}">
                <a16:creationId xmlns:a16="http://schemas.microsoft.com/office/drawing/2014/main" id="{95A67DFC-F319-47D8-8FEC-2AB9688D3759}"/>
              </a:ext>
            </a:extLst>
          </p:cNvPr>
          <p:cNvSpPr txBox="1"/>
          <p:nvPr userDrawn="1"/>
        </p:nvSpPr>
        <p:spPr>
          <a:xfrm>
            <a:off x="8102238" y="2050161"/>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95-100</a:t>
            </a:r>
          </a:p>
        </p:txBody>
      </p:sp>
      <p:sp>
        <p:nvSpPr>
          <p:cNvPr id="23" name="TextBox 22">
            <a:extLst>
              <a:ext uri="{FF2B5EF4-FFF2-40B4-BE49-F238E27FC236}">
                <a16:creationId xmlns:a16="http://schemas.microsoft.com/office/drawing/2014/main" id="{F992A126-4075-4536-B3D2-FA5433B30D3D}"/>
              </a:ext>
            </a:extLst>
          </p:cNvPr>
          <p:cNvSpPr txBox="1"/>
          <p:nvPr userDrawn="1"/>
        </p:nvSpPr>
        <p:spPr>
          <a:xfrm>
            <a:off x="8130536" y="3457303"/>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79-94</a:t>
            </a:r>
          </a:p>
        </p:txBody>
      </p:sp>
      <p:sp>
        <p:nvSpPr>
          <p:cNvPr id="24" name="TextBox 23">
            <a:extLst>
              <a:ext uri="{FF2B5EF4-FFF2-40B4-BE49-F238E27FC236}">
                <a16:creationId xmlns:a16="http://schemas.microsoft.com/office/drawing/2014/main" id="{9EC1643B-E362-4EDA-BF60-ACC7E1692424}"/>
              </a:ext>
            </a:extLst>
          </p:cNvPr>
          <p:cNvSpPr txBox="1"/>
          <p:nvPr userDrawn="1"/>
        </p:nvSpPr>
        <p:spPr>
          <a:xfrm>
            <a:off x="8102238" y="4971965"/>
            <a:ext cx="2439488" cy="523220"/>
          </a:xfrm>
          <a:prstGeom prst="rect">
            <a:avLst/>
          </a:prstGeom>
          <a:noFill/>
        </p:spPr>
        <p:txBody>
          <a:bodyPr wrap="square">
            <a:spAutoFit/>
          </a:bodyPr>
          <a:lstStyle/>
          <a:p>
            <a:pPr marL="0" algn="r" defTabSz="914400" rtl="0" eaLnBrk="1" latinLnBrk="0" hangingPunct="1"/>
            <a:r>
              <a:rPr lang="en-US" sz="2800" b="1" kern="1200" dirty="0">
                <a:solidFill>
                  <a:schemeClr val="tx1"/>
                </a:solidFill>
                <a:latin typeface="Avenir Next LT Pro" panose="020B0504020202020204" pitchFamily="34" charset="0"/>
                <a:ea typeface="+mn-ea"/>
                <a:cs typeface="+mn-cs"/>
              </a:rPr>
              <a:t>0-78</a:t>
            </a:r>
          </a:p>
        </p:txBody>
      </p:sp>
    </p:spTree>
    <p:extLst>
      <p:ext uri="{BB962C8B-B14F-4D97-AF65-F5344CB8AC3E}">
        <p14:creationId xmlns:p14="http://schemas.microsoft.com/office/powerpoint/2010/main" val="23475185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TextBox 7">
            <a:extLst>
              <a:ext uri="{FF2B5EF4-FFF2-40B4-BE49-F238E27FC236}">
                <a16:creationId xmlns:a16="http://schemas.microsoft.com/office/drawing/2014/main" id="{EC79B963-6474-4F3C-ABE0-69ADAAD32EA4}"/>
              </a:ext>
            </a:extLst>
          </p:cNvPr>
          <p:cNvSpPr txBox="1"/>
          <p:nvPr userDrawn="1"/>
        </p:nvSpPr>
        <p:spPr>
          <a:xfrm>
            <a:off x="838199" y="464024"/>
            <a:ext cx="10578737" cy="791627"/>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000" b="0" kern="1200" dirty="0">
                <a:gradFill flip="none" rotWithShape="1">
                  <a:gsLst>
                    <a:gs pos="0">
                      <a:srgbClr val="2F0F50"/>
                    </a:gs>
                    <a:gs pos="100000">
                      <a:srgbClr val="4C269A"/>
                    </a:gs>
                  </a:gsLst>
                  <a:lin ang="16200000" scaled="0"/>
                  <a:tileRect/>
                </a:gradFill>
                <a:effectLst/>
                <a:latin typeface="Avenir LT Std 65 Medium"/>
                <a:ea typeface="+mj-ea"/>
                <a:cs typeface="Arial" pitchFamily="34" charset="0"/>
              </a:rPr>
              <a:t>Matching Decisions</a:t>
            </a:r>
          </a:p>
        </p:txBody>
      </p:sp>
      <p:sp>
        <p:nvSpPr>
          <p:cNvPr id="9" name="TextBox 8">
            <a:extLst>
              <a:ext uri="{FF2B5EF4-FFF2-40B4-BE49-F238E27FC236}">
                <a16:creationId xmlns:a16="http://schemas.microsoft.com/office/drawing/2014/main" id="{118D375B-A342-4528-9150-B3C39FCCCA92}"/>
              </a:ext>
            </a:extLst>
          </p:cNvPr>
          <p:cNvSpPr txBox="1"/>
          <p:nvPr userDrawn="1"/>
        </p:nvSpPr>
        <p:spPr>
          <a:xfrm>
            <a:off x="968992" y="1170702"/>
            <a:ext cx="89718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lumMod val="65000"/>
                  </a:schemeClr>
                </a:solidFill>
                <a:latin typeface="Avenir Next LT Pro" panose="020B0504020202020204" pitchFamily="34" charset="0"/>
              </a:rPr>
              <a:t>Describes the matching thresholds and decisions that can be generated.</a:t>
            </a:r>
          </a:p>
          <a:p>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2C49392D-8271-4CBF-B0EE-44B90B865431}"/>
              </a:ext>
            </a:extLst>
          </p:cNvPr>
          <p:cNvSpPr txBox="1"/>
          <p:nvPr userDrawn="1"/>
        </p:nvSpPr>
        <p:spPr>
          <a:xfrm>
            <a:off x="2207623" y="2004441"/>
            <a:ext cx="1737360"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Match</a:t>
            </a:r>
          </a:p>
        </p:txBody>
      </p:sp>
      <p:sp>
        <p:nvSpPr>
          <p:cNvPr id="15" name="TextBox 14">
            <a:extLst>
              <a:ext uri="{FF2B5EF4-FFF2-40B4-BE49-F238E27FC236}">
                <a16:creationId xmlns:a16="http://schemas.microsoft.com/office/drawing/2014/main" id="{AB953FAB-0D7A-4830-9F9F-55D2F1E65224}"/>
              </a:ext>
            </a:extLst>
          </p:cNvPr>
          <p:cNvSpPr txBox="1"/>
          <p:nvPr userDrawn="1"/>
        </p:nvSpPr>
        <p:spPr>
          <a:xfrm>
            <a:off x="2181497" y="3431177"/>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Near Match</a:t>
            </a:r>
          </a:p>
        </p:txBody>
      </p:sp>
      <p:sp>
        <p:nvSpPr>
          <p:cNvPr id="16" name="TextBox 15">
            <a:extLst>
              <a:ext uri="{FF2B5EF4-FFF2-40B4-BE49-F238E27FC236}">
                <a16:creationId xmlns:a16="http://schemas.microsoft.com/office/drawing/2014/main" id="{2EA309DC-F8D8-4E43-81CF-00358857849E}"/>
              </a:ext>
            </a:extLst>
          </p:cNvPr>
          <p:cNvSpPr txBox="1"/>
          <p:nvPr userDrawn="1"/>
        </p:nvSpPr>
        <p:spPr>
          <a:xfrm>
            <a:off x="2181497" y="4988418"/>
            <a:ext cx="2246812" cy="523220"/>
          </a:xfrm>
          <a:prstGeom prst="rect">
            <a:avLst/>
          </a:prstGeom>
          <a:noFill/>
        </p:spPr>
        <p:txBody>
          <a:bodyPr wrap="square" rtlCol="0">
            <a:spAutoFit/>
          </a:bodyPr>
          <a:lstStyle/>
          <a:p>
            <a:pPr marL="0" algn="l" defTabSz="914400" rtl="0" eaLnBrk="1" latinLnBrk="0" hangingPunct="1"/>
            <a:r>
              <a:rPr lang="en-US" sz="2800" b="1" kern="1200" dirty="0">
                <a:solidFill>
                  <a:schemeClr val="tx1"/>
                </a:solidFill>
                <a:latin typeface="Avenir Next LT Pro" panose="020B0504020202020204" pitchFamily="34" charset="0"/>
                <a:ea typeface="+mn-ea"/>
                <a:cs typeface="+mn-cs"/>
              </a:rPr>
              <a:t>No Match</a:t>
            </a:r>
          </a:p>
        </p:txBody>
      </p:sp>
      <p:sp>
        <p:nvSpPr>
          <p:cNvPr id="5" name="Text Placeholder 4">
            <a:extLst>
              <a:ext uri="{FF2B5EF4-FFF2-40B4-BE49-F238E27FC236}">
                <a16:creationId xmlns:a16="http://schemas.microsoft.com/office/drawing/2014/main" id="{4297EAAB-448B-45BA-B28E-937D1219A5CD}"/>
              </a:ext>
            </a:extLst>
          </p:cNvPr>
          <p:cNvSpPr>
            <a:spLocks noGrp="1"/>
          </p:cNvSpPr>
          <p:nvPr>
            <p:ph type="body" sz="quarter" idx="11" hasCustomPrompt="1"/>
          </p:nvPr>
        </p:nvSpPr>
        <p:spPr>
          <a:xfrm>
            <a:off x="7539078" y="2063224"/>
            <a:ext cx="2874191" cy="457200"/>
          </a:xfrm>
          <a:prstGeom prst="rect">
            <a:avLst/>
          </a:prstGeom>
        </p:spPr>
        <p:txBody>
          <a:bodyPr/>
          <a:lstStyle>
            <a:lvl1pPr marL="0" indent="0" algn="r" defTabSz="914400" rtl="0" eaLnBrk="1" latinLnBrk="0" hangingPunct="1">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Edit XX-XX </a:t>
            </a:r>
          </a:p>
        </p:txBody>
      </p:sp>
      <p:sp>
        <p:nvSpPr>
          <p:cNvPr id="11" name="Text Placeholder 10">
            <a:extLst>
              <a:ext uri="{FF2B5EF4-FFF2-40B4-BE49-F238E27FC236}">
                <a16:creationId xmlns:a16="http://schemas.microsoft.com/office/drawing/2014/main" id="{A0639AA5-3C66-4AC6-9A99-45ABD805FFBD}"/>
              </a:ext>
            </a:extLst>
          </p:cNvPr>
          <p:cNvSpPr>
            <a:spLocks noGrp="1"/>
          </p:cNvSpPr>
          <p:nvPr>
            <p:ph type="body" sz="quarter" idx="12" hasCustomPrompt="1"/>
          </p:nvPr>
        </p:nvSpPr>
        <p:spPr>
          <a:xfrm>
            <a:off x="7510780" y="3431289"/>
            <a:ext cx="2902489" cy="513089"/>
          </a:xfrm>
          <a:prstGeom prst="rect">
            <a:avLst/>
          </a:prstGeom>
        </p:spPr>
        <p:txBody>
          <a:bodyPr/>
          <a:lstStyle>
            <a:lvl1pPr marL="0" indent="0" algn="r">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Edit XX-XX</a:t>
            </a:r>
          </a:p>
        </p:txBody>
      </p:sp>
      <p:sp>
        <p:nvSpPr>
          <p:cNvPr id="21" name="Text Placeholder 20">
            <a:extLst>
              <a:ext uri="{FF2B5EF4-FFF2-40B4-BE49-F238E27FC236}">
                <a16:creationId xmlns:a16="http://schemas.microsoft.com/office/drawing/2014/main" id="{D01597E4-0971-465F-8C83-865C05EF3765}"/>
              </a:ext>
            </a:extLst>
          </p:cNvPr>
          <p:cNvSpPr>
            <a:spLocks noGrp="1"/>
          </p:cNvSpPr>
          <p:nvPr>
            <p:ph type="body" sz="quarter" idx="13" hasCustomPrompt="1"/>
          </p:nvPr>
        </p:nvSpPr>
        <p:spPr>
          <a:xfrm>
            <a:off x="7510781" y="5018730"/>
            <a:ext cx="2902488" cy="488950"/>
          </a:xfrm>
          <a:prstGeom prst="rect">
            <a:avLst/>
          </a:prstGeom>
        </p:spPr>
        <p:txBody>
          <a:bodyPr/>
          <a:lstStyle>
            <a:lvl1pPr marL="0" indent="0" algn="r">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vl2pPr marL="457200" indent="0">
              <a:buNone/>
              <a:defRPr/>
            </a:lvl2pPr>
          </a:lstStyle>
          <a:p>
            <a:pPr lvl="0"/>
            <a:r>
              <a:rPr lang="en-US" dirty="0"/>
              <a:t>Edit XX-XX</a:t>
            </a:r>
          </a:p>
          <a:p>
            <a:pPr lvl="1"/>
            <a:endParaRPr lang="en-US" dirty="0"/>
          </a:p>
        </p:txBody>
      </p:sp>
      <p:sp>
        <p:nvSpPr>
          <p:cNvPr id="26" name="Text Placeholder 25">
            <a:extLst>
              <a:ext uri="{FF2B5EF4-FFF2-40B4-BE49-F238E27FC236}">
                <a16:creationId xmlns:a16="http://schemas.microsoft.com/office/drawing/2014/main" id="{5B3D80D0-B832-4EA8-8596-183EB7EF8C98}"/>
              </a:ext>
            </a:extLst>
          </p:cNvPr>
          <p:cNvSpPr>
            <a:spLocks noGrp="1"/>
          </p:cNvSpPr>
          <p:nvPr>
            <p:ph type="body" sz="quarter" idx="14"/>
          </p:nvPr>
        </p:nvSpPr>
        <p:spPr>
          <a:xfrm>
            <a:off x="2298700" y="2539999"/>
            <a:ext cx="8115300" cy="53457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vl2pPr marL="457200" indent="0">
              <a:buNone/>
              <a:defRPr/>
            </a:lvl2pPr>
          </a:lstStyle>
          <a:p>
            <a:pPr lvl="0"/>
            <a:r>
              <a:rPr lang="en-US" dirty="0"/>
              <a:t>Click to edit Master text styles</a:t>
            </a:r>
          </a:p>
          <a:p>
            <a:pPr lvl="1"/>
            <a:endParaRPr lang="en-US" dirty="0"/>
          </a:p>
        </p:txBody>
      </p:sp>
      <p:sp>
        <p:nvSpPr>
          <p:cNvPr id="28" name="Text Placeholder 27">
            <a:extLst>
              <a:ext uri="{FF2B5EF4-FFF2-40B4-BE49-F238E27FC236}">
                <a16:creationId xmlns:a16="http://schemas.microsoft.com/office/drawing/2014/main" id="{1CBCF4F9-50D8-4C6D-B7F6-BDC193FE4AF3}"/>
              </a:ext>
            </a:extLst>
          </p:cNvPr>
          <p:cNvSpPr>
            <a:spLocks noGrp="1"/>
          </p:cNvSpPr>
          <p:nvPr>
            <p:ph type="body" sz="quarter" idx="15"/>
          </p:nvPr>
        </p:nvSpPr>
        <p:spPr>
          <a:xfrm>
            <a:off x="2298700" y="3957638"/>
            <a:ext cx="8115300" cy="53498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stStyle>
          <a:p>
            <a:pPr lvl="0"/>
            <a:r>
              <a:rPr lang="en-US" dirty="0"/>
              <a:t>Click to edit Master text styles</a:t>
            </a:r>
          </a:p>
        </p:txBody>
      </p:sp>
      <p:sp>
        <p:nvSpPr>
          <p:cNvPr id="30" name="Text Placeholder 29">
            <a:extLst>
              <a:ext uri="{FF2B5EF4-FFF2-40B4-BE49-F238E27FC236}">
                <a16:creationId xmlns:a16="http://schemas.microsoft.com/office/drawing/2014/main" id="{A238F1AD-A5EF-4F0A-A5E7-E48A7383C802}"/>
              </a:ext>
            </a:extLst>
          </p:cNvPr>
          <p:cNvSpPr>
            <a:spLocks noGrp="1"/>
          </p:cNvSpPr>
          <p:nvPr>
            <p:ph type="body" sz="quarter" idx="16"/>
          </p:nvPr>
        </p:nvSpPr>
        <p:spPr>
          <a:xfrm>
            <a:off x="2297969" y="5531959"/>
            <a:ext cx="8115300" cy="53498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vl2pPr marL="457200" indent="0">
              <a:buNone/>
              <a:defRPr/>
            </a:lvl2pPr>
          </a:lstStyle>
          <a:p>
            <a:pPr marL="0" lvl="0" indent="0" algn="l" defTabSz="914400" rtl="0" eaLnBrk="1" latinLnBrk="0" hangingPunct="1">
              <a:lnSpc>
                <a:spcPct val="100000"/>
              </a:lnSpc>
              <a:spcBef>
                <a:spcPts val="0"/>
              </a:spcBef>
              <a:buFont typeface="Arial" panose="020B0604020202020204" pitchFamily="34" charset="0"/>
              <a:buNone/>
            </a:pPr>
            <a:r>
              <a:rPr lang="en-US" dirty="0"/>
              <a:t>Click to edit Master text styles</a:t>
            </a:r>
          </a:p>
          <a:p>
            <a:pPr lvl="1"/>
            <a:endParaRPr lang="en-US" dirty="0"/>
          </a:p>
        </p:txBody>
      </p:sp>
    </p:spTree>
    <p:extLst>
      <p:ext uri="{BB962C8B-B14F-4D97-AF65-F5344CB8AC3E}">
        <p14:creationId xmlns:p14="http://schemas.microsoft.com/office/powerpoint/2010/main" val="26640476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084217" y="2082819"/>
            <a:ext cx="600892" cy="87521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7582166-EC71-470E-9FD0-F8F43A19E2E0}"/>
              </a:ext>
            </a:extLst>
          </p:cNvPr>
          <p:cNvSpPr/>
          <p:nvPr userDrawn="1"/>
        </p:nvSpPr>
        <p:spPr>
          <a:xfrm>
            <a:off x="1084217" y="5126284"/>
            <a:ext cx="600892" cy="875211"/>
          </a:xfrm>
          <a:prstGeom prst="rect">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46D06F-8D39-406B-82F2-F1BE0E7DF317}"/>
              </a:ext>
            </a:extLst>
          </p:cNvPr>
          <p:cNvSpPr/>
          <p:nvPr userDrawn="1"/>
        </p:nvSpPr>
        <p:spPr>
          <a:xfrm>
            <a:off x="1084217" y="3572692"/>
            <a:ext cx="600892" cy="87521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5" name="Text Placeholder 4">
            <a:extLst>
              <a:ext uri="{FF2B5EF4-FFF2-40B4-BE49-F238E27FC236}">
                <a16:creationId xmlns:a16="http://schemas.microsoft.com/office/drawing/2014/main" id="{4297EAAB-448B-45BA-B28E-937D1219A5CD}"/>
              </a:ext>
            </a:extLst>
          </p:cNvPr>
          <p:cNvSpPr>
            <a:spLocks noGrp="1"/>
          </p:cNvSpPr>
          <p:nvPr>
            <p:ph type="body" sz="quarter" idx="11" hasCustomPrompt="1"/>
          </p:nvPr>
        </p:nvSpPr>
        <p:spPr>
          <a:xfrm>
            <a:off x="7539078" y="2063224"/>
            <a:ext cx="2874191" cy="457200"/>
          </a:xfrm>
          <a:prstGeom prst="rect">
            <a:avLst/>
          </a:prstGeom>
        </p:spPr>
        <p:txBody>
          <a:bodyPr/>
          <a:lstStyle>
            <a:lvl1pPr marL="0" indent="0" algn="r" defTabSz="914400" rtl="0" eaLnBrk="1" latinLnBrk="0" hangingPunct="1">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Edit XX-XX </a:t>
            </a:r>
          </a:p>
        </p:txBody>
      </p:sp>
      <p:sp>
        <p:nvSpPr>
          <p:cNvPr id="11" name="Text Placeholder 10">
            <a:extLst>
              <a:ext uri="{FF2B5EF4-FFF2-40B4-BE49-F238E27FC236}">
                <a16:creationId xmlns:a16="http://schemas.microsoft.com/office/drawing/2014/main" id="{A0639AA5-3C66-4AC6-9A99-45ABD805FFBD}"/>
              </a:ext>
            </a:extLst>
          </p:cNvPr>
          <p:cNvSpPr>
            <a:spLocks noGrp="1"/>
          </p:cNvSpPr>
          <p:nvPr>
            <p:ph type="body" sz="quarter" idx="12" hasCustomPrompt="1"/>
          </p:nvPr>
        </p:nvSpPr>
        <p:spPr>
          <a:xfrm>
            <a:off x="7510780" y="3444352"/>
            <a:ext cx="2902489" cy="513089"/>
          </a:xfrm>
          <a:prstGeom prst="rect">
            <a:avLst/>
          </a:prstGeom>
        </p:spPr>
        <p:txBody>
          <a:bodyPr/>
          <a:lstStyle>
            <a:lvl1pPr marL="0" indent="0" algn="r">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Edit XX-XX</a:t>
            </a:r>
          </a:p>
        </p:txBody>
      </p:sp>
      <p:sp>
        <p:nvSpPr>
          <p:cNvPr id="21" name="Text Placeholder 20">
            <a:extLst>
              <a:ext uri="{FF2B5EF4-FFF2-40B4-BE49-F238E27FC236}">
                <a16:creationId xmlns:a16="http://schemas.microsoft.com/office/drawing/2014/main" id="{D01597E4-0971-465F-8C83-865C05EF3765}"/>
              </a:ext>
            </a:extLst>
          </p:cNvPr>
          <p:cNvSpPr>
            <a:spLocks noGrp="1"/>
          </p:cNvSpPr>
          <p:nvPr>
            <p:ph type="body" sz="quarter" idx="13" hasCustomPrompt="1"/>
          </p:nvPr>
        </p:nvSpPr>
        <p:spPr>
          <a:xfrm>
            <a:off x="7510781" y="4966478"/>
            <a:ext cx="2902488" cy="488950"/>
          </a:xfrm>
          <a:prstGeom prst="rect">
            <a:avLst/>
          </a:prstGeom>
        </p:spPr>
        <p:txBody>
          <a:bodyPr/>
          <a:lstStyle>
            <a:lvl1pPr marL="0" indent="0" algn="r">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vl2pPr marL="457200" indent="0">
              <a:buNone/>
              <a:defRPr/>
            </a:lvl2pPr>
          </a:lstStyle>
          <a:p>
            <a:pPr lvl="0"/>
            <a:r>
              <a:rPr lang="en-US" dirty="0"/>
              <a:t>Edit XX-XX</a:t>
            </a:r>
          </a:p>
          <a:p>
            <a:pPr lvl="1"/>
            <a:endParaRPr lang="en-US" dirty="0"/>
          </a:p>
        </p:txBody>
      </p:sp>
      <p:sp>
        <p:nvSpPr>
          <p:cNvPr id="26" name="Text Placeholder 25">
            <a:extLst>
              <a:ext uri="{FF2B5EF4-FFF2-40B4-BE49-F238E27FC236}">
                <a16:creationId xmlns:a16="http://schemas.microsoft.com/office/drawing/2014/main" id="{5B3D80D0-B832-4EA8-8596-183EB7EF8C98}"/>
              </a:ext>
            </a:extLst>
          </p:cNvPr>
          <p:cNvSpPr>
            <a:spLocks noGrp="1"/>
          </p:cNvSpPr>
          <p:nvPr>
            <p:ph type="body" sz="quarter" idx="14"/>
          </p:nvPr>
        </p:nvSpPr>
        <p:spPr>
          <a:xfrm>
            <a:off x="2298700" y="2539999"/>
            <a:ext cx="8115300" cy="53457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vl2pPr marL="457200" indent="0">
              <a:buNone/>
              <a:defRPr/>
            </a:lvl2pPr>
          </a:lstStyle>
          <a:p>
            <a:pPr lvl="0"/>
            <a:r>
              <a:rPr lang="en-US" dirty="0"/>
              <a:t>Click to edit Master text styles</a:t>
            </a:r>
          </a:p>
          <a:p>
            <a:pPr lvl="1"/>
            <a:endParaRPr lang="en-US" dirty="0"/>
          </a:p>
        </p:txBody>
      </p:sp>
      <p:sp>
        <p:nvSpPr>
          <p:cNvPr id="28" name="Text Placeholder 27">
            <a:extLst>
              <a:ext uri="{FF2B5EF4-FFF2-40B4-BE49-F238E27FC236}">
                <a16:creationId xmlns:a16="http://schemas.microsoft.com/office/drawing/2014/main" id="{1CBCF4F9-50D8-4C6D-B7F6-BDC193FE4AF3}"/>
              </a:ext>
            </a:extLst>
          </p:cNvPr>
          <p:cNvSpPr>
            <a:spLocks noGrp="1"/>
          </p:cNvSpPr>
          <p:nvPr>
            <p:ph type="body" sz="quarter" idx="15"/>
          </p:nvPr>
        </p:nvSpPr>
        <p:spPr>
          <a:xfrm>
            <a:off x="2298700" y="3957638"/>
            <a:ext cx="8115300" cy="53498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stStyle>
          <a:p>
            <a:pPr lvl="0"/>
            <a:r>
              <a:rPr lang="en-US" dirty="0"/>
              <a:t>Click to edit Master text styles</a:t>
            </a:r>
          </a:p>
        </p:txBody>
      </p:sp>
      <p:sp>
        <p:nvSpPr>
          <p:cNvPr id="30" name="Text Placeholder 29">
            <a:extLst>
              <a:ext uri="{FF2B5EF4-FFF2-40B4-BE49-F238E27FC236}">
                <a16:creationId xmlns:a16="http://schemas.microsoft.com/office/drawing/2014/main" id="{A238F1AD-A5EF-4F0A-A5E7-E48A7383C802}"/>
              </a:ext>
            </a:extLst>
          </p:cNvPr>
          <p:cNvSpPr>
            <a:spLocks noGrp="1"/>
          </p:cNvSpPr>
          <p:nvPr>
            <p:ph type="body" sz="quarter" idx="16"/>
          </p:nvPr>
        </p:nvSpPr>
        <p:spPr>
          <a:xfrm>
            <a:off x="2297969" y="5492770"/>
            <a:ext cx="8115300" cy="53498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vl2pPr marL="457200" indent="0">
              <a:buNone/>
              <a:defRPr/>
            </a:lvl2pPr>
          </a:lstStyle>
          <a:p>
            <a:pPr marL="0" lvl="0" indent="0" algn="l" defTabSz="914400" rtl="0" eaLnBrk="1" latinLnBrk="0" hangingPunct="1">
              <a:lnSpc>
                <a:spcPct val="100000"/>
              </a:lnSpc>
              <a:spcBef>
                <a:spcPts val="0"/>
              </a:spcBef>
              <a:buFont typeface="Arial" panose="020B0604020202020204" pitchFamily="34" charset="0"/>
              <a:buNone/>
            </a:pPr>
            <a:r>
              <a:rPr lang="en-US" dirty="0"/>
              <a:t>Click to edit Master text styles</a:t>
            </a:r>
          </a:p>
          <a:p>
            <a:pPr lvl="1"/>
            <a:endParaRPr lang="en-US" dirty="0"/>
          </a:p>
        </p:txBody>
      </p:sp>
      <p:sp>
        <p:nvSpPr>
          <p:cNvPr id="7" name="Text Placeholder 6">
            <a:extLst>
              <a:ext uri="{FF2B5EF4-FFF2-40B4-BE49-F238E27FC236}">
                <a16:creationId xmlns:a16="http://schemas.microsoft.com/office/drawing/2014/main" id="{8C6215CE-52A8-4F32-ACA9-2C91447E6969}"/>
              </a:ext>
            </a:extLst>
          </p:cNvPr>
          <p:cNvSpPr>
            <a:spLocks noGrp="1"/>
          </p:cNvSpPr>
          <p:nvPr>
            <p:ph type="body" sz="quarter" idx="17"/>
          </p:nvPr>
        </p:nvSpPr>
        <p:spPr>
          <a:xfrm>
            <a:off x="979487" y="1160919"/>
            <a:ext cx="9433781" cy="415537"/>
          </a:xfrm>
          <a:prstGeom prst="rect">
            <a:avLst/>
          </a:prstGeom>
        </p:spPr>
        <p:txBody>
          <a:bodyPr/>
          <a:lstStyle>
            <a:lvl1pPr marL="0" indent="0">
              <a:lnSpc>
                <a:spcPct val="100000"/>
              </a:lnSpc>
              <a:spcBef>
                <a:spcPts val="0"/>
              </a:spcBef>
              <a:buNone/>
              <a:defRPr lang="en-US" sz="2000" b="0" kern="1200" dirty="0" smtClean="0">
                <a:solidFill>
                  <a:schemeClr val="bg1">
                    <a:lumMod val="65000"/>
                  </a:schemeClr>
                </a:solidFill>
                <a:latin typeface="Avenir Next LT Pro" panose="020B0504020202020204" pitchFamily="34" charset="0"/>
                <a:ea typeface="+mn-ea"/>
                <a:cs typeface="+mn-cs"/>
              </a:defRPr>
            </a:lvl1pPr>
          </a:lstStyle>
          <a:p>
            <a:pPr lvl="0"/>
            <a:r>
              <a:rPr lang="en-US" dirty="0"/>
              <a:t>Click to edit Master text styles</a:t>
            </a:r>
          </a:p>
        </p:txBody>
      </p:sp>
      <p:sp>
        <p:nvSpPr>
          <p:cNvPr id="18" name="Text Placeholder 17">
            <a:extLst>
              <a:ext uri="{FF2B5EF4-FFF2-40B4-BE49-F238E27FC236}">
                <a16:creationId xmlns:a16="http://schemas.microsoft.com/office/drawing/2014/main" id="{B49F1998-EA2C-4CF0-997B-DB301CF7FA4C}"/>
              </a:ext>
            </a:extLst>
          </p:cNvPr>
          <p:cNvSpPr>
            <a:spLocks noGrp="1"/>
          </p:cNvSpPr>
          <p:nvPr>
            <p:ph type="body" sz="quarter" idx="18"/>
          </p:nvPr>
        </p:nvSpPr>
        <p:spPr>
          <a:xfrm>
            <a:off x="792163" y="409768"/>
            <a:ext cx="10607675" cy="731576"/>
          </a:xfrm>
          <a:prstGeom prst="rect">
            <a:avLst/>
          </a:prstGeom>
        </p:spPr>
        <p:txBody>
          <a:bodyPr/>
          <a:lstStyle>
            <a:lvl1pPr marL="0" indent="0">
              <a:lnSpc>
                <a:spcPct val="100000"/>
              </a:lnSpc>
              <a:spcBef>
                <a:spcPts val="0"/>
              </a:spcBef>
              <a:buNone/>
              <a:defRPr lang="en-US" sz="5000" b="0" kern="1200" dirty="0" smtClean="0">
                <a:gradFill flip="none" rotWithShape="1">
                  <a:gsLst>
                    <a:gs pos="0">
                      <a:srgbClr val="2F0F50"/>
                    </a:gs>
                    <a:gs pos="100000">
                      <a:srgbClr val="4C269A"/>
                    </a:gs>
                  </a:gsLst>
                  <a:lin ang="16200000" scaled="0"/>
                  <a:tileRect/>
                </a:gradFill>
                <a:effectLst/>
                <a:latin typeface="Avenir LT Std 65 Medium"/>
                <a:ea typeface="+mj-ea"/>
                <a:cs typeface="Arial" pitchFamily="34" charset="0"/>
              </a:defRPr>
            </a:lvl1pPr>
          </a:lstStyle>
          <a:p>
            <a:pPr lvl="0"/>
            <a:r>
              <a:rPr lang="en-US" dirty="0"/>
              <a:t>Click to edit Master text styles</a:t>
            </a:r>
          </a:p>
        </p:txBody>
      </p:sp>
      <p:sp>
        <p:nvSpPr>
          <p:cNvPr id="20" name="Text Placeholder 19">
            <a:extLst>
              <a:ext uri="{FF2B5EF4-FFF2-40B4-BE49-F238E27FC236}">
                <a16:creationId xmlns:a16="http://schemas.microsoft.com/office/drawing/2014/main" id="{4ABA1603-177F-4A88-85B6-CB71EED63CAB}"/>
              </a:ext>
            </a:extLst>
          </p:cNvPr>
          <p:cNvSpPr>
            <a:spLocks noGrp="1"/>
          </p:cNvSpPr>
          <p:nvPr>
            <p:ph type="body" sz="quarter" idx="19"/>
          </p:nvPr>
        </p:nvSpPr>
        <p:spPr>
          <a:xfrm>
            <a:off x="2181496" y="2059468"/>
            <a:ext cx="3095897" cy="400050"/>
          </a:xfrm>
          <a:prstGeom prst="rect">
            <a:avLst/>
          </a:prstGeom>
        </p:spPr>
        <p:txBody>
          <a:bodyPr/>
          <a:lstStyle>
            <a:lvl1pPr marL="0" indent="0">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Click to edit</a:t>
            </a:r>
          </a:p>
        </p:txBody>
      </p:sp>
      <p:sp>
        <p:nvSpPr>
          <p:cNvPr id="25" name="Text Placeholder 19">
            <a:extLst>
              <a:ext uri="{FF2B5EF4-FFF2-40B4-BE49-F238E27FC236}">
                <a16:creationId xmlns:a16="http://schemas.microsoft.com/office/drawing/2014/main" id="{5919D3EA-49A6-41DE-8C2F-31979CE7489D}"/>
              </a:ext>
            </a:extLst>
          </p:cNvPr>
          <p:cNvSpPr>
            <a:spLocks noGrp="1"/>
          </p:cNvSpPr>
          <p:nvPr>
            <p:ph type="body" sz="quarter" idx="20"/>
          </p:nvPr>
        </p:nvSpPr>
        <p:spPr>
          <a:xfrm>
            <a:off x="2181497" y="3449270"/>
            <a:ext cx="3095896" cy="400050"/>
          </a:xfrm>
          <a:prstGeom prst="rect">
            <a:avLst/>
          </a:prstGeom>
        </p:spPr>
        <p:txBody>
          <a:bodyPr/>
          <a:lstStyle>
            <a:lvl1pPr marL="0" indent="0">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Click to edit</a:t>
            </a:r>
          </a:p>
        </p:txBody>
      </p:sp>
      <p:sp>
        <p:nvSpPr>
          <p:cNvPr id="27" name="Text Placeholder 19">
            <a:extLst>
              <a:ext uri="{FF2B5EF4-FFF2-40B4-BE49-F238E27FC236}">
                <a16:creationId xmlns:a16="http://schemas.microsoft.com/office/drawing/2014/main" id="{452798CD-27E1-4E95-8781-B0D5E64A9AB6}"/>
              </a:ext>
            </a:extLst>
          </p:cNvPr>
          <p:cNvSpPr>
            <a:spLocks noGrp="1"/>
          </p:cNvSpPr>
          <p:nvPr>
            <p:ph type="body" sz="quarter" idx="21"/>
          </p:nvPr>
        </p:nvSpPr>
        <p:spPr>
          <a:xfrm>
            <a:off x="2181496" y="4992239"/>
            <a:ext cx="3095895" cy="400050"/>
          </a:xfrm>
          <a:prstGeom prst="rect">
            <a:avLst/>
          </a:prstGeom>
        </p:spPr>
        <p:txBody>
          <a:bodyPr/>
          <a:lstStyle>
            <a:lvl1pPr marL="0" indent="0">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Click to edit</a:t>
            </a:r>
          </a:p>
        </p:txBody>
      </p:sp>
    </p:spTree>
    <p:extLst>
      <p:ext uri="{BB962C8B-B14F-4D97-AF65-F5344CB8AC3E}">
        <p14:creationId xmlns:p14="http://schemas.microsoft.com/office/powerpoint/2010/main" val="21556893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14C2E7-1846-458C-9926-6E0D15AD6D71}"/>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2" name="Rectangle 1">
            <a:extLst>
              <a:ext uri="{FF2B5EF4-FFF2-40B4-BE49-F238E27FC236}">
                <a16:creationId xmlns:a16="http://schemas.microsoft.com/office/drawing/2014/main" id="{B00EDEE4-D70B-4400-A9F8-55E3C6DF6593}"/>
              </a:ext>
            </a:extLst>
          </p:cNvPr>
          <p:cNvSpPr/>
          <p:nvPr userDrawn="1"/>
        </p:nvSpPr>
        <p:spPr>
          <a:xfrm>
            <a:off x="1136468" y="2111129"/>
            <a:ext cx="496389" cy="418031"/>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D069B491-6E26-44DF-91B9-F885186881C5}"/>
              </a:ext>
            </a:extLst>
          </p:cNvPr>
          <p:cNvCxnSpPr/>
          <p:nvPr userDrawn="1"/>
        </p:nvCxnSpPr>
        <p:spPr>
          <a:xfrm>
            <a:off x="1084217" y="3285308"/>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5310864-A42D-48B6-898E-2CD0EC35115E}"/>
              </a:ext>
            </a:extLst>
          </p:cNvPr>
          <p:cNvCxnSpPr/>
          <p:nvPr userDrawn="1"/>
        </p:nvCxnSpPr>
        <p:spPr>
          <a:xfrm>
            <a:off x="1097280" y="4770119"/>
            <a:ext cx="600892" cy="0"/>
          </a:xfrm>
          <a:prstGeom prst="line">
            <a:avLst/>
          </a:prstGeom>
          <a:ln>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26" name="Text Placeholder 25">
            <a:extLst>
              <a:ext uri="{FF2B5EF4-FFF2-40B4-BE49-F238E27FC236}">
                <a16:creationId xmlns:a16="http://schemas.microsoft.com/office/drawing/2014/main" id="{5B3D80D0-B832-4EA8-8596-183EB7EF8C98}"/>
              </a:ext>
            </a:extLst>
          </p:cNvPr>
          <p:cNvSpPr>
            <a:spLocks noGrp="1"/>
          </p:cNvSpPr>
          <p:nvPr>
            <p:ph type="body" sz="quarter" idx="14"/>
          </p:nvPr>
        </p:nvSpPr>
        <p:spPr>
          <a:xfrm>
            <a:off x="2298700" y="2539999"/>
            <a:ext cx="8115300" cy="53457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vl2pPr marL="457200" indent="0">
              <a:buNone/>
              <a:defRPr/>
            </a:lvl2pPr>
          </a:lstStyle>
          <a:p>
            <a:pPr lvl="0"/>
            <a:r>
              <a:rPr lang="en-US" dirty="0"/>
              <a:t>Click to edit Master text styles</a:t>
            </a:r>
          </a:p>
          <a:p>
            <a:pPr lvl="1"/>
            <a:endParaRPr lang="en-US" dirty="0"/>
          </a:p>
        </p:txBody>
      </p:sp>
      <p:sp>
        <p:nvSpPr>
          <p:cNvPr id="28" name="Text Placeholder 27">
            <a:extLst>
              <a:ext uri="{FF2B5EF4-FFF2-40B4-BE49-F238E27FC236}">
                <a16:creationId xmlns:a16="http://schemas.microsoft.com/office/drawing/2014/main" id="{1CBCF4F9-50D8-4C6D-B7F6-BDC193FE4AF3}"/>
              </a:ext>
            </a:extLst>
          </p:cNvPr>
          <p:cNvSpPr>
            <a:spLocks noGrp="1"/>
          </p:cNvSpPr>
          <p:nvPr>
            <p:ph type="body" sz="quarter" idx="15"/>
          </p:nvPr>
        </p:nvSpPr>
        <p:spPr>
          <a:xfrm>
            <a:off x="2298700" y="3957638"/>
            <a:ext cx="8115300" cy="53498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stStyle>
          <a:p>
            <a:pPr lvl="0"/>
            <a:r>
              <a:rPr lang="en-US" dirty="0"/>
              <a:t>Click to edit Master text styles</a:t>
            </a:r>
          </a:p>
        </p:txBody>
      </p:sp>
      <p:sp>
        <p:nvSpPr>
          <p:cNvPr id="30" name="Text Placeholder 29">
            <a:extLst>
              <a:ext uri="{FF2B5EF4-FFF2-40B4-BE49-F238E27FC236}">
                <a16:creationId xmlns:a16="http://schemas.microsoft.com/office/drawing/2014/main" id="{A238F1AD-A5EF-4F0A-A5E7-E48A7383C802}"/>
              </a:ext>
            </a:extLst>
          </p:cNvPr>
          <p:cNvSpPr>
            <a:spLocks noGrp="1"/>
          </p:cNvSpPr>
          <p:nvPr>
            <p:ph type="body" sz="quarter" idx="16"/>
          </p:nvPr>
        </p:nvSpPr>
        <p:spPr>
          <a:xfrm>
            <a:off x="2297969" y="5492770"/>
            <a:ext cx="8115300" cy="534987"/>
          </a:xfrm>
          <a:prstGeom prst="rect">
            <a:avLst/>
          </a:prstGeom>
        </p:spPr>
        <p:txBody>
          <a:bodyPr/>
          <a:lstStyle>
            <a:lvl1pPr marL="0" indent="0">
              <a:lnSpc>
                <a:spcPct val="100000"/>
              </a:lnSpc>
              <a:spcBef>
                <a:spcPts val="0"/>
              </a:spcBef>
              <a:buNone/>
              <a:defRPr lang="en-US" sz="2000" kern="1200" dirty="0" smtClean="0">
                <a:solidFill>
                  <a:schemeClr val="tx1">
                    <a:lumMod val="50000"/>
                    <a:lumOff val="50000"/>
                  </a:schemeClr>
                </a:solidFill>
                <a:latin typeface="Avenir Next LT Pro" panose="020B0504020202020204" pitchFamily="34" charset="0"/>
                <a:ea typeface="+mn-ea"/>
                <a:cs typeface="+mn-cs"/>
              </a:defRPr>
            </a:lvl1pPr>
            <a:lvl2pPr marL="457200" indent="0">
              <a:buNone/>
              <a:defRPr/>
            </a:lvl2pPr>
          </a:lstStyle>
          <a:p>
            <a:pPr marL="0" lvl="0" indent="0" algn="l" defTabSz="914400" rtl="0" eaLnBrk="1" latinLnBrk="0" hangingPunct="1">
              <a:lnSpc>
                <a:spcPct val="100000"/>
              </a:lnSpc>
              <a:spcBef>
                <a:spcPts val="0"/>
              </a:spcBef>
              <a:buFont typeface="Arial" panose="020B0604020202020204" pitchFamily="34" charset="0"/>
              <a:buNone/>
            </a:pPr>
            <a:r>
              <a:rPr lang="en-US" dirty="0"/>
              <a:t>Click to edit Master text styles</a:t>
            </a:r>
          </a:p>
          <a:p>
            <a:pPr lvl="1"/>
            <a:endParaRPr lang="en-US" dirty="0"/>
          </a:p>
        </p:txBody>
      </p:sp>
      <p:sp>
        <p:nvSpPr>
          <p:cNvPr id="7" name="Text Placeholder 6">
            <a:extLst>
              <a:ext uri="{FF2B5EF4-FFF2-40B4-BE49-F238E27FC236}">
                <a16:creationId xmlns:a16="http://schemas.microsoft.com/office/drawing/2014/main" id="{8C6215CE-52A8-4F32-ACA9-2C91447E6969}"/>
              </a:ext>
            </a:extLst>
          </p:cNvPr>
          <p:cNvSpPr>
            <a:spLocks noGrp="1"/>
          </p:cNvSpPr>
          <p:nvPr>
            <p:ph type="body" sz="quarter" idx="17"/>
          </p:nvPr>
        </p:nvSpPr>
        <p:spPr>
          <a:xfrm>
            <a:off x="979487" y="1160919"/>
            <a:ext cx="9433781" cy="415537"/>
          </a:xfrm>
          <a:prstGeom prst="rect">
            <a:avLst/>
          </a:prstGeom>
        </p:spPr>
        <p:txBody>
          <a:bodyPr/>
          <a:lstStyle>
            <a:lvl1pPr marL="0" indent="0">
              <a:lnSpc>
                <a:spcPct val="100000"/>
              </a:lnSpc>
              <a:spcBef>
                <a:spcPts val="0"/>
              </a:spcBef>
              <a:buNone/>
              <a:defRPr lang="en-US" sz="2000" b="0" kern="1200" dirty="0" smtClean="0">
                <a:solidFill>
                  <a:schemeClr val="bg1">
                    <a:lumMod val="65000"/>
                  </a:schemeClr>
                </a:solidFill>
                <a:latin typeface="Avenir Next LT Pro" panose="020B0504020202020204" pitchFamily="34" charset="0"/>
                <a:ea typeface="+mn-ea"/>
                <a:cs typeface="+mn-cs"/>
              </a:defRPr>
            </a:lvl1pPr>
          </a:lstStyle>
          <a:p>
            <a:pPr lvl="0"/>
            <a:r>
              <a:rPr lang="en-US" dirty="0"/>
              <a:t>Click to edit Master text styles</a:t>
            </a:r>
          </a:p>
        </p:txBody>
      </p:sp>
      <p:sp>
        <p:nvSpPr>
          <p:cNvPr id="18" name="Text Placeholder 17">
            <a:extLst>
              <a:ext uri="{FF2B5EF4-FFF2-40B4-BE49-F238E27FC236}">
                <a16:creationId xmlns:a16="http://schemas.microsoft.com/office/drawing/2014/main" id="{B49F1998-EA2C-4CF0-997B-DB301CF7FA4C}"/>
              </a:ext>
            </a:extLst>
          </p:cNvPr>
          <p:cNvSpPr>
            <a:spLocks noGrp="1"/>
          </p:cNvSpPr>
          <p:nvPr>
            <p:ph type="body" sz="quarter" idx="18"/>
          </p:nvPr>
        </p:nvSpPr>
        <p:spPr>
          <a:xfrm>
            <a:off x="792163" y="409768"/>
            <a:ext cx="10607675" cy="731576"/>
          </a:xfrm>
          <a:prstGeom prst="rect">
            <a:avLst/>
          </a:prstGeom>
        </p:spPr>
        <p:txBody>
          <a:bodyPr/>
          <a:lstStyle>
            <a:lvl1pPr marL="0" indent="0">
              <a:lnSpc>
                <a:spcPct val="100000"/>
              </a:lnSpc>
              <a:spcBef>
                <a:spcPts val="0"/>
              </a:spcBef>
              <a:buNone/>
              <a:defRPr lang="en-US" sz="5000" b="0" kern="1200" dirty="0" smtClean="0">
                <a:gradFill flip="none" rotWithShape="1">
                  <a:gsLst>
                    <a:gs pos="0">
                      <a:srgbClr val="2F0F50"/>
                    </a:gs>
                    <a:gs pos="100000">
                      <a:srgbClr val="4C269A"/>
                    </a:gs>
                  </a:gsLst>
                  <a:lin ang="16200000" scaled="0"/>
                  <a:tileRect/>
                </a:gradFill>
                <a:effectLst/>
                <a:latin typeface="Avenir LT Std 65 Medium"/>
                <a:ea typeface="+mj-ea"/>
                <a:cs typeface="Arial" pitchFamily="34" charset="0"/>
              </a:defRPr>
            </a:lvl1pPr>
          </a:lstStyle>
          <a:p>
            <a:pPr lvl="0"/>
            <a:r>
              <a:rPr lang="en-US" dirty="0"/>
              <a:t>Click to edit Master text styles</a:t>
            </a:r>
          </a:p>
        </p:txBody>
      </p:sp>
      <p:sp>
        <p:nvSpPr>
          <p:cNvPr id="20" name="Text Placeholder 19">
            <a:extLst>
              <a:ext uri="{FF2B5EF4-FFF2-40B4-BE49-F238E27FC236}">
                <a16:creationId xmlns:a16="http://schemas.microsoft.com/office/drawing/2014/main" id="{4ABA1603-177F-4A88-85B6-CB71EED63CAB}"/>
              </a:ext>
            </a:extLst>
          </p:cNvPr>
          <p:cNvSpPr>
            <a:spLocks noGrp="1"/>
          </p:cNvSpPr>
          <p:nvPr>
            <p:ph type="body" sz="quarter" idx="19"/>
          </p:nvPr>
        </p:nvSpPr>
        <p:spPr>
          <a:xfrm>
            <a:off x="2181496" y="2059468"/>
            <a:ext cx="3095897" cy="400050"/>
          </a:xfrm>
          <a:prstGeom prst="rect">
            <a:avLst/>
          </a:prstGeom>
        </p:spPr>
        <p:txBody>
          <a:bodyPr/>
          <a:lstStyle>
            <a:lvl1pPr marL="0" indent="0">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Click to edit</a:t>
            </a:r>
          </a:p>
        </p:txBody>
      </p:sp>
      <p:sp>
        <p:nvSpPr>
          <p:cNvPr id="25" name="Text Placeholder 19">
            <a:extLst>
              <a:ext uri="{FF2B5EF4-FFF2-40B4-BE49-F238E27FC236}">
                <a16:creationId xmlns:a16="http://schemas.microsoft.com/office/drawing/2014/main" id="{5919D3EA-49A6-41DE-8C2F-31979CE7489D}"/>
              </a:ext>
            </a:extLst>
          </p:cNvPr>
          <p:cNvSpPr>
            <a:spLocks noGrp="1"/>
          </p:cNvSpPr>
          <p:nvPr>
            <p:ph type="body" sz="quarter" idx="20"/>
          </p:nvPr>
        </p:nvSpPr>
        <p:spPr>
          <a:xfrm>
            <a:off x="2181497" y="3449270"/>
            <a:ext cx="3095896" cy="400050"/>
          </a:xfrm>
          <a:prstGeom prst="rect">
            <a:avLst/>
          </a:prstGeom>
        </p:spPr>
        <p:txBody>
          <a:bodyPr/>
          <a:lstStyle>
            <a:lvl1pPr marL="0" indent="0">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Click to edit</a:t>
            </a:r>
          </a:p>
        </p:txBody>
      </p:sp>
      <p:sp>
        <p:nvSpPr>
          <p:cNvPr id="27" name="Text Placeholder 19">
            <a:extLst>
              <a:ext uri="{FF2B5EF4-FFF2-40B4-BE49-F238E27FC236}">
                <a16:creationId xmlns:a16="http://schemas.microsoft.com/office/drawing/2014/main" id="{452798CD-27E1-4E95-8781-B0D5E64A9AB6}"/>
              </a:ext>
            </a:extLst>
          </p:cNvPr>
          <p:cNvSpPr>
            <a:spLocks noGrp="1"/>
          </p:cNvSpPr>
          <p:nvPr>
            <p:ph type="body" sz="quarter" idx="21"/>
          </p:nvPr>
        </p:nvSpPr>
        <p:spPr>
          <a:xfrm>
            <a:off x="2181496" y="4992239"/>
            <a:ext cx="3095895" cy="400050"/>
          </a:xfrm>
          <a:prstGeom prst="rect">
            <a:avLst/>
          </a:prstGeom>
        </p:spPr>
        <p:txBody>
          <a:bodyPr/>
          <a:lstStyle>
            <a:lvl1pPr marL="0" indent="0">
              <a:lnSpc>
                <a:spcPct val="100000"/>
              </a:lnSpc>
              <a:spcBef>
                <a:spcPts val="0"/>
              </a:spcBef>
              <a:buNone/>
              <a:defRPr lang="en-US" sz="2800" b="1" kern="1200" dirty="0" smtClean="0">
                <a:solidFill>
                  <a:schemeClr val="tx1"/>
                </a:solidFill>
                <a:latin typeface="Avenir Next LT Pro" panose="020B0504020202020204" pitchFamily="34" charset="0"/>
                <a:ea typeface="+mn-ea"/>
                <a:cs typeface="+mn-cs"/>
              </a:defRPr>
            </a:lvl1pPr>
          </a:lstStyle>
          <a:p>
            <a:pPr lvl="0"/>
            <a:r>
              <a:rPr lang="en-US" dirty="0"/>
              <a:t>Click to edit</a:t>
            </a:r>
          </a:p>
        </p:txBody>
      </p:sp>
      <p:sp>
        <p:nvSpPr>
          <p:cNvPr id="19" name="Rectangle 18">
            <a:extLst>
              <a:ext uri="{FF2B5EF4-FFF2-40B4-BE49-F238E27FC236}">
                <a16:creationId xmlns:a16="http://schemas.microsoft.com/office/drawing/2014/main" id="{B69318A4-FB45-4A66-80F0-FF3D563E1BB4}"/>
              </a:ext>
            </a:extLst>
          </p:cNvPr>
          <p:cNvSpPr/>
          <p:nvPr userDrawn="1"/>
        </p:nvSpPr>
        <p:spPr>
          <a:xfrm>
            <a:off x="1151997" y="5014104"/>
            <a:ext cx="496389" cy="418031"/>
          </a:xfrm>
          <a:prstGeom prst="rect">
            <a:avLst/>
          </a:prstGeom>
          <a:solidFill>
            <a:schemeClr val="accent2"/>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B1E75F5-6ABE-45B4-90A6-8DF23C4571B2}"/>
              </a:ext>
            </a:extLst>
          </p:cNvPr>
          <p:cNvSpPr/>
          <p:nvPr userDrawn="1"/>
        </p:nvSpPr>
        <p:spPr>
          <a:xfrm>
            <a:off x="1132868" y="3499266"/>
            <a:ext cx="496389" cy="418031"/>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2332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rgbClr val="4C306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6B7F9E-3130-4A60-B8EE-C2D1D794DABE}"/>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8" name="Rectangle 7">
            <a:extLst>
              <a:ext uri="{FF2B5EF4-FFF2-40B4-BE49-F238E27FC236}">
                <a16:creationId xmlns:a16="http://schemas.microsoft.com/office/drawing/2014/main" id="{8C22BB98-762E-4BD0-B3DF-90AA141D50CA}"/>
              </a:ext>
            </a:extLst>
          </p:cNvPr>
          <p:cNvSpPr/>
          <p:nvPr userDrawn="1"/>
        </p:nvSpPr>
        <p:spPr>
          <a:xfrm>
            <a:off x="1385048" y="1149723"/>
            <a:ext cx="4155140" cy="4558553"/>
          </a:xfrm>
          <a:prstGeom prst="rect">
            <a:avLst/>
          </a:prstGeom>
          <a:noFill/>
          <a:ln w="76200">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332611-5829-4BF6-9232-4D0770C86B84}"/>
              </a:ext>
            </a:extLst>
          </p:cNvPr>
          <p:cNvSpPr/>
          <p:nvPr userDrawn="1"/>
        </p:nvSpPr>
        <p:spPr>
          <a:xfrm>
            <a:off x="5325035" y="2030506"/>
            <a:ext cx="403412" cy="2971800"/>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4923290-7E1F-419D-A36F-CD8EA7E6C5BC}"/>
              </a:ext>
            </a:extLst>
          </p:cNvPr>
          <p:cNvSpPr>
            <a:spLocks noGrp="1"/>
          </p:cNvSpPr>
          <p:nvPr>
            <p:ph type="body" sz="quarter" idx="11"/>
          </p:nvPr>
        </p:nvSpPr>
        <p:spPr>
          <a:xfrm>
            <a:off x="2016965" y="2972455"/>
            <a:ext cx="4634849" cy="846511"/>
          </a:xfrm>
          <a:prstGeom prst="rect">
            <a:avLst/>
          </a:prstGeom>
        </p:spPr>
        <p:txBody>
          <a:bodyPr/>
          <a:lstStyle>
            <a:lvl1pPr marL="0" indent="0" algn="ctr">
              <a:buNone/>
              <a:defRPr sz="5400">
                <a:solidFill>
                  <a:schemeClr val="bg1"/>
                </a:solidFill>
                <a:latin typeface="Avenir LT Std 65 Medium" panose="020B0603020203020204" pitchFamily="34" charset="0"/>
              </a:defRPr>
            </a:lvl1pPr>
            <a:lvl2pPr>
              <a:defRPr>
                <a:solidFill>
                  <a:schemeClr val="bg1"/>
                </a:solidFill>
                <a:latin typeface="Avenir LT Std 65 Medium" panose="020B0603020203020204" pitchFamily="34" charset="0"/>
              </a:defRPr>
            </a:lvl2pPr>
            <a:lvl3pPr>
              <a:defRPr>
                <a:solidFill>
                  <a:schemeClr val="bg1"/>
                </a:solidFill>
                <a:latin typeface="Avenir LT Std 65 Medium" panose="020B0603020203020204" pitchFamily="34" charset="0"/>
              </a:defRPr>
            </a:lvl3pPr>
            <a:lvl4pPr>
              <a:defRPr>
                <a:solidFill>
                  <a:schemeClr val="bg1"/>
                </a:solidFill>
                <a:latin typeface="Avenir LT Std 65 Medium" panose="020B0603020203020204" pitchFamily="34" charset="0"/>
              </a:defRPr>
            </a:lvl4pPr>
            <a:lvl5pPr>
              <a:defRPr>
                <a:solidFill>
                  <a:schemeClr val="bg1"/>
                </a:solidFill>
                <a:latin typeface="Avenir LT Std 65 Medium" panose="020B0603020203020204" pitchFamily="34" charset="0"/>
              </a:defRPr>
            </a:lvl5pPr>
          </a:lstStyle>
          <a:p>
            <a:pPr lvl="0"/>
            <a:r>
              <a:rPr lang="en-US" dirty="0"/>
              <a:t>Click to edit</a:t>
            </a:r>
          </a:p>
        </p:txBody>
      </p:sp>
      <p:sp>
        <p:nvSpPr>
          <p:cNvPr id="10" name="Flowchart: Extract 9">
            <a:extLst>
              <a:ext uri="{FF2B5EF4-FFF2-40B4-BE49-F238E27FC236}">
                <a16:creationId xmlns:a16="http://schemas.microsoft.com/office/drawing/2014/main" id="{9B1B24BC-1173-4FA1-8886-50C36689AC65}"/>
              </a:ext>
            </a:extLst>
          </p:cNvPr>
          <p:cNvSpPr/>
          <p:nvPr userDrawn="1"/>
        </p:nvSpPr>
        <p:spPr>
          <a:xfrm rot="5400000">
            <a:off x="7837440" y="2415942"/>
            <a:ext cx="2380132" cy="2026117"/>
          </a:xfrm>
          <a:prstGeom prst="flowChartExtract">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5256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4C306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6B7F9E-3130-4A60-B8EE-C2D1D794DABE}"/>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9" name="Rectangle 8">
            <a:extLst>
              <a:ext uri="{FF2B5EF4-FFF2-40B4-BE49-F238E27FC236}">
                <a16:creationId xmlns:a16="http://schemas.microsoft.com/office/drawing/2014/main" id="{52332611-5829-4BF6-9232-4D0770C86B84}"/>
              </a:ext>
            </a:extLst>
          </p:cNvPr>
          <p:cNvSpPr/>
          <p:nvPr userDrawn="1"/>
        </p:nvSpPr>
        <p:spPr>
          <a:xfrm>
            <a:off x="5325035" y="2030506"/>
            <a:ext cx="403412" cy="2971800"/>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FF29D5-070B-4811-9F51-3DA80C6281AB}"/>
              </a:ext>
            </a:extLst>
          </p:cNvPr>
          <p:cNvSpPr txBox="1"/>
          <p:nvPr userDrawn="1"/>
        </p:nvSpPr>
        <p:spPr>
          <a:xfrm>
            <a:off x="4569758" y="-272828"/>
            <a:ext cx="3052482" cy="6247864"/>
          </a:xfrm>
          <a:prstGeom prst="rect">
            <a:avLst/>
          </a:prstGeom>
          <a:noFill/>
        </p:spPr>
        <p:txBody>
          <a:bodyPr wrap="square" rtlCol="0">
            <a:spAutoFit/>
          </a:bodyPr>
          <a:lstStyle/>
          <a:p>
            <a:r>
              <a:rPr lang="en-US" sz="40000" dirty="0">
                <a:solidFill>
                  <a:srgbClr val="ED7D31"/>
                </a:solidFill>
                <a:latin typeface="Avenir LT Std 65 Medium" panose="020B0603020203020204" pitchFamily="34" charset="0"/>
              </a:rPr>
              <a:t>?</a:t>
            </a:r>
          </a:p>
        </p:txBody>
      </p:sp>
      <p:sp>
        <p:nvSpPr>
          <p:cNvPr id="7" name="Text Placeholder 6">
            <a:extLst>
              <a:ext uri="{FF2B5EF4-FFF2-40B4-BE49-F238E27FC236}">
                <a16:creationId xmlns:a16="http://schemas.microsoft.com/office/drawing/2014/main" id="{34923290-7E1F-419D-A36F-CD8EA7E6C5BC}"/>
              </a:ext>
            </a:extLst>
          </p:cNvPr>
          <p:cNvSpPr>
            <a:spLocks noGrp="1"/>
          </p:cNvSpPr>
          <p:nvPr>
            <p:ph type="body" sz="quarter" idx="11" hasCustomPrompt="1"/>
          </p:nvPr>
        </p:nvSpPr>
        <p:spPr>
          <a:xfrm>
            <a:off x="0" y="5072139"/>
            <a:ext cx="12192000" cy="833063"/>
          </a:xfrm>
          <a:prstGeom prst="rect">
            <a:avLst/>
          </a:prstGeom>
        </p:spPr>
        <p:txBody>
          <a:bodyPr/>
          <a:lstStyle>
            <a:lvl1pPr marL="0" indent="0" algn="ctr">
              <a:buNone/>
              <a:defRPr sz="5400">
                <a:solidFill>
                  <a:schemeClr val="bg1"/>
                </a:solidFill>
                <a:latin typeface="Avenir LT Std 65 Medium" panose="020B0603020203020204" pitchFamily="34" charset="0"/>
              </a:defRPr>
            </a:lvl1pPr>
            <a:lvl2pPr>
              <a:defRPr>
                <a:solidFill>
                  <a:schemeClr val="bg1"/>
                </a:solidFill>
                <a:latin typeface="Avenir LT Std 65 Medium" panose="020B0603020203020204" pitchFamily="34" charset="0"/>
              </a:defRPr>
            </a:lvl2pPr>
            <a:lvl3pPr>
              <a:defRPr>
                <a:solidFill>
                  <a:schemeClr val="bg1"/>
                </a:solidFill>
                <a:latin typeface="Avenir LT Std 65 Medium" panose="020B0603020203020204" pitchFamily="34" charset="0"/>
              </a:defRPr>
            </a:lvl3pPr>
            <a:lvl4pPr>
              <a:defRPr>
                <a:solidFill>
                  <a:schemeClr val="bg1"/>
                </a:solidFill>
                <a:latin typeface="Avenir LT Std 65 Medium" panose="020B0603020203020204" pitchFamily="34" charset="0"/>
              </a:defRPr>
            </a:lvl4pPr>
            <a:lvl5pPr>
              <a:defRPr>
                <a:solidFill>
                  <a:schemeClr val="bg1"/>
                </a:solidFill>
                <a:latin typeface="Avenir LT Std 65 Medium" panose="020B0603020203020204" pitchFamily="34" charset="0"/>
              </a:defRPr>
            </a:lvl5pPr>
          </a:lstStyle>
          <a:p>
            <a:pPr lvl="0"/>
            <a:r>
              <a:rPr lang="en-US" dirty="0"/>
              <a:t>Click to edit question</a:t>
            </a:r>
          </a:p>
        </p:txBody>
      </p:sp>
    </p:spTree>
    <p:extLst>
      <p:ext uri="{BB962C8B-B14F-4D97-AF65-F5344CB8AC3E}">
        <p14:creationId xmlns:p14="http://schemas.microsoft.com/office/powerpoint/2010/main" val="25601967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6_Custom Layout">
    <p:bg>
      <p:bgPr>
        <a:solidFill>
          <a:srgbClr val="4C306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6B7F9E-3130-4A60-B8EE-C2D1D794DABE}"/>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9" name="Rectangle 8">
            <a:extLst>
              <a:ext uri="{FF2B5EF4-FFF2-40B4-BE49-F238E27FC236}">
                <a16:creationId xmlns:a16="http://schemas.microsoft.com/office/drawing/2014/main" id="{52332611-5829-4BF6-9232-4D0770C86B84}"/>
              </a:ext>
            </a:extLst>
          </p:cNvPr>
          <p:cNvSpPr/>
          <p:nvPr userDrawn="1"/>
        </p:nvSpPr>
        <p:spPr>
          <a:xfrm>
            <a:off x="5325035" y="2030506"/>
            <a:ext cx="403412" cy="2971800"/>
          </a:xfrm>
          <a:prstGeom prst="rect">
            <a:avLst/>
          </a:prstGeom>
          <a:solidFill>
            <a:srgbClr val="4C306F"/>
          </a:solidFill>
          <a:ln>
            <a:solidFill>
              <a:srgbClr val="4C3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4923290-7E1F-419D-A36F-CD8EA7E6C5BC}"/>
              </a:ext>
            </a:extLst>
          </p:cNvPr>
          <p:cNvSpPr>
            <a:spLocks noGrp="1"/>
          </p:cNvSpPr>
          <p:nvPr>
            <p:ph type="body" sz="quarter" idx="11"/>
          </p:nvPr>
        </p:nvSpPr>
        <p:spPr>
          <a:xfrm>
            <a:off x="0" y="2630250"/>
            <a:ext cx="12192000" cy="833063"/>
          </a:xfrm>
          <a:prstGeom prst="rect">
            <a:avLst/>
          </a:prstGeom>
        </p:spPr>
        <p:txBody>
          <a:bodyPr/>
          <a:lstStyle>
            <a:lvl1pPr marL="0" indent="0" algn="ctr">
              <a:buNone/>
              <a:defRPr sz="5400">
                <a:solidFill>
                  <a:schemeClr val="accent2"/>
                </a:solidFill>
                <a:latin typeface="Avenir LT Std 65 Medium" panose="020B0603020203020204" pitchFamily="34" charset="0"/>
              </a:defRPr>
            </a:lvl1pPr>
            <a:lvl2pPr>
              <a:defRPr>
                <a:solidFill>
                  <a:schemeClr val="bg1"/>
                </a:solidFill>
                <a:latin typeface="Avenir LT Std 65 Medium" panose="020B0603020203020204" pitchFamily="34" charset="0"/>
              </a:defRPr>
            </a:lvl2pPr>
            <a:lvl3pPr>
              <a:defRPr>
                <a:solidFill>
                  <a:schemeClr val="bg1"/>
                </a:solidFill>
                <a:latin typeface="Avenir LT Std 65 Medium" panose="020B0603020203020204" pitchFamily="34" charset="0"/>
              </a:defRPr>
            </a:lvl3pPr>
            <a:lvl4pPr>
              <a:defRPr>
                <a:solidFill>
                  <a:schemeClr val="bg1"/>
                </a:solidFill>
                <a:latin typeface="Avenir LT Std 65 Medium" panose="020B0603020203020204" pitchFamily="34" charset="0"/>
              </a:defRPr>
            </a:lvl4pPr>
            <a:lvl5pPr>
              <a:defRPr>
                <a:solidFill>
                  <a:schemeClr val="bg1"/>
                </a:solidFill>
                <a:latin typeface="Avenir LT Std 65 Medium" panose="020B0603020203020204" pitchFamily="34" charset="0"/>
              </a:defRPr>
            </a:lvl5pPr>
          </a:lstStyle>
          <a:p>
            <a:pPr lvl="0"/>
            <a:r>
              <a:rPr lang="en-US" dirty="0"/>
              <a:t>Click to edit</a:t>
            </a:r>
          </a:p>
        </p:txBody>
      </p:sp>
    </p:spTree>
    <p:extLst>
      <p:ext uri="{BB962C8B-B14F-4D97-AF65-F5344CB8AC3E}">
        <p14:creationId xmlns:p14="http://schemas.microsoft.com/office/powerpoint/2010/main" val="32423891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2_Custom Layou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6B7F9E-3130-4A60-B8EE-C2D1D794DABE}"/>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2" name="TextBox 1">
            <a:extLst>
              <a:ext uri="{FF2B5EF4-FFF2-40B4-BE49-F238E27FC236}">
                <a16:creationId xmlns:a16="http://schemas.microsoft.com/office/drawing/2014/main" id="{0FFF29D5-070B-4811-9F51-3DA80C6281AB}"/>
              </a:ext>
            </a:extLst>
          </p:cNvPr>
          <p:cNvSpPr txBox="1"/>
          <p:nvPr userDrawn="1"/>
        </p:nvSpPr>
        <p:spPr>
          <a:xfrm>
            <a:off x="4569759" y="64523"/>
            <a:ext cx="3052482" cy="6247864"/>
          </a:xfrm>
          <a:prstGeom prst="rect">
            <a:avLst/>
          </a:prstGeom>
          <a:noFill/>
        </p:spPr>
        <p:txBody>
          <a:bodyPr wrap="square" rtlCol="0">
            <a:spAutoFit/>
          </a:bodyPr>
          <a:lstStyle/>
          <a:p>
            <a:r>
              <a:rPr lang="en-US" sz="40000" dirty="0">
                <a:solidFill>
                  <a:srgbClr val="ED7D31"/>
                </a:solidFill>
                <a:latin typeface="Avenir LT Std 65 Medium" panose="020B0603020203020204" pitchFamily="34" charset="0"/>
              </a:rPr>
              <a:t>?</a:t>
            </a:r>
          </a:p>
        </p:txBody>
      </p:sp>
      <p:sp>
        <p:nvSpPr>
          <p:cNvPr id="7" name="Text Placeholder 6">
            <a:extLst>
              <a:ext uri="{FF2B5EF4-FFF2-40B4-BE49-F238E27FC236}">
                <a16:creationId xmlns:a16="http://schemas.microsoft.com/office/drawing/2014/main" id="{34923290-7E1F-419D-A36F-CD8EA7E6C5BC}"/>
              </a:ext>
            </a:extLst>
          </p:cNvPr>
          <p:cNvSpPr>
            <a:spLocks noGrp="1"/>
          </p:cNvSpPr>
          <p:nvPr>
            <p:ph type="body" sz="quarter" idx="11" hasCustomPrompt="1"/>
          </p:nvPr>
        </p:nvSpPr>
        <p:spPr>
          <a:xfrm>
            <a:off x="0" y="5072139"/>
            <a:ext cx="12192000" cy="833063"/>
          </a:xfrm>
          <a:prstGeom prst="rect">
            <a:avLst/>
          </a:prstGeom>
        </p:spPr>
        <p:txBody>
          <a:bodyPr/>
          <a:lstStyle>
            <a:lvl1pPr marL="0" indent="0" algn="ctr">
              <a:buNone/>
              <a:defRPr sz="5400">
                <a:solidFill>
                  <a:srgbClr val="4C306F"/>
                </a:solidFill>
                <a:latin typeface="Avenir LT Std 65 Medium" panose="020B0603020203020204" pitchFamily="34" charset="0"/>
              </a:defRPr>
            </a:lvl1pPr>
            <a:lvl2pPr>
              <a:defRPr>
                <a:solidFill>
                  <a:schemeClr val="bg1"/>
                </a:solidFill>
                <a:latin typeface="Avenir LT Std 65 Medium" panose="020B0603020203020204" pitchFamily="34" charset="0"/>
              </a:defRPr>
            </a:lvl2pPr>
            <a:lvl3pPr>
              <a:defRPr>
                <a:solidFill>
                  <a:schemeClr val="bg1"/>
                </a:solidFill>
                <a:latin typeface="Avenir LT Std 65 Medium" panose="020B0603020203020204" pitchFamily="34" charset="0"/>
              </a:defRPr>
            </a:lvl3pPr>
            <a:lvl4pPr>
              <a:defRPr>
                <a:solidFill>
                  <a:schemeClr val="bg1"/>
                </a:solidFill>
                <a:latin typeface="Avenir LT Std 65 Medium" panose="020B0603020203020204" pitchFamily="34" charset="0"/>
              </a:defRPr>
            </a:lvl4pPr>
            <a:lvl5pPr>
              <a:defRPr>
                <a:solidFill>
                  <a:schemeClr val="bg1"/>
                </a:solidFill>
                <a:latin typeface="Avenir LT Std 65 Medium" panose="020B0603020203020204" pitchFamily="34" charset="0"/>
              </a:defRPr>
            </a:lvl5pPr>
          </a:lstStyle>
          <a:p>
            <a:pPr lvl="0"/>
            <a:r>
              <a:rPr lang="en-US" dirty="0"/>
              <a:t>Click to edit question</a:t>
            </a:r>
          </a:p>
        </p:txBody>
      </p:sp>
    </p:spTree>
    <p:extLst>
      <p:ext uri="{BB962C8B-B14F-4D97-AF65-F5344CB8AC3E}">
        <p14:creationId xmlns:p14="http://schemas.microsoft.com/office/powerpoint/2010/main" val="974120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84A3-5C3B-4DE6-A717-B8B9E7E3C258}"/>
              </a:ext>
            </a:extLst>
          </p:cNvPr>
          <p:cNvSpPr>
            <a:spLocks noGrp="1"/>
          </p:cNvSpPr>
          <p:nvPr>
            <p:ph type="title"/>
          </p:nvPr>
        </p:nvSpPr>
        <p:spPr>
          <a:xfrm>
            <a:off x="838200" y="5799909"/>
            <a:ext cx="10515600" cy="515031"/>
          </a:xfrm>
          <a:prstGeom prst="rect">
            <a:avLst/>
          </a:prstGeom>
        </p:spPr>
        <p:txBody>
          <a:bodyPr/>
          <a:lstStyle>
            <a:lvl1pPr algn="ctr">
              <a:lnSpc>
                <a:spcPct val="90000"/>
              </a:lnSpc>
              <a:defRPr sz="2000">
                <a:solidFill>
                  <a:schemeClr val="tx1">
                    <a:lumMod val="75000"/>
                    <a:lumOff val="25000"/>
                  </a:schemeClr>
                </a:solidFill>
                <a:latin typeface="Avenir Next LT Pro" panose="020B05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D45B0A9-9DB9-4A67-A2AA-42086A038FC0}"/>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4" name="Rectangle 3">
            <a:extLst>
              <a:ext uri="{FF2B5EF4-FFF2-40B4-BE49-F238E27FC236}">
                <a16:creationId xmlns:a16="http://schemas.microsoft.com/office/drawing/2014/main" id="{5D944EC8-7E28-468A-B15A-27D2F633F220}"/>
              </a:ext>
            </a:extLst>
          </p:cNvPr>
          <p:cNvSpPr/>
          <p:nvPr userDrawn="1"/>
        </p:nvSpPr>
        <p:spPr>
          <a:xfrm>
            <a:off x="838200" y="574766"/>
            <a:ext cx="10515600" cy="4898571"/>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8ED4FFC-39D3-4BDD-9D92-7994C8A4A812}"/>
              </a:ext>
            </a:extLst>
          </p:cNvPr>
          <p:cNvPicPr>
            <a:picLocks noChangeAspect="1"/>
          </p:cNvPicPr>
          <p:nvPr userDrawn="1"/>
        </p:nvPicPr>
        <p:blipFill>
          <a:blip r:embed="rId2"/>
          <a:stretch>
            <a:fillRect/>
          </a:stretch>
        </p:blipFill>
        <p:spPr>
          <a:xfrm>
            <a:off x="8120047" y="1890096"/>
            <a:ext cx="1700931" cy="2267909"/>
          </a:xfrm>
          <a:prstGeom prst="rect">
            <a:avLst/>
          </a:prstGeom>
        </p:spPr>
      </p:pic>
      <p:pic>
        <p:nvPicPr>
          <p:cNvPr id="7" name="Picture 6">
            <a:extLst>
              <a:ext uri="{FF2B5EF4-FFF2-40B4-BE49-F238E27FC236}">
                <a16:creationId xmlns:a16="http://schemas.microsoft.com/office/drawing/2014/main" id="{67E655C2-E1B0-46F0-B51F-A893049457F1}"/>
              </a:ext>
            </a:extLst>
          </p:cNvPr>
          <p:cNvPicPr>
            <a:picLocks noChangeAspect="1"/>
          </p:cNvPicPr>
          <p:nvPr userDrawn="1"/>
        </p:nvPicPr>
        <p:blipFill>
          <a:blip r:embed="rId3"/>
          <a:stretch>
            <a:fillRect/>
          </a:stretch>
        </p:blipFill>
        <p:spPr>
          <a:xfrm>
            <a:off x="1453918" y="2228813"/>
            <a:ext cx="4123809" cy="1590476"/>
          </a:xfrm>
          <a:prstGeom prst="rect">
            <a:avLst/>
          </a:prstGeom>
        </p:spPr>
      </p:pic>
      <p:sp>
        <p:nvSpPr>
          <p:cNvPr id="10" name="TextBox 9">
            <a:extLst>
              <a:ext uri="{FF2B5EF4-FFF2-40B4-BE49-F238E27FC236}">
                <a16:creationId xmlns:a16="http://schemas.microsoft.com/office/drawing/2014/main" id="{452F59DD-F311-49A1-863C-712F21286554}"/>
              </a:ext>
            </a:extLst>
          </p:cNvPr>
          <p:cNvSpPr txBox="1"/>
          <p:nvPr userDrawn="1"/>
        </p:nvSpPr>
        <p:spPr>
          <a:xfrm>
            <a:off x="6400800" y="2686836"/>
            <a:ext cx="757646" cy="400110"/>
          </a:xfrm>
          <a:prstGeom prst="rect">
            <a:avLst/>
          </a:prstGeom>
          <a:noFill/>
        </p:spPr>
        <p:txBody>
          <a:bodyPr wrap="square" rtlCol="0">
            <a:spAutoFit/>
          </a:bodyPr>
          <a:lstStyle/>
          <a:p>
            <a:pPr algn="ctr"/>
            <a:r>
              <a:rPr lang="en-US" sz="2000" dirty="0">
                <a:solidFill>
                  <a:schemeClr val="bg1">
                    <a:lumMod val="50000"/>
                  </a:schemeClr>
                </a:solidFill>
                <a:latin typeface="Avenir Next LT Pro" panose="020B0504020202020204" pitchFamily="34" charset="0"/>
              </a:rPr>
              <a:t>AND</a:t>
            </a:r>
          </a:p>
        </p:txBody>
      </p:sp>
    </p:spTree>
    <p:extLst>
      <p:ext uri="{BB962C8B-B14F-4D97-AF65-F5344CB8AC3E}">
        <p14:creationId xmlns:p14="http://schemas.microsoft.com/office/powerpoint/2010/main" val="439217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rgbClr val="4C306F"/>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6B7F9E-3130-4A60-B8EE-C2D1D794DABE}"/>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4" name="TextBox 3">
            <a:extLst>
              <a:ext uri="{FF2B5EF4-FFF2-40B4-BE49-F238E27FC236}">
                <a16:creationId xmlns:a16="http://schemas.microsoft.com/office/drawing/2014/main" id="{1A543C7D-BA62-4271-8F3B-B4F4CF93A3DB}"/>
              </a:ext>
            </a:extLst>
          </p:cNvPr>
          <p:cNvSpPr txBox="1"/>
          <p:nvPr userDrawn="1"/>
        </p:nvSpPr>
        <p:spPr>
          <a:xfrm>
            <a:off x="0" y="2784148"/>
            <a:ext cx="12192000" cy="923330"/>
          </a:xfrm>
          <a:prstGeom prst="rect">
            <a:avLst/>
          </a:prstGeom>
          <a:noFill/>
        </p:spPr>
        <p:txBody>
          <a:bodyPr wrap="square" rtlCol="0">
            <a:spAutoFit/>
          </a:bodyPr>
          <a:lstStyle/>
          <a:p>
            <a:pPr algn="ctr"/>
            <a:r>
              <a:rPr lang="en-US" sz="5400" dirty="0">
                <a:solidFill>
                  <a:srgbClr val="ED7D31"/>
                </a:solidFill>
                <a:latin typeface="Avenir LT Std 65 Medium" panose="020B0603020203020204" pitchFamily="34" charset="0"/>
              </a:rPr>
              <a:t>Thank you for your time!</a:t>
            </a:r>
          </a:p>
        </p:txBody>
      </p:sp>
    </p:spTree>
    <p:extLst>
      <p:ext uri="{BB962C8B-B14F-4D97-AF65-F5344CB8AC3E}">
        <p14:creationId xmlns:p14="http://schemas.microsoft.com/office/powerpoint/2010/main" val="447773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84A3-5C3B-4DE6-A717-B8B9E7E3C258}"/>
              </a:ext>
            </a:extLst>
          </p:cNvPr>
          <p:cNvSpPr>
            <a:spLocks noGrp="1"/>
          </p:cNvSpPr>
          <p:nvPr>
            <p:ph type="title"/>
          </p:nvPr>
        </p:nvSpPr>
        <p:spPr>
          <a:xfrm>
            <a:off x="838200" y="5799909"/>
            <a:ext cx="10515600" cy="515031"/>
          </a:xfrm>
          <a:prstGeom prst="rect">
            <a:avLst/>
          </a:prstGeom>
        </p:spPr>
        <p:txBody>
          <a:bodyPr/>
          <a:lstStyle>
            <a:lvl1pPr algn="ctr">
              <a:lnSpc>
                <a:spcPct val="90000"/>
              </a:lnSpc>
              <a:defRPr sz="2000">
                <a:solidFill>
                  <a:schemeClr val="tx1">
                    <a:lumMod val="75000"/>
                    <a:lumOff val="25000"/>
                  </a:schemeClr>
                </a:solidFill>
                <a:latin typeface="Avenir Next LT Pro" panose="020B0504020202020204" pitchFamily="34" charset="0"/>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0D45B0A9-9DB9-4A67-A2AA-42086A038FC0}"/>
              </a:ext>
            </a:extLst>
          </p:cNvPr>
          <p:cNvSpPr>
            <a:spLocks noGrp="1"/>
          </p:cNvSpPr>
          <p:nvPr>
            <p:ph type="sldNum" sz="quarter" idx="10"/>
          </p:nvPr>
        </p:nvSpPr>
        <p:spPr/>
        <p:txBody>
          <a:bodyPr/>
          <a:lstStyle/>
          <a:p>
            <a:fld id="{10ABDFD9-7ED2-4253-8415-B9C2D4478B65}" type="slidenum">
              <a:rPr lang="en-US" smtClean="0"/>
              <a:pPr/>
              <a:t>‹#›</a:t>
            </a:fld>
            <a:endParaRPr lang="en-US" dirty="0"/>
          </a:p>
        </p:txBody>
      </p:sp>
      <p:sp>
        <p:nvSpPr>
          <p:cNvPr id="4" name="Rectangle 3">
            <a:extLst>
              <a:ext uri="{FF2B5EF4-FFF2-40B4-BE49-F238E27FC236}">
                <a16:creationId xmlns:a16="http://schemas.microsoft.com/office/drawing/2014/main" id="{5D944EC8-7E28-468A-B15A-27D2F633F220}"/>
              </a:ext>
            </a:extLst>
          </p:cNvPr>
          <p:cNvSpPr/>
          <p:nvPr userDrawn="1"/>
        </p:nvSpPr>
        <p:spPr>
          <a:xfrm>
            <a:off x="838200" y="574766"/>
            <a:ext cx="10515600" cy="4898571"/>
          </a:xfrm>
          <a:prstGeom prst="rect">
            <a:avLst/>
          </a:prstGeom>
          <a:solidFill>
            <a:schemeClr val="bg1"/>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46170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0B734E33-D967-495B-9634-44273EF88C42}"/>
              </a:ext>
            </a:extLst>
          </p:cNvPr>
          <p:cNvSpPr>
            <a:spLocks noGrp="1"/>
          </p:cNvSpPr>
          <p:nvPr>
            <p:ph type="sldNum" sz="quarter" idx="4"/>
          </p:nvPr>
        </p:nvSpPr>
        <p:spPr>
          <a:xfrm>
            <a:off x="9492342" y="6488861"/>
            <a:ext cx="2558143" cy="246221"/>
          </a:xfrm>
          <a:prstGeom prst="rect">
            <a:avLst/>
          </a:prstGeom>
        </p:spPr>
        <p:txBody>
          <a:bodyPr vert="horz" lIns="91440" tIns="45720" rIns="91440" bIns="45720" rtlCol="0" anchor="ctr"/>
          <a:lstStyle>
            <a:lvl1pPr algn="r">
              <a:defRPr sz="1200" baseline="0">
                <a:solidFill>
                  <a:schemeClr val="tx1">
                    <a:lumMod val="50000"/>
                    <a:lumOff val="50000"/>
                  </a:schemeClr>
                </a:solidFill>
              </a:defRPr>
            </a:lvl1pPr>
          </a:lstStyle>
          <a:p>
            <a:fld id="{10ABDFD9-7ED2-4253-8415-B9C2D4478B65}" type="slidenum">
              <a:rPr lang="en-US" smtClean="0"/>
              <a:pPr/>
              <a:t>‹#›</a:t>
            </a:fld>
            <a:endParaRPr lang="en-US" dirty="0"/>
          </a:p>
        </p:txBody>
      </p:sp>
      <p:sp>
        <p:nvSpPr>
          <p:cNvPr id="12" name="TextBox 11">
            <a:extLst>
              <a:ext uri="{FF2B5EF4-FFF2-40B4-BE49-F238E27FC236}">
                <a16:creationId xmlns:a16="http://schemas.microsoft.com/office/drawing/2014/main" id="{87AD1A9C-D763-47C3-8E11-9973B158336E}"/>
              </a:ext>
            </a:extLst>
          </p:cNvPr>
          <p:cNvSpPr txBox="1"/>
          <p:nvPr userDrawn="1"/>
        </p:nvSpPr>
        <p:spPr>
          <a:xfrm>
            <a:off x="3955143" y="6552519"/>
            <a:ext cx="4281714" cy="246221"/>
          </a:xfrm>
          <a:prstGeom prst="rect">
            <a:avLst/>
          </a:prstGeom>
          <a:noFill/>
        </p:spPr>
        <p:txBody>
          <a:bodyPr wrap="square" rtlCol="0">
            <a:spAutoFit/>
          </a:bodyPr>
          <a:lstStyle/>
          <a:p>
            <a:pPr algn="ctr"/>
            <a:r>
              <a:rPr lang="en-US" sz="1000" dirty="0">
                <a:solidFill>
                  <a:schemeClr val="tx1"/>
                </a:solidFill>
                <a:latin typeface="Avenir LT Std 35 Light" panose="020B0402020203020204" pitchFamily="34" charset="0"/>
                <a:cs typeface="Avenir Oblique"/>
              </a:rPr>
              <a:t>Copyright eScholar LLC © 2021. All Rights Reserved</a:t>
            </a:r>
            <a:endParaRPr lang="en-US" sz="1000" dirty="0">
              <a:solidFill>
                <a:schemeClr val="tx1"/>
              </a:solidFill>
              <a:latin typeface="Avenir LT Std 35 Light" panose="020B0402020203020204" pitchFamily="34" charset="0"/>
            </a:endParaRPr>
          </a:p>
        </p:txBody>
      </p:sp>
    </p:spTree>
    <p:extLst>
      <p:ext uri="{BB962C8B-B14F-4D97-AF65-F5344CB8AC3E}">
        <p14:creationId xmlns:p14="http://schemas.microsoft.com/office/powerpoint/2010/main" val="4162059319"/>
      </p:ext>
    </p:extLst>
  </p:cSld>
  <p:clrMap bg1="lt1" tx1="dk1" bg2="lt2" tx2="dk2" accent1="accent1" accent2="accent2" accent3="accent3" accent4="accent4" accent5="accent5" accent6="accent6" hlink="hlink" folHlink="folHlink"/>
  <p:sldLayoutIdLst>
    <p:sldLayoutId id="2147483773" r:id="rId1"/>
    <p:sldLayoutId id="2147483780" r:id="rId2"/>
    <p:sldLayoutId id="2147483805" r:id="rId3"/>
    <p:sldLayoutId id="2147483806" r:id="rId4"/>
    <p:sldLayoutId id="2147483808" r:id="rId5"/>
    <p:sldLayoutId id="2147483789" r:id="rId6"/>
    <p:sldLayoutId id="2147483793" r:id="rId7"/>
    <p:sldLayoutId id="2147483844" r:id="rId8"/>
    <p:sldLayoutId id="2147483852" r:id="rId9"/>
    <p:sldLayoutId id="2147483776" r:id="rId10"/>
    <p:sldLayoutId id="2147483854" r:id="rId11"/>
    <p:sldLayoutId id="2147483778" r:id="rId12"/>
    <p:sldLayoutId id="2147483779" r:id="rId13"/>
    <p:sldLayoutId id="2147483781" r:id="rId14"/>
    <p:sldLayoutId id="2147483786" r:id="rId15"/>
    <p:sldLayoutId id="2147483809" r:id="rId16"/>
    <p:sldLayoutId id="2147483811" r:id="rId17"/>
    <p:sldLayoutId id="2147483784" r:id="rId18"/>
    <p:sldLayoutId id="2147483845" r:id="rId19"/>
    <p:sldLayoutId id="2147483785" r:id="rId20"/>
    <p:sldLayoutId id="2147483782" r:id="rId21"/>
    <p:sldLayoutId id="2147483812" r:id="rId22"/>
    <p:sldLayoutId id="2147483841" r:id="rId23"/>
    <p:sldLayoutId id="2147483859" r:id="rId24"/>
    <p:sldLayoutId id="2147483813" r:id="rId25"/>
    <p:sldLayoutId id="2147483858" r:id="rId26"/>
    <p:sldLayoutId id="2147483842" r:id="rId27"/>
    <p:sldLayoutId id="2147483802" r:id="rId28"/>
    <p:sldLayoutId id="2147483803" r:id="rId29"/>
    <p:sldLayoutId id="2147483783" r:id="rId30"/>
    <p:sldLayoutId id="2147483788" r:id="rId31"/>
    <p:sldLayoutId id="2147483794" r:id="rId32"/>
    <p:sldLayoutId id="2147483838" r:id="rId33"/>
    <p:sldLayoutId id="2147483839" r:id="rId34"/>
    <p:sldLayoutId id="2147483795" r:id="rId35"/>
    <p:sldLayoutId id="2147483840" r:id="rId36"/>
    <p:sldLayoutId id="2147483758" r:id="rId37"/>
    <p:sldLayoutId id="2147483847" r:id="rId38"/>
    <p:sldLayoutId id="2147483833" r:id="rId39"/>
    <p:sldLayoutId id="2147483797" r:id="rId40"/>
    <p:sldLayoutId id="2147483843" r:id="rId41"/>
    <p:sldLayoutId id="2147483820" r:id="rId42"/>
    <p:sldLayoutId id="2147483855" r:id="rId43"/>
    <p:sldLayoutId id="2147483834" r:id="rId44"/>
    <p:sldLayoutId id="2147483835" r:id="rId45"/>
    <p:sldLayoutId id="2147483836" r:id="rId46"/>
    <p:sldLayoutId id="2147483856" r:id="rId47"/>
    <p:sldLayoutId id="2147483822" r:id="rId48"/>
    <p:sldLayoutId id="2147483837" r:id="rId49"/>
    <p:sldLayoutId id="2147483823" r:id="rId50"/>
    <p:sldLayoutId id="2147483824" r:id="rId51"/>
    <p:sldLayoutId id="2147483825" r:id="rId52"/>
    <p:sldLayoutId id="2147483814" r:id="rId53"/>
    <p:sldLayoutId id="2147483827" r:id="rId54"/>
    <p:sldLayoutId id="2147483816" r:id="rId55"/>
    <p:sldLayoutId id="2147483817" r:id="rId56"/>
    <p:sldLayoutId id="2147483818" r:id="rId57"/>
    <p:sldLayoutId id="2147483819" r:id="rId58"/>
    <p:sldLayoutId id="2147483798" r:id="rId59"/>
    <p:sldLayoutId id="2147483796" r:id="rId60"/>
    <p:sldLayoutId id="2147483828" r:id="rId61"/>
    <p:sldLayoutId id="2147483799" r:id="rId62"/>
    <p:sldLayoutId id="2147483860" r:id="rId63"/>
    <p:sldLayoutId id="2147483830" r:id="rId64"/>
    <p:sldLayoutId id="2147483831" r:id="rId65"/>
    <p:sldLayoutId id="2147483848" r:id="rId66"/>
    <p:sldLayoutId id="2147483832" r:id="rId67"/>
    <p:sldLayoutId id="2147483849" r:id="rId68"/>
    <p:sldLayoutId id="2147483846" r:id="rId69"/>
    <p:sldLayoutId id="2147483850" r:id="rId70"/>
    <p:sldLayoutId id="2147483829" r:id="rId71"/>
    <p:sldLayoutId id="2147483851" r:id="rId72"/>
    <p:sldLayoutId id="2147483800" r:id="rId73"/>
    <p:sldLayoutId id="2147483801" r:id="rId74"/>
    <p:sldLayoutId id="2147483804" r:id="rId75"/>
    <p:sldLayoutId id="2147483790" r:id="rId76"/>
    <p:sldLayoutId id="2147483791" r:id="rId77"/>
    <p:sldLayoutId id="2147483861" r:id="rId78"/>
    <p:sldLayoutId id="2147483810" r:id="rId79"/>
    <p:sldLayoutId id="2147483792" r:id="rId8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0.xml"/><Relationship Id="rId1" Type="http://schemas.openxmlformats.org/officeDocument/2006/relationships/slideLayout" Target="../slideLayouts/slideLayout30.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1.xml"/><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2.xml"/><Relationship Id="rId1" Type="http://schemas.openxmlformats.org/officeDocument/2006/relationships/slideLayout" Target="../slideLayouts/slideLayout30.xml"/></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03.xml"/><Relationship Id="rId1" Type="http://schemas.openxmlformats.org/officeDocument/2006/relationships/slideLayout" Target="../slideLayouts/slideLayout3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5.xml"/><Relationship Id="rId1" Type="http://schemas.openxmlformats.org/officeDocument/2006/relationships/slideLayout" Target="../slideLayouts/slideLayout3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6.xml"/><Relationship Id="rId1" Type="http://schemas.openxmlformats.org/officeDocument/2006/relationships/slideLayout" Target="../slideLayouts/slideLayout30.xml"/></Relationships>
</file>

<file path=ppt/slides/_rels/slide10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30.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30.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9.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0.xml"/><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15.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11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6.xml"/><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7.xml"/><Relationship Id="rId1" Type="http://schemas.openxmlformats.org/officeDocument/2006/relationships/slideLayout" Target="../slideLayouts/slideLayout3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8.xml"/><Relationship Id="rId1" Type="http://schemas.openxmlformats.org/officeDocument/2006/relationships/slideLayout" Target="../slideLayouts/slideLayout30.xml"/><Relationship Id="rId4" Type="http://schemas.openxmlformats.org/officeDocument/2006/relationships/image" Target="../media/image112.png"/></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19.xml"/><Relationship Id="rId1" Type="http://schemas.openxmlformats.org/officeDocument/2006/relationships/slideLayout" Target="../slideLayouts/slideLayout3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3.png"/><Relationship Id="rId2" Type="http://schemas.openxmlformats.org/officeDocument/2006/relationships/notesSlide" Target="../notesSlides/notesSlide120.xml"/><Relationship Id="rId1" Type="http://schemas.openxmlformats.org/officeDocument/2006/relationships/slideLayout" Target="../slideLayouts/slideLayout30.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1.xml"/><Relationship Id="rId1" Type="http://schemas.openxmlformats.org/officeDocument/2006/relationships/slideLayout" Target="../slideLayouts/slideLayout30.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2.xml"/><Relationship Id="rId1" Type="http://schemas.openxmlformats.org/officeDocument/2006/relationships/slideLayout" Target="../slideLayouts/slideLayout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3.xml"/><Relationship Id="rId1" Type="http://schemas.openxmlformats.org/officeDocument/2006/relationships/slideLayout" Target="../slideLayouts/slideLayout30.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4.xml"/><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5.xml"/><Relationship Id="rId1" Type="http://schemas.openxmlformats.org/officeDocument/2006/relationships/slideLayout" Target="../slideLayouts/slideLayout30.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6.xml"/><Relationship Id="rId1" Type="http://schemas.openxmlformats.org/officeDocument/2006/relationships/slideLayout" Target="../slideLayouts/slideLayout30.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27.xml"/><Relationship Id="rId1" Type="http://schemas.openxmlformats.org/officeDocument/2006/relationships/slideLayout" Target="../slideLayouts/slideLayout30.xml"/></Relationships>
</file>

<file path=ppt/slides/_rels/slide12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8.xml"/><Relationship Id="rId1" Type="http://schemas.openxmlformats.org/officeDocument/2006/relationships/slideLayout" Target="../slideLayouts/slideLayout30.xml"/><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9.xml"/><Relationship Id="rId1" Type="http://schemas.openxmlformats.org/officeDocument/2006/relationships/slideLayout" Target="../slideLayouts/slideLayout30.xml"/><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0.xml"/><Relationship Id="rId1" Type="http://schemas.openxmlformats.org/officeDocument/2006/relationships/slideLayout" Target="../slideLayouts/slideLayout30.xml"/></Relationships>
</file>

<file path=ppt/slides/_rels/slide13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1.xml"/><Relationship Id="rId1" Type="http://schemas.openxmlformats.org/officeDocument/2006/relationships/slideLayout" Target="../slideLayouts/slideLayout30.xml"/><Relationship Id="rId4" Type="http://schemas.openxmlformats.org/officeDocument/2006/relationships/image" Target="../media/image116.png"/></Relationships>
</file>

<file path=ppt/slides/_rels/slide1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2.xml"/><Relationship Id="rId1" Type="http://schemas.openxmlformats.org/officeDocument/2006/relationships/slideLayout" Target="../slideLayouts/slideLayout30.xml"/></Relationships>
</file>

<file path=ppt/slides/_rels/slide1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3.xml"/><Relationship Id="rId1" Type="http://schemas.openxmlformats.org/officeDocument/2006/relationships/slideLayout" Target="../slideLayouts/slideLayout3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4.xml"/><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8.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4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0.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1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1.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2.xml"/><Relationship Id="rId1" Type="http://schemas.openxmlformats.org/officeDocument/2006/relationships/slideLayout" Target="../slideLayouts/slideLayout3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43.xml"/><Relationship Id="rId1" Type="http://schemas.openxmlformats.org/officeDocument/2006/relationships/slideLayout" Target="../slideLayouts/slideLayout30.xml"/></Relationships>
</file>

<file path=ppt/slides/_rels/slide14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4.xml"/><Relationship Id="rId1" Type="http://schemas.openxmlformats.org/officeDocument/2006/relationships/slideLayout" Target="../slideLayouts/slideLayout3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6.xml"/><Relationship Id="rId1" Type="http://schemas.openxmlformats.org/officeDocument/2006/relationships/slideLayout" Target="../slideLayouts/slideLayout23.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7.xml"/><Relationship Id="rId1" Type="http://schemas.openxmlformats.org/officeDocument/2006/relationships/slideLayout" Target="../slideLayouts/slideLayout30.xml"/></Relationships>
</file>

<file path=ppt/slides/_rels/slide1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48.xml"/><Relationship Id="rId1" Type="http://schemas.openxmlformats.org/officeDocument/2006/relationships/slideLayout" Target="../slideLayouts/slideLayout30.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9.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4.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0.xml"/><Relationship Id="rId1" Type="http://schemas.openxmlformats.org/officeDocument/2006/relationships/slideLayout" Target="../slideLayouts/slideLayout30.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51.xml"/><Relationship Id="rId1" Type="http://schemas.openxmlformats.org/officeDocument/2006/relationships/slideLayout" Target="../slideLayouts/slideLayout30.xml"/></Relationships>
</file>

<file path=ppt/slides/_rels/slide1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2.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4.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1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55.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1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6.xml"/><Relationship Id="rId1" Type="http://schemas.openxmlformats.org/officeDocument/2006/relationships/slideLayout" Target="../slideLayouts/slideLayout30.xml"/><Relationship Id="rId4" Type="http://schemas.openxmlformats.org/officeDocument/2006/relationships/image" Target="../media/image44.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8.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0.xml"/><Relationship Id="rId5" Type="http://schemas.openxmlformats.org/officeDocument/2006/relationships/image" Target="../media/image44.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30.xml"/><Relationship Id="rId5" Type="http://schemas.openxmlformats.org/officeDocument/2006/relationships/image" Target="../media/image50.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0.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0.xml"/><Relationship Id="rId1" Type="http://schemas.openxmlformats.org/officeDocument/2006/relationships/slideLayout" Target="../slideLayouts/slideLayout30.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1.xml"/><Relationship Id="rId1" Type="http://schemas.openxmlformats.org/officeDocument/2006/relationships/slideLayout" Target="../slideLayouts/slideLayout30.xml"/><Relationship Id="rId4" Type="http://schemas.openxmlformats.org/officeDocument/2006/relationships/image" Target="../media/image58.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62.png"/></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30.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5.xm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6.xml"/><Relationship Id="rId1" Type="http://schemas.openxmlformats.org/officeDocument/2006/relationships/slideLayout" Target="../slideLayouts/slideLayout24.xml"/><Relationship Id="rId4" Type="http://schemas.openxmlformats.org/officeDocument/2006/relationships/image" Target="../media/image7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0.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1.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30.xml"/><Relationship Id="rId5" Type="http://schemas.openxmlformats.org/officeDocument/2006/relationships/image" Target="../media/image75.pn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30.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30.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30.xml"/><Relationship Id="rId5" Type="http://schemas.openxmlformats.org/officeDocument/2006/relationships/image" Target="../media/image81.JP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30.xml"/><Relationship Id="rId5" Type="http://schemas.openxmlformats.org/officeDocument/2006/relationships/image" Target="../media/image81.JPG"/><Relationship Id="rId4" Type="http://schemas.openxmlformats.org/officeDocument/2006/relationships/image" Target="../media/image80.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30.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4.xml"/><Relationship Id="rId1" Type="http://schemas.openxmlformats.org/officeDocument/2006/relationships/slideLayout" Target="../slideLayouts/slideLayout30.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30.xml"/><Relationship Id="rId4" Type="http://schemas.openxmlformats.org/officeDocument/2006/relationships/image" Target="../media/image46.png"/></Relationships>
</file>

<file path=ppt/slides/_rels/slide9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2.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3.xml"/><Relationship Id="rId1" Type="http://schemas.openxmlformats.org/officeDocument/2006/relationships/slideLayout" Target="../slideLayouts/slideLayout30.xml"/><Relationship Id="rId4" Type="http://schemas.openxmlformats.org/officeDocument/2006/relationships/image" Target="../media/image89.png"/></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4.xml"/><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5.xml"/><Relationship Id="rId1" Type="http://schemas.openxmlformats.org/officeDocument/2006/relationships/slideLayout" Target="../slideLayouts/slideLayout30.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8.xm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EF66-856F-4E71-9E40-7D86EF4CC66D}"/>
              </a:ext>
            </a:extLst>
          </p:cNvPr>
          <p:cNvSpPr>
            <a:spLocks noGrp="1"/>
          </p:cNvSpPr>
          <p:nvPr>
            <p:ph type="ctrTitle"/>
          </p:nvPr>
        </p:nvSpPr>
        <p:spPr/>
        <p:txBody>
          <a:bodyPr/>
          <a:lstStyle/>
          <a:p>
            <a:r>
              <a:rPr lang="en-US" dirty="0"/>
              <a:t>DirectMatch Training</a:t>
            </a:r>
          </a:p>
        </p:txBody>
      </p:sp>
      <p:sp>
        <p:nvSpPr>
          <p:cNvPr id="3" name="Text Placeholder 2">
            <a:extLst>
              <a:ext uri="{FF2B5EF4-FFF2-40B4-BE49-F238E27FC236}">
                <a16:creationId xmlns:a16="http://schemas.microsoft.com/office/drawing/2014/main" id="{A6402368-2559-42A4-A727-159A20AC2AEB}"/>
              </a:ext>
            </a:extLst>
          </p:cNvPr>
          <p:cNvSpPr>
            <a:spLocks noGrp="1"/>
          </p:cNvSpPr>
          <p:nvPr>
            <p:ph type="body" sz="quarter" idx="13"/>
          </p:nvPr>
        </p:nvSpPr>
        <p:spPr/>
        <p:txBody>
          <a:bodyPr/>
          <a:lstStyle/>
          <a:p>
            <a:r>
              <a:rPr lang="en-US" dirty="0"/>
              <a:t>For End Users</a:t>
            </a:r>
          </a:p>
        </p:txBody>
      </p:sp>
      <p:sp>
        <p:nvSpPr>
          <p:cNvPr id="4" name="Text Placeholder 3">
            <a:extLst>
              <a:ext uri="{FF2B5EF4-FFF2-40B4-BE49-F238E27FC236}">
                <a16:creationId xmlns:a16="http://schemas.microsoft.com/office/drawing/2014/main" id="{7D1797BE-4E10-4C86-BA56-53F30A664588}"/>
              </a:ext>
            </a:extLst>
          </p:cNvPr>
          <p:cNvSpPr>
            <a:spLocks noGrp="1"/>
          </p:cNvSpPr>
          <p:nvPr>
            <p:ph type="body" sz="quarter" idx="14"/>
          </p:nvPr>
        </p:nvSpPr>
        <p:spPr/>
        <p:txBody>
          <a:bodyPr/>
          <a:lstStyle/>
          <a:p>
            <a:r>
              <a:rPr lang="en-US" dirty="0"/>
              <a:t>Presented by:</a:t>
            </a:r>
          </a:p>
          <a:p>
            <a:r>
              <a:rPr lang="en-US" dirty="0"/>
              <a:t>Elaine Rulla</a:t>
            </a:r>
          </a:p>
        </p:txBody>
      </p:sp>
    </p:spTree>
    <p:extLst>
      <p:ext uri="{BB962C8B-B14F-4D97-AF65-F5344CB8AC3E}">
        <p14:creationId xmlns:p14="http://schemas.microsoft.com/office/powerpoint/2010/main" val="2549610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3FE8D84-E54F-437D-91E7-136450A98A0B}"/>
              </a:ext>
            </a:extLst>
          </p:cNvPr>
          <p:cNvSpPr>
            <a:spLocks noGrp="1"/>
          </p:cNvSpPr>
          <p:nvPr>
            <p:ph type="body" sz="quarter" idx="11"/>
          </p:nvPr>
        </p:nvSpPr>
        <p:spPr>
          <a:xfrm>
            <a:off x="5730857" y="1810629"/>
            <a:ext cx="5478463" cy="3422650"/>
          </a:xfrm>
        </p:spPr>
        <p:txBody>
          <a:bodyPr/>
          <a:lstStyle/>
          <a:p>
            <a:pPr marL="0" indent="0">
              <a:buNone/>
            </a:pPr>
            <a:r>
              <a:rPr kumimoji="0" lang="en-US" sz="3200" b="0" u="none" strike="noStrike" kern="1200" cap="none" spc="0" normalizeH="0" baseline="0" noProof="0" dirty="0">
                <a:ln>
                  <a:noFill/>
                </a:ln>
                <a:solidFill>
                  <a:srgbClr val="5E4085"/>
                </a:solidFill>
                <a:effectLst/>
                <a:uLnTx/>
                <a:uFillTx/>
                <a:latin typeface="Avenir LT Std 55 Roman" panose="020B0503020203020204" pitchFamily="34" charset="0"/>
                <a:ea typeface="+mj-ea"/>
                <a:cs typeface="Arial" pitchFamily="34" charset="0"/>
              </a:rPr>
              <a:t>All data displayed throughout this presentation and in the supporting resources is not real data.</a:t>
            </a:r>
          </a:p>
          <a:p>
            <a:pPr marL="0" indent="0">
              <a:buNone/>
            </a:pPr>
            <a:endParaRPr lang="en-US" dirty="0"/>
          </a:p>
        </p:txBody>
      </p:sp>
    </p:spTree>
    <p:extLst>
      <p:ext uri="{BB962C8B-B14F-4D97-AF65-F5344CB8AC3E}">
        <p14:creationId xmlns:p14="http://schemas.microsoft.com/office/powerpoint/2010/main" val="11389274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Click Add a New Program.</a:t>
            </a:r>
          </a:p>
        </p:txBody>
      </p:sp>
      <p:pic>
        <p:nvPicPr>
          <p:cNvPr id="6" name="Picture Placeholder 5">
            <a:extLst>
              <a:ext uri="{FF2B5EF4-FFF2-40B4-BE49-F238E27FC236}">
                <a16:creationId xmlns:a16="http://schemas.microsoft.com/office/drawing/2014/main" id="{AE03541F-4F32-4B4B-88C6-58BFF05B9155}"/>
              </a:ext>
            </a:extLst>
          </p:cNvPr>
          <p:cNvPicPr>
            <a:picLocks noGrp="1" noChangeAspect="1"/>
          </p:cNvPicPr>
          <p:nvPr>
            <p:ph type="pic" sz="quarter" idx="19"/>
          </p:nvPr>
        </p:nvPicPr>
        <p:blipFill rotWithShape="1">
          <a:blip r:embed="rId3"/>
          <a:srcRect t="2951" b="2951"/>
          <a:stretch/>
        </p:blipFill>
        <p:spPr/>
      </p:pic>
      <p:sp>
        <p:nvSpPr>
          <p:cNvPr id="12" name="Speech Bubble: Rectangle with Corners Rounded 11">
            <a:extLst>
              <a:ext uri="{FF2B5EF4-FFF2-40B4-BE49-F238E27FC236}">
                <a16:creationId xmlns:a16="http://schemas.microsoft.com/office/drawing/2014/main" id="{B42A939F-2697-47B2-BD7F-8E604946BEF2}"/>
              </a:ext>
            </a:extLst>
          </p:cNvPr>
          <p:cNvSpPr/>
          <p:nvPr/>
        </p:nvSpPr>
        <p:spPr>
          <a:xfrm>
            <a:off x="3340100" y="2842377"/>
            <a:ext cx="2755898" cy="698500"/>
          </a:xfrm>
          <a:prstGeom prst="wedgeRoundRectCallout">
            <a:avLst>
              <a:gd name="adj1" fmla="val -64358"/>
              <a:gd name="adj2" fmla="val -3568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Add a New Program</a:t>
            </a:r>
          </a:p>
        </p:txBody>
      </p:sp>
    </p:spTree>
    <p:extLst>
      <p:ext uri="{BB962C8B-B14F-4D97-AF65-F5344CB8AC3E}">
        <p14:creationId xmlns:p14="http://schemas.microsoft.com/office/powerpoint/2010/main" val="11290077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800" dirty="0"/>
              <a:t>Select the Manual Match Type, which is Homeless in this example. The Manual Match Eligibility Type list is based on the user’s role. Not all users will have access to all Eligibility Types.</a:t>
            </a:r>
          </a:p>
        </p:txBody>
      </p:sp>
      <p:pic>
        <p:nvPicPr>
          <p:cNvPr id="7" name="Picture Placeholder 6">
            <a:extLst>
              <a:ext uri="{FF2B5EF4-FFF2-40B4-BE49-F238E27FC236}">
                <a16:creationId xmlns:a16="http://schemas.microsoft.com/office/drawing/2014/main" id="{F71AEBCB-E3D0-4616-B381-123A8CC72901}"/>
              </a:ext>
            </a:extLst>
          </p:cNvPr>
          <p:cNvPicPr>
            <a:picLocks noGrp="1" noChangeAspect="1"/>
          </p:cNvPicPr>
          <p:nvPr>
            <p:ph type="pic" sz="quarter" idx="19"/>
          </p:nvPr>
        </p:nvPicPr>
        <p:blipFill rotWithShape="1">
          <a:blip r:embed="rId3"/>
          <a:srcRect l="1310" r="1310"/>
          <a:stretch/>
        </p:blipFill>
        <p:spPr/>
      </p:pic>
      <p:sp>
        <p:nvSpPr>
          <p:cNvPr id="8" name="Rectangle 7">
            <a:extLst>
              <a:ext uri="{FF2B5EF4-FFF2-40B4-BE49-F238E27FC236}">
                <a16:creationId xmlns:a16="http://schemas.microsoft.com/office/drawing/2014/main" id="{52BBBBB4-9DF4-4186-936A-33364AEC8DFA}"/>
              </a:ext>
            </a:extLst>
          </p:cNvPr>
          <p:cNvSpPr/>
          <p:nvPr/>
        </p:nvSpPr>
        <p:spPr>
          <a:xfrm>
            <a:off x="1333500" y="2819400"/>
            <a:ext cx="2514600" cy="13081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1774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The user must enter the start date and match reason. Click Update.</a:t>
            </a:r>
          </a:p>
        </p:txBody>
      </p:sp>
      <p:pic>
        <p:nvPicPr>
          <p:cNvPr id="6" name="Picture Placeholder 5">
            <a:extLst>
              <a:ext uri="{FF2B5EF4-FFF2-40B4-BE49-F238E27FC236}">
                <a16:creationId xmlns:a16="http://schemas.microsoft.com/office/drawing/2014/main" id="{34E70FE2-DCFA-4B40-819D-262FDA5C2DFE}"/>
              </a:ext>
            </a:extLst>
          </p:cNvPr>
          <p:cNvPicPr>
            <a:picLocks noGrp="1" noChangeAspect="1"/>
          </p:cNvPicPr>
          <p:nvPr>
            <p:ph type="pic" sz="quarter" idx="19"/>
          </p:nvPr>
        </p:nvPicPr>
        <p:blipFill rotWithShape="1">
          <a:blip r:embed="rId3"/>
          <a:srcRect l="4205" r="4205"/>
          <a:stretch/>
        </p:blipFill>
        <p:spPr/>
      </p:pic>
      <p:sp>
        <p:nvSpPr>
          <p:cNvPr id="12" name="Speech Bubble: Rectangle with Corners Rounded 11">
            <a:extLst>
              <a:ext uri="{FF2B5EF4-FFF2-40B4-BE49-F238E27FC236}">
                <a16:creationId xmlns:a16="http://schemas.microsoft.com/office/drawing/2014/main" id="{B42A939F-2697-47B2-BD7F-8E604946BEF2}"/>
              </a:ext>
            </a:extLst>
          </p:cNvPr>
          <p:cNvSpPr/>
          <p:nvPr/>
        </p:nvSpPr>
        <p:spPr>
          <a:xfrm>
            <a:off x="9766300" y="3718677"/>
            <a:ext cx="1384300" cy="698500"/>
          </a:xfrm>
          <a:prstGeom prst="wedgeRoundRectCallout">
            <a:avLst>
              <a:gd name="adj1" fmla="val -19404"/>
              <a:gd name="adj2" fmla="val 8977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Update</a:t>
            </a:r>
          </a:p>
        </p:txBody>
      </p:sp>
      <p:sp>
        <p:nvSpPr>
          <p:cNvPr id="10" name="Rectangle 9">
            <a:extLst>
              <a:ext uri="{FF2B5EF4-FFF2-40B4-BE49-F238E27FC236}">
                <a16:creationId xmlns:a16="http://schemas.microsoft.com/office/drawing/2014/main" id="{A25A436F-A0B5-43FA-9034-209A214ADDBF}"/>
              </a:ext>
            </a:extLst>
          </p:cNvPr>
          <p:cNvSpPr/>
          <p:nvPr/>
        </p:nvSpPr>
        <p:spPr>
          <a:xfrm>
            <a:off x="5905500" y="2578100"/>
            <a:ext cx="2400300" cy="7239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peech Bubble: Rectangle with Corners Rounded 8">
            <a:extLst>
              <a:ext uri="{FF2B5EF4-FFF2-40B4-BE49-F238E27FC236}">
                <a16:creationId xmlns:a16="http://schemas.microsoft.com/office/drawing/2014/main" id="{26AF39BA-4F07-44FF-A34E-9B084E8249BB}"/>
              </a:ext>
            </a:extLst>
          </p:cNvPr>
          <p:cNvSpPr/>
          <p:nvPr/>
        </p:nvSpPr>
        <p:spPr>
          <a:xfrm>
            <a:off x="5511800" y="3556001"/>
            <a:ext cx="2286000" cy="393700"/>
          </a:xfrm>
          <a:prstGeom prst="wedgeRoundRectCallout">
            <a:avLst>
              <a:gd name="adj1" fmla="val -70277"/>
              <a:gd name="adj2" fmla="val -3104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Add the match reason</a:t>
            </a:r>
          </a:p>
        </p:txBody>
      </p:sp>
    </p:spTree>
    <p:extLst>
      <p:ext uri="{BB962C8B-B14F-4D97-AF65-F5344CB8AC3E}">
        <p14:creationId xmlns:p14="http://schemas.microsoft.com/office/powerpoint/2010/main" val="6965133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The Manual Match, Homeless in this case, will display under the Manual Match Type. All other program matches will display below.</a:t>
            </a:r>
          </a:p>
        </p:txBody>
      </p:sp>
      <p:pic>
        <p:nvPicPr>
          <p:cNvPr id="7" name="Picture Placeholder 6">
            <a:extLst>
              <a:ext uri="{FF2B5EF4-FFF2-40B4-BE49-F238E27FC236}">
                <a16:creationId xmlns:a16="http://schemas.microsoft.com/office/drawing/2014/main" id="{9EE12F9B-5FD6-4DAF-B4DE-1F7148D59E48}"/>
              </a:ext>
            </a:extLst>
          </p:cNvPr>
          <p:cNvPicPr>
            <a:picLocks noGrp="1" noChangeAspect="1"/>
          </p:cNvPicPr>
          <p:nvPr>
            <p:ph type="pic" sz="quarter" idx="19"/>
          </p:nvPr>
        </p:nvPicPr>
        <p:blipFill rotWithShape="1">
          <a:blip r:embed="rId3"/>
          <a:srcRect t="6283" b="6283"/>
          <a:stretch/>
        </p:blipFill>
        <p:spPr/>
      </p:pic>
      <p:sp>
        <p:nvSpPr>
          <p:cNvPr id="10" name="Rectangle 9">
            <a:extLst>
              <a:ext uri="{FF2B5EF4-FFF2-40B4-BE49-F238E27FC236}">
                <a16:creationId xmlns:a16="http://schemas.microsoft.com/office/drawing/2014/main" id="{A25A436F-A0B5-43FA-9034-209A214ADDBF}"/>
              </a:ext>
            </a:extLst>
          </p:cNvPr>
          <p:cNvSpPr/>
          <p:nvPr/>
        </p:nvSpPr>
        <p:spPr>
          <a:xfrm>
            <a:off x="1181100" y="1816100"/>
            <a:ext cx="5765800" cy="13462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67718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FD442-81AC-4BB8-8A8D-86C7DF0590B8}"/>
              </a:ext>
            </a:extLst>
          </p:cNvPr>
          <p:cNvSpPr>
            <a:spLocks noGrp="1"/>
          </p:cNvSpPr>
          <p:nvPr>
            <p:ph type="body" sz="quarter" idx="11"/>
          </p:nvPr>
        </p:nvSpPr>
        <p:spPr/>
        <p:txBody>
          <a:bodyPr/>
          <a:lstStyle/>
          <a:p>
            <a:r>
              <a:rPr lang="en-US" dirty="0"/>
              <a:t>Match Options: Address</a:t>
            </a:r>
          </a:p>
        </p:txBody>
      </p:sp>
    </p:spTree>
    <p:extLst>
      <p:ext uri="{BB962C8B-B14F-4D97-AF65-F5344CB8AC3E}">
        <p14:creationId xmlns:p14="http://schemas.microsoft.com/office/powerpoint/2010/main" val="227941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Under Match Options, click Address.</a:t>
            </a:r>
          </a:p>
        </p:txBody>
      </p:sp>
      <p:pic>
        <p:nvPicPr>
          <p:cNvPr id="6" name="Picture Placeholder 5">
            <a:extLst>
              <a:ext uri="{FF2B5EF4-FFF2-40B4-BE49-F238E27FC236}">
                <a16:creationId xmlns:a16="http://schemas.microsoft.com/office/drawing/2014/main" id="{F5B30939-A977-4FFE-ACA8-145B351877B5}"/>
              </a:ext>
            </a:extLst>
          </p:cNvPr>
          <p:cNvPicPr>
            <a:picLocks noGrp="1" noChangeAspect="1"/>
          </p:cNvPicPr>
          <p:nvPr>
            <p:ph type="pic" sz="quarter" idx="19"/>
          </p:nvPr>
        </p:nvPicPr>
        <p:blipFill rotWithShape="1">
          <a:blip r:embed="rId3"/>
          <a:srcRect t="452" b="452"/>
          <a:stretch/>
        </p:blipFill>
        <p:spPr/>
      </p:pic>
      <p:sp>
        <p:nvSpPr>
          <p:cNvPr id="8" name="Speech Bubble: Rectangle with Corners Rounded 7">
            <a:extLst>
              <a:ext uri="{FF2B5EF4-FFF2-40B4-BE49-F238E27FC236}">
                <a16:creationId xmlns:a16="http://schemas.microsoft.com/office/drawing/2014/main" id="{6FEAAAC6-D099-4A53-AB10-56C493A0DB21}"/>
              </a:ext>
            </a:extLst>
          </p:cNvPr>
          <p:cNvSpPr/>
          <p:nvPr/>
        </p:nvSpPr>
        <p:spPr>
          <a:xfrm>
            <a:off x="2781300" y="1092200"/>
            <a:ext cx="2616200" cy="546100"/>
          </a:xfrm>
          <a:prstGeom prst="wedgeRoundRectCallout">
            <a:avLst>
              <a:gd name="adj1" fmla="val -71804"/>
              <a:gd name="adj2" fmla="val 5552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Address</a:t>
            </a:r>
          </a:p>
        </p:txBody>
      </p:sp>
    </p:spTree>
    <p:extLst>
      <p:ext uri="{BB962C8B-B14F-4D97-AF65-F5344CB8AC3E}">
        <p14:creationId xmlns:p14="http://schemas.microsoft.com/office/powerpoint/2010/main" val="23065559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3FFC7FDE-1B9B-4A58-BD88-2F2E79FB42C0}"/>
              </a:ext>
            </a:extLst>
          </p:cNvPr>
          <p:cNvPicPr>
            <a:picLocks noGrp="1" noChangeAspect="1"/>
          </p:cNvPicPr>
          <p:nvPr>
            <p:ph type="pic" sz="quarter" idx="19"/>
          </p:nvPr>
        </p:nvPicPr>
        <p:blipFill rotWithShape="1">
          <a:blip r:embed="rId3"/>
          <a:srcRect l="678" r="678"/>
          <a:stretch/>
        </p:blipFill>
        <p:spPr/>
      </p:pic>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a:xfrm>
            <a:off x="838199" y="5473336"/>
            <a:ext cx="10515599" cy="978264"/>
          </a:xfrm>
        </p:spPr>
        <p:txBody>
          <a:bodyPr/>
          <a:lstStyle/>
          <a:p>
            <a:r>
              <a:rPr lang="en-US" sz="1800" dirty="0"/>
              <a:t>Address matching compares addresses of student in Person ID to the addresses of students in the state programs such as SNAP.  Additional students may be identified by matching the addresses if the students live in the same household. Under Match Options, click Address. Click Run Now.</a:t>
            </a:r>
          </a:p>
        </p:txBody>
      </p:sp>
      <p:sp>
        <p:nvSpPr>
          <p:cNvPr id="8" name="Speech Bubble: Rectangle with Corners Rounded 7">
            <a:extLst>
              <a:ext uri="{FF2B5EF4-FFF2-40B4-BE49-F238E27FC236}">
                <a16:creationId xmlns:a16="http://schemas.microsoft.com/office/drawing/2014/main" id="{6FEAAAC6-D099-4A53-AB10-56C493A0DB21}"/>
              </a:ext>
            </a:extLst>
          </p:cNvPr>
          <p:cNvSpPr/>
          <p:nvPr/>
        </p:nvSpPr>
        <p:spPr>
          <a:xfrm>
            <a:off x="8077200" y="3746500"/>
            <a:ext cx="2616200" cy="546100"/>
          </a:xfrm>
          <a:prstGeom prst="wedgeRoundRectCallout">
            <a:avLst>
              <a:gd name="adj1" fmla="val 43245"/>
              <a:gd name="adj2" fmla="val 12761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Run Now</a:t>
            </a:r>
          </a:p>
        </p:txBody>
      </p:sp>
    </p:spTree>
    <p:extLst>
      <p:ext uri="{BB962C8B-B14F-4D97-AF65-F5344CB8AC3E}">
        <p14:creationId xmlns:p14="http://schemas.microsoft.com/office/powerpoint/2010/main" val="25390057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The address matching found three potential matches with match scores of 98, 93 and 91 respectively. Let’s look at each of these examples.</a:t>
            </a:r>
          </a:p>
        </p:txBody>
      </p:sp>
      <p:pic>
        <p:nvPicPr>
          <p:cNvPr id="11" name="Picture Placeholder 10">
            <a:extLst>
              <a:ext uri="{FF2B5EF4-FFF2-40B4-BE49-F238E27FC236}">
                <a16:creationId xmlns:a16="http://schemas.microsoft.com/office/drawing/2014/main" id="{24E67C3A-EBA4-431E-9C4E-07591211B380}"/>
              </a:ext>
            </a:extLst>
          </p:cNvPr>
          <p:cNvPicPr>
            <a:picLocks noGrp="1" noChangeAspect="1"/>
          </p:cNvPicPr>
          <p:nvPr>
            <p:ph type="pic" sz="quarter" idx="19"/>
          </p:nvPr>
        </p:nvPicPr>
        <p:blipFill rotWithShape="1">
          <a:blip r:embed="rId3"/>
          <a:srcRect l="1929" r="1929"/>
          <a:stretch/>
        </p:blipFill>
        <p:spPr/>
      </p:pic>
      <p:sp>
        <p:nvSpPr>
          <p:cNvPr id="12" name="Rectangle 11">
            <a:extLst>
              <a:ext uri="{FF2B5EF4-FFF2-40B4-BE49-F238E27FC236}">
                <a16:creationId xmlns:a16="http://schemas.microsoft.com/office/drawing/2014/main" id="{AEBA9E35-9186-4509-8700-AD9198E1CF22}"/>
              </a:ext>
            </a:extLst>
          </p:cNvPr>
          <p:cNvSpPr/>
          <p:nvPr/>
        </p:nvSpPr>
        <p:spPr>
          <a:xfrm>
            <a:off x="5829300" y="914400"/>
            <a:ext cx="2425700" cy="42418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123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a:xfrm>
            <a:off x="450851" y="5371736"/>
            <a:ext cx="11290299" cy="862149"/>
          </a:xfrm>
        </p:spPr>
        <p:txBody>
          <a:bodyPr/>
          <a:lstStyle/>
          <a:p>
            <a:r>
              <a:rPr lang="en-US" sz="1600" dirty="0"/>
              <a:t>The eligible address is 40 </a:t>
            </a:r>
            <a:r>
              <a:rPr lang="en-US" sz="1600" dirty="0" err="1"/>
              <a:t>Kass</a:t>
            </a:r>
            <a:r>
              <a:rPr lang="en-US" sz="1600" dirty="0"/>
              <a:t> Rd and the matched address is 40 </a:t>
            </a:r>
            <a:r>
              <a:rPr lang="en-US" sz="1600" dirty="0" err="1"/>
              <a:t>Kasse</a:t>
            </a:r>
            <a:r>
              <a:rPr lang="en-US" sz="1600" dirty="0"/>
              <a:t> Rd with a different spelling. The city, state and zip are the same. This is most likely the same address. Users at the district level should be able to determine if this is the same address or not. Clicking the checkmarks will match one or all of the students as shown on the screen. Since the user has determined that this is the same address, click Match.</a:t>
            </a:r>
          </a:p>
        </p:txBody>
      </p:sp>
      <p:pic>
        <p:nvPicPr>
          <p:cNvPr id="16" name="Picture Placeholder 15">
            <a:extLst>
              <a:ext uri="{FF2B5EF4-FFF2-40B4-BE49-F238E27FC236}">
                <a16:creationId xmlns:a16="http://schemas.microsoft.com/office/drawing/2014/main" id="{60F1E5B7-2711-4AF5-B636-C4D0DF48E40E}"/>
              </a:ext>
            </a:extLst>
          </p:cNvPr>
          <p:cNvPicPr>
            <a:picLocks noGrp="1" noChangeAspect="1"/>
          </p:cNvPicPr>
          <p:nvPr>
            <p:ph type="pic" sz="quarter" idx="19"/>
          </p:nvPr>
        </p:nvPicPr>
        <p:blipFill rotWithShape="1">
          <a:blip r:embed="rId3"/>
          <a:srcRect t="5637" b="5637"/>
          <a:stretch/>
        </p:blipFill>
        <p:spPr/>
      </p:pic>
      <p:sp>
        <p:nvSpPr>
          <p:cNvPr id="12" name="Rectangle 11">
            <a:extLst>
              <a:ext uri="{FF2B5EF4-FFF2-40B4-BE49-F238E27FC236}">
                <a16:creationId xmlns:a16="http://schemas.microsoft.com/office/drawing/2014/main" id="{AEBA9E35-9186-4509-8700-AD9198E1CF22}"/>
              </a:ext>
            </a:extLst>
          </p:cNvPr>
          <p:cNvSpPr/>
          <p:nvPr/>
        </p:nvSpPr>
        <p:spPr>
          <a:xfrm>
            <a:off x="965200" y="1231536"/>
            <a:ext cx="4838700" cy="149896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4CCDADFD-C59A-4FFA-9120-A0D26317F751}"/>
              </a:ext>
            </a:extLst>
          </p:cNvPr>
          <p:cNvSpPr/>
          <p:nvPr/>
        </p:nvSpPr>
        <p:spPr>
          <a:xfrm>
            <a:off x="9067800" y="770773"/>
            <a:ext cx="1968500" cy="677027"/>
          </a:xfrm>
          <a:prstGeom prst="wedgeRoundRectCallout">
            <a:avLst>
              <a:gd name="adj1" fmla="val 39812"/>
              <a:gd name="adj2" fmla="val 12159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Matches all students below</a:t>
            </a:r>
          </a:p>
        </p:txBody>
      </p:sp>
      <p:sp>
        <p:nvSpPr>
          <p:cNvPr id="18" name="Speech Bubble: Rectangle with Corners Rounded 17">
            <a:extLst>
              <a:ext uri="{FF2B5EF4-FFF2-40B4-BE49-F238E27FC236}">
                <a16:creationId xmlns:a16="http://schemas.microsoft.com/office/drawing/2014/main" id="{A84BDD97-6B41-4C74-ABAC-B6518C7653AE}"/>
              </a:ext>
            </a:extLst>
          </p:cNvPr>
          <p:cNvSpPr/>
          <p:nvPr/>
        </p:nvSpPr>
        <p:spPr>
          <a:xfrm>
            <a:off x="8826500" y="4353289"/>
            <a:ext cx="1968500" cy="677027"/>
          </a:xfrm>
          <a:prstGeom prst="wedgeRoundRectCallout">
            <a:avLst>
              <a:gd name="adj1" fmla="val 5618"/>
              <a:gd name="adj2" fmla="val -8850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Matches only one student at a time</a:t>
            </a:r>
          </a:p>
        </p:txBody>
      </p:sp>
    </p:spTree>
    <p:extLst>
      <p:ext uri="{BB962C8B-B14F-4D97-AF65-F5344CB8AC3E}">
        <p14:creationId xmlns:p14="http://schemas.microsoft.com/office/powerpoint/2010/main" val="8582065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B4BC0D-6306-4EA3-BAA1-A9935BAD9A15}"/>
              </a:ext>
            </a:extLst>
          </p:cNvPr>
          <p:cNvPicPr>
            <a:picLocks noGrp="1" noChangeAspect="1"/>
          </p:cNvPicPr>
          <p:nvPr>
            <p:ph type="pic" sz="quarter" idx="19"/>
          </p:nvPr>
        </p:nvPicPr>
        <p:blipFill rotWithShape="1">
          <a:blip r:embed="rId3"/>
          <a:srcRect t="5585" b="5585"/>
          <a:stretch/>
        </p:blipFill>
        <p:spPr/>
      </p:pic>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a:xfrm>
            <a:off x="450851" y="5371736"/>
            <a:ext cx="11290299" cy="965564"/>
          </a:xfrm>
        </p:spPr>
        <p:txBody>
          <a:bodyPr/>
          <a:lstStyle/>
          <a:p>
            <a:r>
              <a:rPr lang="en-US" sz="1800" dirty="0"/>
              <a:t>For the second example, the address 79 W Post Rd and 79 W New York Post Rd could be two different streets in the same town, White Castle, LA. After the users confirms that these addresses are distinct, the user should click No Match as shown on the screen.</a:t>
            </a:r>
          </a:p>
          <a:p>
            <a:endParaRPr lang="en-US" sz="1600" dirty="0"/>
          </a:p>
        </p:txBody>
      </p:sp>
      <p:sp>
        <p:nvSpPr>
          <p:cNvPr id="12" name="Rectangle 11">
            <a:extLst>
              <a:ext uri="{FF2B5EF4-FFF2-40B4-BE49-F238E27FC236}">
                <a16:creationId xmlns:a16="http://schemas.microsoft.com/office/drawing/2014/main" id="{AEBA9E35-9186-4509-8700-AD9198E1CF22}"/>
              </a:ext>
            </a:extLst>
          </p:cNvPr>
          <p:cNvSpPr/>
          <p:nvPr/>
        </p:nvSpPr>
        <p:spPr>
          <a:xfrm>
            <a:off x="850898" y="1206112"/>
            <a:ext cx="4940301" cy="149896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4CCDADFD-C59A-4FFA-9120-A0D26317F751}"/>
              </a:ext>
            </a:extLst>
          </p:cNvPr>
          <p:cNvSpPr/>
          <p:nvPr/>
        </p:nvSpPr>
        <p:spPr>
          <a:xfrm>
            <a:off x="8508999" y="624115"/>
            <a:ext cx="1968500" cy="677027"/>
          </a:xfrm>
          <a:prstGeom prst="wedgeRoundRectCallout">
            <a:avLst>
              <a:gd name="adj1" fmla="val 39812"/>
              <a:gd name="adj2" fmla="val 12159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No Match for all students below</a:t>
            </a:r>
          </a:p>
        </p:txBody>
      </p:sp>
      <p:sp>
        <p:nvSpPr>
          <p:cNvPr id="18" name="Speech Bubble: Rectangle with Corners Rounded 17">
            <a:extLst>
              <a:ext uri="{FF2B5EF4-FFF2-40B4-BE49-F238E27FC236}">
                <a16:creationId xmlns:a16="http://schemas.microsoft.com/office/drawing/2014/main" id="{A84BDD97-6B41-4C74-ABAC-B6518C7653AE}"/>
              </a:ext>
            </a:extLst>
          </p:cNvPr>
          <p:cNvSpPr/>
          <p:nvPr/>
        </p:nvSpPr>
        <p:spPr>
          <a:xfrm>
            <a:off x="9975849" y="4168171"/>
            <a:ext cx="1968500" cy="677027"/>
          </a:xfrm>
          <a:prstGeom prst="wedgeRoundRectCallout">
            <a:avLst>
              <a:gd name="adj1" fmla="val -51801"/>
              <a:gd name="adj2" fmla="val -9788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No Match for one student at a time</a:t>
            </a:r>
          </a:p>
        </p:txBody>
      </p:sp>
    </p:spTree>
    <p:extLst>
      <p:ext uri="{BB962C8B-B14F-4D97-AF65-F5344CB8AC3E}">
        <p14:creationId xmlns:p14="http://schemas.microsoft.com/office/powerpoint/2010/main" val="2290550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F4A40D-F4CA-4687-B1BB-2CA4A32FAB49}"/>
              </a:ext>
            </a:extLst>
          </p:cNvPr>
          <p:cNvSpPr>
            <a:spLocks noGrp="1"/>
          </p:cNvSpPr>
          <p:nvPr>
            <p:ph type="body" sz="quarter" idx="11"/>
          </p:nvPr>
        </p:nvSpPr>
        <p:spPr/>
        <p:txBody>
          <a:bodyPr/>
          <a:lstStyle/>
          <a:p>
            <a:r>
              <a:rPr lang="en-US" dirty="0"/>
              <a:t>The Matching Process</a:t>
            </a:r>
          </a:p>
        </p:txBody>
      </p:sp>
    </p:spTree>
    <p:extLst>
      <p:ext uri="{BB962C8B-B14F-4D97-AF65-F5344CB8AC3E}">
        <p14:creationId xmlns:p14="http://schemas.microsoft.com/office/powerpoint/2010/main" val="319880435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E30F735-1430-40DD-AAF1-5F19E6BCDB3C}"/>
              </a:ext>
            </a:extLst>
          </p:cNvPr>
          <p:cNvPicPr>
            <a:picLocks noGrp="1" noChangeAspect="1"/>
          </p:cNvPicPr>
          <p:nvPr>
            <p:ph type="pic" sz="quarter" idx="19"/>
          </p:nvPr>
        </p:nvPicPr>
        <p:blipFill rotWithShape="1">
          <a:blip r:embed="rId3"/>
          <a:srcRect t="4132" b="4132"/>
          <a:stretch/>
        </p:blipFill>
        <p:spPr/>
      </p:pic>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a:xfrm>
            <a:off x="450851" y="5371736"/>
            <a:ext cx="11290299" cy="965564"/>
          </a:xfrm>
        </p:spPr>
        <p:txBody>
          <a:bodyPr/>
          <a:lstStyle/>
          <a:p>
            <a:r>
              <a:rPr lang="en-US" sz="1800" dirty="0"/>
              <a:t>For the final example, the address 61 Rosewood Rd is the same. The user needs to investigate Saline Village, LA versus Robeline Village, LA both with the same zip code. If the user determines that these addresses are a match, click match for all students or click match for each student listed.</a:t>
            </a:r>
          </a:p>
          <a:p>
            <a:endParaRPr lang="en-US" sz="1600" dirty="0"/>
          </a:p>
        </p:txBody>
      </p:sp>
      <p:sp>
        <p:nvSpPr>
          <p:cNvPr id="12" name="Rectangle 11">
            <a:extLst>
              <a:ext uri="{FF2B5EF4-FFF2-40B4-BE49-F238E27FC236}">
                <a16:creationId xmlns:a16="http://schemas.microsoft.com/office/drawing/2014/main" id="{AEBA9E35-9186-4509-8700-AD9198E1CF22}"/>
              </a:ext>
            </a:extLst>
          </p:cNvPr>
          <p:cNvSpPr/>
          <p:nvPr/>
        </p:nvSpPr>
        <p:spPr>
          <a:xfrm>
            <a:off x="1003298" y="1307712"/>
            <a:ext cx="4940301" cy="149896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4CCDADFD-C59A-4FFA-9120-A0D26317F751}"/>
              </a:ext>
            </a:extLst>
          </p:cNvPr>
          <p:cNvSpPr/>
          <p:nvPr/>
        </p:nvSpPr>
        <p:spPr>
          <a:xfrm>
            <a:off x="8991598" y="663359"/>
            <a:ext cx="1968500" cy="677027"/>
          </a:xfrm>
          <a:prstGeom prst="wedgeRoundRectCallout">
            <a:avLst>
              <a:gd name="adj1" fmla="val 39812"/>
              <a:gd name="adj2" fmla="val 12159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 for all students below</a:t>
            </a:r>
          </a:p>
        </p:txBody>
      </p:sp>
      <p:sp>
        <p:nvSpPr>
          <p:cNvPr id="18" name="Speech Bubble: Rectangle with Corners Rounded 17">
            <a:extLst>
              <a:ext uri="{FF2B5EF4-FFF2-40B4-BE49-F238E27FC236}">
                <a16:creationId xmlns:a16="http://schemas.microsoft.com/office/drawing/2014/main" id="{A84BDD97-6B41-4C74-ABAC-B6518C7653AE}"/>
              </a:ext>
            </a:extLst>
          </p:cNvPr>
          <p:cNvSpPr/>
          <p:nvPr/>
        </p:nvSpPr>
        <p:spPr>
          <a:xfrm>
            <a:off x="9852022" y="4466013"/>
            <a:ext cx="2216152" cy="677027"/>
          </a:xfrm>
          <a:prstGeom prst="wedgeRoundRectCallout">
            <a:avLst>
              <a:gd name="adj1" fmla="val -51801"/>
              <a:gd name="adj2" fmla="val -9788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 for one student at a time</a:t>
            </a:r>
          </a:p>
        </p:txBody>
      </p:sp>
    </p:spTree>
    <p:extLst>
      <p:ext uri="{BB962C8B-B14F-4D97-AF65-F5344CB8AC3E}">
        <p14:creationId xmlns:p14="http://schemas.microsoft.com/office/powerpoint/2010/main" val="247937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EB72131-D581-4417-B0AC-03A237196BF4}"/>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FE6725D-8C92-4FE0-BEBE-7ACE4DDDA34C}"/>
              </a:ext>
            </a:extLst>
          </p:cNvPr>
          <p:cNvSpPr>
            <a:spLocks noGrp="1"/>
          </p:cNvSpPr>
          <p:nvPr>
            <p:ph type="body" sz="quarter" idx="11"/>
          </p:nvPr>
        </p:nvSpPr>
        <p:spPr/>
        <p:txBody>
          <a:bodyPr/>
          <a:lstStyle/>
          <a:p>
            <a:r>
              <a:rPr lang="en-US" dirty="0"/>
              <a:t>Select the best answer on your screen.</a:t>
            </a:r>
          </a:p>
        </p:txBody>
      </p:sp>
      <p:sp>
        <p:nvSpPr>
          <p:cNvPr id="5" name="Text Placeholder 4">
            <a:extLst>
              <a:ext uri="{FF2B5EF4-FFF2-40B4-BE49-F238E27FC236}">
                <a16:creationId xmlns:a16="http://schemas.microsoft.com/office/drawing/2014/main" id="{72273323-CE9B-4C2C-87BF-5AAB541A39E5}"/>
              </a:ext>
            </a:extLst>
          </p:cNvPr>
          <p:cNvSpPr>
            <a:spLocks noGrp="1"/>
          </p:cNvSpPr>
          <p:nvPr>
            <p:ph type="body" sz="quarter" idx="12"/>
          </p:nvPr>
        </p:nvSpPr>
        <p:spPr/>
        <p:txBody>
          <a:bodyPr/>
          <a:lstStyle/>
          <a:p>
            <a:r>
              <a:rPr lang="en-US" dirty="0"/>
              <a:t>Poll #5</a:t>
            </a:r>
          </a:p>
        </p:txBody>
      </p:sp>
    </p:spTree>
    <p:extLst>
      <p:ext uri="{BB962C8B-B14F-4D97-AF65-F5344CB8AC3E}">
        <p14:creationId xmlns:p14="http://schemas.microsoft.com/office/powerpoint/2010/main" val="12254594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901700" y="1740837"/>
            <a:ext cx="10820399" cy="4233606"/>
          </a:xfrm>
        </p:spPr>
        <p:txBody>
          <a:bodyPr/>
          <a:lstStyle/>
          <a:p>
            <a:pPr marL="0" indent="0">
              <a:lnSpc>
                <a:spcPct val="130000"/>
              </a:lnSpc>
              <a:buNone/>
            </a:pPr>
            <a:r>
              <a:rPr lang="en-US" sz="2800" dirty="0">
                <a:solidFill>
                  <a:schemeClr val="tx1"/>
                </a:solidFill>
              </a:rPr>
              <a:t>What is the benefit to matching addresses?</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Students may be declined admission to the school.</a:t>
            </a:r>
          </a:p>
          <a:p>
            <a:pPr marL="1028700" lvl="2" indent="-342900">
              <a:lnSpc>
                <a:spcPct val="130000"/>
              </a:lnSpc>
              <a:buFont typeface="Wingdings" panose="05000000000000000000" pitchFamily="2" charset="2"/>
              <a:buChar char="Ø"/>
            </a:pPr>
            <a:r>
              <a:rPr lang="en-US" sz="2800" dirty="0">
                <a:latin typeface="Avenir LT Std 45 Book" panose="020B0502020203020204" pitchFamily="34" charset="0"/>
              </a:rPr>
              <a:t>Student may be identified for programs by living in the same household.</a:t>
            </a:r>
            <a:endParaRPr lang="en-US" sz="2800" dirty="0">
              <a:solidFill>
                <a:schemeClr val="tx1"/>
              </a:solidFill>
              <a:latin typeface="Avenir LT Std 45 Book" panose="020B0502020203020204" pitchFamily="34" charset="0"/>
            </a:endParaRP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Student may be required to move out of the district.</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#5</a:t>
            </a:r>
          </a:p>
        </p:txBody>
      </p:sp>
    </p:spTree>
    <p:extLst>
      <p:ext uri="{BB962C8B-B14F-4D97-AF65-F5344CB8AC3E}">
        <p14:creationId xmlns:p14="http://schemas.microsoft.com/office/powerpoint/2010/main" val="6530530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901700" y="1740837"/>
            <a:ext cx="10820399" cy="4233606"/>
          </a:xfrm>
        </p:spPr>
        <p:txBody>
          <a:bodyPr/>
          <a:lstStyle/>
          <a:p>
            <a:pPr marL="0" indent="0">
              <a:lnSpc>
                <a:spcPct val="130000"/>
              </a:lnSpc>
              <a:buNone/>
            </a:pPr>
            <a:r>
              <a:rPr lang="en-US" sz="2800" dirty="0">
                <a:solidFill>
                  <a:schemeClr val="bg1">
                    <a:lumMod val="65000"/>
                  </a:schemeClr>
                </a:solidFill>
              </a:rPr>
              <a:t>What is the benefit to matching addresses?</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bg1">
                    <a:lumMod val="65000"/>
                  </a:schemeClr>
                </a:solidFill>
                <a:latin typeface="Avenir LT Std 45 Book" panose="020B0502020203020204" pitchFamily="34" charset="0"/>
              </a:rPr>
              <a:t>Students may be declined admission to the school.</a:t>
            </a:r>
          </a:p>
          <a:p>
            <a:pPr marL="1028700" lvl="2" indent="-342900">
              <a:lnSpc>
                <a:spcPct val="130000"/>
              </a:lnSpc>
              <a:buFont typeface="Wingdings" panose="05000000000000000000" pitchFamily="2" charset="2"/>
              <a:buChar char="Ø"/>
            </a:pPr>
            <a:r>
              <a:rPr lang="en-US" sz="2800" dirty="0">
                <a:latin typeface="Avenir LT Std 45 Book" panose="020B0502020203020204" pitchFamily="34" charset="0"/>
              </a:rPr>
              <a:t>Student may be identified for programs by living in the same household.</a:t>
            </a:r>
            <a:endParaRPr lang="en-US" sz="2800" dirty="0">
              <a:solidFill>
                <a:schemeClr val="tx1"/>
              </a:solidFill>
              <a:latin typeface="Avenir LT Std 45 Book" panose="020B0502020203020204" pitchFamily="34" charset="0"/>
            </a:endParaRPr>
          </a:p>
          <a:p>
            <a:pPr marL="1028700" lvl="2" indent="-342900">
              <a:lnSpc>
                <a:spcPct val="130000"/>
              </a:lnSpc>
              <a:buFont typeface="Wingdings" panose="05000000000000000000" pitchFamily="2" charset="2"/>
              <a:buChar char="Ø"/>
            </a:pPr>
            <a:r>
              <a:rPr lang="en-US" sz="2800" dirty="0">
                <a:solidFill>
                  <a:schemeClr val="bg1">
                    <a:lumMod val="65000"/>
                  </a:schemeClr>
                </a:solidFill>
                <a:latin typeface="Avenir LT Std 45 Book" panose="020B0502020203020204" pitchFamily="34" charset="0"/>
              </a:rPr>
              <a:t>Student may be required to move out of the district.</a:t>
            </a:r>
          </a:p>
          <a:p>
            <a:pPr marL="1028700" lvl="2" indent="-342900">
              <a:lnSpc>
                <a:spcPct val="130000"/>
              </a:lnSpc>
              <a:buFont typeface="Wingdings" panose="05000000000000000000" pitchFamily="2" charset="2"/>
              <a:buChar char="Ø"/>
            </a:pPr>
            <a:r>
              <a:rPr lang="en-US" sz="2800" dirty="0">
                <a:solidFill>
                  <a:schemeClr val="bg1">
                    <a:lumMod val="65000"/>
                  </a:schemeClr>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#5</a:t>
            </a:r>
          </a:p>
        </p:txBody>
      </p:sp>
    </p:spTree>
    <p:extLst>
      <p:ext uri="{BB962C8B-B14F-4D97-AF65-F5344CB8AC3E}">
        <p14:creationId xmlns:p14="http://schemas.microsoft.com/office/powerpoint/2010/main" val="7743328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E07A2A-3D76-400A-A084-FEDB0EE903BF}"/>
              </a:ext>
            </a:extLst>
          </p:cNvPr>
          <p:cNvSpPr>
            <a:spLocks noGrp="1"/>
          </p:cNvSpPr>
          <p:nvPr>
            <p:ph type="body" sz="quarter" idx="11"/>
          </p:nvPr>
        </p:nvSpPr>
        <p:spPr/>
        <p:txBody>
          <a:bodyPr/>
          <a:lstStyle/>
          <a:p>
            <a:r>
              <a:rPr lang="en-US" dirty="0"/>
              <a:t>CEP Manager</a:t>
            </a:r>
          </a:p>
        </p:txBody>
      </p:sp>
    </p:spTree>
    <p:extLst>
      <p:ext uri="{BB962C8B-B14F-4D97-AF65-F5344CB8AC3E}">
        <p14:creationId xmlns:p14="http://schemas.microsoft.com/office/powerpoint/2010/main" val="7297973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0F7A95-9CA2-413E-941E-9D982E980893}"/>
              </a:ext>
            </a:extLst>
          </p:cNvPr>
          <p:cNvSpPr>
            <a:spLocks noGrp="1"/>
          </p:cNvSpPr>
          <p:nvPr>
            <p:ph type="title"/>
          </p:nvPr>
        </p:nvSpPr>
        <p:spPr/>
        <p:txBody>
          <a:bodyPr/>
          <a:lstStyle/>
          <a:p>
            <a:r>
              <a:rPr lang="en-US" dirty="0"/>
              <a:t>CEP Manager</a:t>
            </a:r>
          </a:p>
        </p:txBody>
      </p:sp>
      <p:sp>
        <p:nvSpPr>
          <p:cNvPr id="9" name="Text Placeholder 8">
            <a:extLst>
              <a:ext uri="{FF2B5EF4-FFF2-40B4-BE49-F238E27FC236}">
                <a16:creationId xmlns:a16="http://schemas.microsoft.com/office/drawing/2014/main" id="{A8EB5A45-8AC0-4D6F-9AD2-A1B1F929264B}"/>
              </a:ext>
            </a:extLst>
          </p:cNvPr>
          <p:cNvSpPr>
            <a:spLocks noGrp="1"/>
          </p:cNvSpPr>
          <p:nvPr>
            <p:ph type="body" sz="quarter" idx="20"/>
          </p:nvPr>
        </p:nvSpPr>
        <p:spPr/>
        <p:txBody>
          <a:bodyPr/>
          <a:lstStyle/>
          <a:p>
            <a:r>
              <a:rPr lang="en-US" dirty="0"/>
              <a:t>The CEP Manager Icon is the abacus on the navigation panel.</a:t>
            </a:r>
          </a:p>
          <a:p>
            <a:pPr lvl="1"/>
            <a:r>
              <a:rPr lang="en-US" dirty="0"/>
              <a:t>The icon will only appear if the user has rights to the CEP manager functions within Security Manager.</a:t>
            </a:r>
          </a:p>
          <a:p>
            <a:pPr lvl="1"/>
            <a:r>
              <a:rPr lang="en-US" dirty="0"/>
              <a:t>CEP Manager allows the user to view, update and certify the Population and Election data.</a:t>
            </a:r>
          </a:p>
        </p:txBody>
      </p:sp>
      <p:pic>
        <p:nvPicPr>
          <p:cNvPr id="25" name="Picture Placeholder 24">
            <a:extLst>
              <a:ext uri="{FF2B5EF4-FFF2-40B4-BE49-F238E27FC236}">
                <a16:creationId xmlns:a16="http://schemas.microsoft.com/office/drawing/2014/main" id="{056721AC-0B52-41DD-AE35-E69E7AE081A9}"/>
              </a:ext>
            </a:extLst>
          </p:cNvPr>
          <p:cNvPicPr>
            <a:picLocks noGrp="1" noChangeAspect="1"/>
          </p:cNvPicPr>
          <p:nvPr>
            <p:ph type="pic" sz="quarter" idx="19"/>
          </p:nvPr>
        </p:nvPicPr>
        <p:blipFill rotWithShape="1">
          <a:blip r:embed="rId3"/>
          <a:srcRect t="642" b="642"/>
          <a:stretch/>
        </p:blipFill>
        <p:spPr>
          <a:xfrm>
            <a:off x="4763192" y="1562794"/>
            <a:ext cx="6353103" cy="4292980"/>
          </a:xfrm>
        </p:spPr>
      </p:pic>
      <p:pic>
        <p:nvPicPr>
          <p:cNvPr id="3" name="Picture 2">
            <a:extLst>
              <a:ext uri="{FF2B5EF4-FFF2-40B4-BE49-F238E27FC236}">
                <a16:creationId xmlns:a16="http://schemas.microsoft.com/office/drawing/2014/main" id="{F4341A37-E40D-4DC0-9440-D04E35C4D48A}"/>
              </a:ext>
            </a:extLst>
          </p:cNvPr>
          <p:cNvPicPr>
            <a:picLocks noChangeAspect="1"/>
          </p:cNvPicPr>
          <p:nvPr/>
        </p:nvPicPr>
        <p:blipFill>
          <a:blip r:embed="rId4"/>
          <a:stretch>
            <a:fillRect/>
          </a:stretch>
        </p:blipFill>
        <p:spPr>
          <a:xfrm>
            <a:off x="4796945" y="1593274"/>
            <a:ext cx="1238095" cy="2961905"/>
          </a:xfrm>
          <a:prstGeom prst="rect">
            <a:avLst/>
          </a:prstGeom>
        </p:spPr>
      </p:pic>
      <p:sp>
        <p:nvSpPr>
          <p:cNvPr id="26" name="Arrow: Down 25">
            <a:extLst>
              <a:ext uri="{FF2B5EF4-FFF2-40B4-BE49-F238E27FC236}">
                <a16:creationId xmlns:a16="http://schemas.microsoft.com/office/drawing/2014/main" id="{642A7030-CB49-4A61-B0DA-6461F0B3351D}"/>
              </a:ext>
            </a:extLst>
          </p:cNvPr>
          <p:cNvSpPr/>
          <p:nvPr/>
        </p:nvSpPr>
        <p:spPr>
          <a:xfrm rot="6268602">
            <a:off x="6121147" y="2619260"/>
            <a:ext cx="265814" cy="65390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314952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7AC8392B-7982-48DA-B809-DECC2EBF8882}"/>
              </a:ext>
            </a:extLst>
          </p:cNvPr>
          <p:cNvSpPr>
            <a:spLocks noGrp="1"/>
          </p:cNvSpPr>
          <p:nvPr>
            <p:ph type="title"/>
          </p:nvPr>
        </p:nvSpPr>
        <p:spPr/>
        <p:txBody>
          <a:bodyPr/>
          <a:lstStyle/>
          <a:p>
            <a:r>
              <a:rPr lang="en-US" dirty="0"/>
              <a:t>CEP Manager</a:t>
            </a:r>
          </a:p>
        </p:txBody>
      </p:sp>
      <p:sp>
        <p:nvSpPr>
          <p:cNvPr id="23" name="Text Placeholder 22">
            <a:extLst>
              <a:ext uri="{FF2B5EF4-FFF2-40B4-BE49-F238E27FC236}">
                <a16:creationId xmlns:a16="http://schemas.microsoft.com/office/drawing/2014/main" id="{F0AD6B20-50EC-42B7-87BC-239220CA19DE}"/>
              </a:ext>
            </a:extLst>
          </p:cNvPr>
          <p:cNvSpPr>
            <a:spLocks noGrp="1"/>
          </p:cNvSpPr>
          <p:nvPr>
            <p:ph type="body" sz="quarter" idx="12"/>
          </p:nvPr>
        </p:nvSpPr>
        <p:spPr>
          <a:xfrm>
            <a:off x="838200" y="1575598"/>
            <a:ext cx="10833100" cy="579047"/>
          </a:xfrm>
        </p:spPr>
        <p:txBody>
          <a:bodyPr/>
          <a:lstStyle/>
          <a:p>
            <a:r>
              <a:rPr lang="en-US" b="0" dirty="0"/>
              <a:t>The CEP Manager Instructions are on the bottom of the CEP Manager Page.</a:t>
            </a:r>
          </a:p>
        </p:txBody>
      </p:sp>
      <p:pic>
        <p:nvPicPr>
          <p:cNvPr id="21" name="Picture Placeholder 20">
            <a:extLst>
              <a:ext uri="{FF2B5EF4-FFF2-40B4-BE49-F238E27FC236}">
                <a16:creationId xmlns:a16="http://schemas.microsoft.com/office/drawing/2014/main" id="{1C27E802-94CA-4805-BB32-5187CB594F35}"/>
              </a:ext>
            </a:extLst>
          </p:cNvPr>
          <p:cNvPicPr>
            <a:picLocks noGrp="1" noChangeAspect="1"/>
          </p:cNvPicPr>
          <p:nvPr>
            <p:ph type="pic" sz="quarter" idx="19"/>
          </p:nvPr>
        </p:nvPicPr>
        <p:blipFill rotWithShape="1">
          <a:blip r:embed="rId3"/>
          <a:srcRect t="6145" b="6145"/>
          <a:stretch/>
        </p:blipFill>
        <p:spPr/>
      </p:pic>
    </p:spTree>
    <p:extLst>
      <p:ext uri="{BB962C8B-B14F-4D97-AF65-F5344CB8AC3E}">
        <p14:creationId xmlns:p14="http://schemas.microsoft.com/office/powerpoint/2010/main" val="26347317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BB335E1-57C8-4059-9263-D39F6C37F99D}"/>
              </a:ext>
            </a:extLst>
          </p:cNvPr>
          <p:cNvPicPr>
            <a:picLocks noGrp="1" noChangeAspect="1"/>
          </p:cNvPicPr>
          <p:nvPr>
            <p:ph type="pic" sz="quarter" idx="19"/>
          </p:nvPr>
        </p:nvPicPr>
        <p:blipFill rotWithShape="1">
          <a:blip r:embed="rId3"/>
          <a:srcRect t="6701" b="6701"/>
          <a:stretch/>
        </p:blipFill>
        <p:spPr/>
      </p:pic>
      <p:sp>
        <p:nvSpPr>
          <p:cNvPr id="5" name="Text Placeholder 4">
            <a:extLst>
              <a:ext uri="{FF2B5EF4-FFF2-40B4-BE49-F238E27FC236}">
                <a16:creationId xmlns:a16="http://schemas.microsoft.com/office/drawing/2014/main" id="{39EA0B92-0CC3-45BA-8E07-B3F6F5E39E8F}"/>
              </a:ext>
            </a:extLst>
          </p:cNvPr>
          <p:cNvSpPr>
            <a:spLocks noGrp="1"/>
          </p:cNvSpPr>
          <p:nvPr>
            <p:ph type="body" sz="quarter" idx="20"/>
          </p:nvPr>
        </p:nvSpPr>
        <p:spPr>
          <a:xfrm>
            <a:off x="838198" y="5523771"/>
            <a:ext cx="10515599" cy="862149"/>
          </a:xfrm>
        </p:spPr>
        <p:txBody>
          <a:bodyPr/>
          <a:lstStyle/>
          <a:p>
            <a:r>
              <a:rPr lang="en-US" sz="1600" dirty="0"/>
              <a:t>The  population tab summary data displays the total identified, total enrolled, district trend, population status and election status due dates. The locations and the pending data are listed below the summary information. Click to see the data for the individual school. In this case, we selected school code 34570.</a:t>
            </a:r>
            <a:endParaRPr lang="en-US" sz="1800" dirty="0"/>
          </a:p>
        </p:txBody>
      </p:sp>
      <p:sp>
        <p:nvSpPr>
          <p:cNvPr id="6" name="Speech Bubble: Rectangle with Corners Rounded 5">
            <a:extLst>
              <a:ext uri="{FF2B5EF4-FFF2-40B4-BE49-F238E27FC236}">
                <a16:creationId xmlns:a16="http://schemas.microsoft.com/office/drawing/2014/main" id="{5876412F-1566-4859-BD57-5F35B582A3A6}"/>
              </a:ext>
            </a:extLst>
          </p:cNvPr>
          <p:cNvSpPr/>
          <p:nvPr/>
        </p:nvSpPr>
        <p:spPr>
          <a:xfrm>
            <a:off x="9473609" y="2573079"/>
            <a:ext cx="1509824" cy="425302"/>
          </a:xfrm>
          <a:prstGeom prst="wedgeRoundRectCallout">
            <a:avLst>
              <a:gd name="adj1" fmla="val 50998"/>
              <a:gd name="adj2" fmla="val 13250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pic>
        <p:nvPicPr>
          <p:cNvPr id="9" name="Picture 8">
            <a:extLst>
              <a:ext uri="{FF2B5EF4-FFF2-40B4-BE49-F238E27FC236}">
                <a16:creationId xmlns:a16="http://schemas.microsoft.com/office/drawing/2014/main" id="{85F70742-69BC-4A3C-BA94-268876A5F581}"/>
              </a:ext>
            </a:extLst>
          </p:cNvPr>
          <p:cNvPicPr>
            <a:picLocks noChangeAspect="1"/>
          </p:cNvPicPr>
          <p:nvPr/>
        </p:nvPicPr>
        <p:blipFill>
          <a:blip r:embed="rId4"/>
          <a:stretch>
            <a:fillRect/>
          </a:stretch>
        </p:blipFill>
        <p:spPr>
          <a:xfrm>
            <a:off x="8107508" y="1303626"/>
            <a:ext cx="3162298" cy="736600"/>
          </a:xfrm>
          <a:prstGeom prst="rect">
            <a:avLst/>
          </a:prstGeom>
        </p:spPr>
      </p:pic>
      <p:pic>
        <p:nvPicPr>
          <p:cNvPr id="11" name="Picture 10">
            <a:extLst>
              <a:ext uri="{FF2B5EF4-FFF2-40B4-BE49-F238E27FC236}">
                <a16:creationId xmlns:a16="http://schemas.microsoft.com/office/drawing/2014/main" id="{F81E84C1-46D8-4D4D-9695-0EA556644B1F}"/>
              </a:ext>
            </a:extLst>
          </p:cNvPr>
          <p:cNvPicPr>
            <a:picLocks noChangeAspect="1"/>
          </p:cNvPicPr>
          <p:nvPr/>
        </p:nvPicPr>
        <p:blipFill>
          <a:blip r:embed="rId5"/>
          <a:stretch>
            <a:fillRect/>
          </a:stretch>
        </p:blipFill>
        <p:spPr>
          <a:xfrm>
            <a:off x="8616990" y="3262218"/>
            <a:ext cx="668383" cy="1592325"/>
          </a:xfrm>
          <a:prstGeom prst="rect">
            <a:avLst/>
          </a:prstGeom>
        </p:spPr>
      </p:pic>
      <p:pic>
        <p:nvPicPr>
          <p:cNvPr id="14" name="Picture 13">
            <a:extLst>
              <a:ext uri="{FF2B5EF4-FFF2-40B4-BE49-F238E27FC236}">
                <a16:creationId xmlns:a16="http://schemas.microsoft.com/office/drawing/2014/main" id="{40CFF730-46FB-4BD1-A00D-44452FA8E2D4}"/>
              </a:ext>
            </a:extLst>
          </p:cNvPr>
          <p:cNvPicPr>
            <a:picLocks noChangeAspect="1"/>
          </p:cNvPicPr>
          <p:nvPr/>
        </p:nvPicPr>
        <p:blipFill>
          <a:blip r:embed="rId6"/>
          <a:stretch>
            <a:fillRect/>
          </a:stretch>
        </p:blipFill>
        <p:spPr>
          <a:xfrm>
            <a:off x="939800" y="4884004"/>
            <a:ext cx="10380806" cy="369423"/>
          </a:xfrm>
          <a:prstGeom prst="rect">
            <a:avLst/>
          </a:prstGeom>
        </p:spPr>
      </p:pic>
    </p:spTree>
    <p:extLst>
      <p:ext uri="{BB962C8B-B14F-4D97-AF65-F5344CB8AC3E}">
        <p14:creationId xmlns:p14="http://schemas.microsoft.com/office/powerpoint/2010/main" val="20055472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9EA0B92-0CC3-45BA-8E07-B3F6F5E39E8F}"/>
              </a:ext>
            </a:extLst>
          </p:cNvPr>
          <p:cNvSpPr>
            <a:spLocks noGrp="1"/>
          </p:cNvSpPr>
          <p:nvPr>
            <p:ph type="body" sz="quarter" idx="20"/>
          </p:nvPr>
        </p:nvSpPr>
        <p:spPr/>
        <p:txBody>
          <a:bodyPr/>
          <a:lstStyle/>
          <a:p>
            <a:r>
              <a:rPr lang="en-US" sz="1600" dirty="0"/>
              <a:t>On this page the user can view the students by program and the Student ID number. The green triangle indicates a manual match, and a green circle indicates a system match. The user will verify the data on this page for each program and each school. Click to return to the previous page.</a:t>
            </a:r>
          </a:p>
          <a:p>
            <a:endParaRPr lang="en-US" sz="1600" dirty="0"/>
          </a:p>
        </p:txBody>
      </p:sp>
      <p:pic>
        <p:nvPicPr>
          <p:cNvPr id="9" name="Picture Placeholder 8">
            <a:extLst>
              <a:ext uri="{FF2B5EF4-FFF2-40B4-BE49-F238E27FC236}">
                <a16:creationId xmlns:a16="http://schemas.microsoft.com/office/drawing/2014/main" id="{FCFD4EB2-A274-4B1D-8C19-FB7DD27F046E}"/>
              </a:ext>
            </a:extLst>
          </p:cNvPr>
          <p:cNvPicPr>
            <a:picLocks noGrp="1" noChangeAspect="1"/>
          </p:cNvPicPr>
          <p:nvPr>
            <p:ph type="pic" sz="quarter" idx="19"/>
          </p:nvPr>
        </p:nvPicPr>
        <p:blipFill rotWithShape="1">
          <a:blip r:embed="rId3"/>
          <a:srcRect l="288" r="288"/>
          <a:stretch/>
        </p:blipFill>
        <p:spPr/>
      </p:pic>
      <p:sp>
        <p:nvSpPr>
          <p:cNvPr id="10" name="Speech Bubble: Rectangle with Corners Rounded 9">
            <a:extLst>
              <a:ext uri="{FF2B5EF4-FFF2-40B4-BE49-F238E27FC236}">
                <a16:creationId xmlns:a16="http://schemas.microsoft.com/office/drawing/2014/main" id="{6DAE759D-29E8-4BCC-89CF-DF411540B81D}"/>
              </a:ext>
            </a:extLst>
          </p:cNvPr>
          <p:cNvSpPr/>
          <p:nvPr/>
        </p:nvSpPr>
        <p:spPr>
          <a:xfrm>
            <a:off x="9292856" y="871870"/>
            <a:ext cx="1350335" cy="308344"/>
          </a:xfrm>
          <a:prstGeom prst="wedgeRoundRectCallout">
            <a:avLst>
              <a:gd name="adj1" fmla="val 80742"/>
              <a:gd name="adj2" fmla="val 1422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pic>
        <p:nvPicPr>
          <p:cNvPr id="3" name="Picture 2">
            <a:extLst>
              <a:ext uri="{FF2B5EF4-FFF2-40B4-BE49-F238E27FC236}">
                <a16:creationId xmlns:a16="http://schemas.microsoft.com/office/drawing/2014/main" id="{474D2C22-AE44-4DC6-845C-0986D5EEBB65}"/>
              </a:ext>
            </a:extLst>
          </p:cNvPr>
          <p:cNvPicPr>
            <a:picLocks noChangeAspect="1"/>
          </p:cNvPicPr>
          <p:nvPr/>
        </p:nvPicPr>
        <p:blipFill>
          <a:blip r:embed="rId4"/>
          <a:stretch>
            <a:fillRect/>
          </a:stretch>
        </p:blipFill>
        <p:spPr>
          <a:xfrm>
            <a:off x="9834628" y="1389228"/>
            <a:ext cx="1057143" cy="485714"/>
          </a:xfrm>
          <a:prstGeom prst="rect">
            <a:avLst/>
          </a:prstGeom>
        </p:spPr>
      </p:pic>
    </p:spTree>
    <p:extLst>
      <p:ext uri="{BB962C8B-B14F-4D97-AF65-F5344CB8AC3E}">
        <p14:creationId xmlns:p14="http://schemas.microsoft.com/office/powerpoint/2010/main" val="300776998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BB335E1-57C8-4059-9263-D39F6C37F99D}"/>
              </a:ext>
            </a:extLst>
          </p:cNvPr>
          <p:cNvPicPr>
            <a:picLocks noGrp="1" noChangeAspect="1"/>
          </p:cNvPicPr>
          <p:nvPr>
            <p:ph type="pic" sz="quarter" idx="19"/>
          </p:nvPr>
        </p:nvPicPr>
        <p:blipFill rotWithShape="1">
          <a:blip r:embed="rId3"/>
          <a:srcRect t="6701" b="6701"/>
          <a:stretch/>
        </p:blipFill>
        <p:spPr/>
      </p:pic>
      <p:sp>
        <p:nvSpPr>
          <p:cNvPr id="5" name="Text Placeholder 4">
            <a:extLst>
              <a:ext uri="{FF2B5EF4-FFF2-40B4-BE49-F238E27FC236}">
                <a16:creationId xmlns:a16="http://schemas.microsoft.com/office/drawing/2014/main" id="{39EA0B92-0CC3-45BA-8E07-B3F6F5E39E8F}"/>
              </a:ext>
            </a:extLst>
          </p:cNvPr>
          <p:cNvSpPr>
            <a:spLocks noGrp="1"/>
          </p:cNvSpPr>
          <p:nvPr>
            <p:ph type="body" sz="quarter" idx="2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t>Once the data has been reviewed, the user must submit and certify the population.  Check the box next to the certification statement and click the Submit and Certify Population button.</a:t>
            </a:r>
          </a:p>
        </p:txBody>
      </p:sp>
      <p:pic>
        <p:nvPicPr>
          <p:cNvPr id="9" name="Picture 8">
            <a:extLst>
              <a:ext uri="{FF2B5EF4-FFF2-40B4-BE49-F238E27FC236}">
                <a16:creationId xmlns:a16="http://schemas.microsoft.com/office/drawing/2014/main" id="{85F70742-69BC-4A3C-BA94-268876A5F581}"/>
              </a:ext>
            </a:extLst>
          </p:cNvPr>
          <p:cNvPicPr>
            <a:picLocks noChangeAspect="1"/>
          </p:cNvPicPr>
          <p:nvPr/>
        </p:nvPicPr>
        <p:blipFill>
          <a:blip r:embed="rId4"/>
          <a:stretch>
            <a:fillRect/>
          </a:stretch>
        </p:blipFill>
        <p:spPr>
          <a:xfrm>
            <a:off x="8107508" y="1303626"/>
            <a:ext cx="3162298" cy="736600"/>
          </a:xfrm>
          <a:prstGeom prst="rect">
            <a:avLst/>
          </a:prstGeom>
        </p:spPr>
      </p:pic>
      <p:pic>
        <p:nvPicPr>
          <p:cNvPr id="11" name="Picture 10">
            <a:extLst>
              <a:ext uri="{FF2B5EF4-FFF2-40B4-BE49-F238E27FC236}">
                <a16:creationId xmlns:a16="http://schemas.microsoft.com/office/drawing/2014/main" id="{F81E84C1-46D8-4D4D-9695-0EA556644B1F}"/>
              </a:ext>
            </a:extLst>
          </p:cNvPr>
          <p:cNvPicPr>
            <a:picLocks noChangeAspect="1"/>
          </p:cNvPicPr>
          <p:nvPr/>
        </p:nvPicPr>
        <p:blipFill>
          <a:blip r:embed="rId5"/>
          <a:stretch>
            <a:fillRect/>
          </a:stretch>
        </p:blipFill>
        <p:spPr>
          <a:xfrm>
            <a:off x="8616990" y="3262218"/>
            <a:ext cx="668383" cy="1592325"/>
          </a:xfrm>
          <a:prstGeom prst="rect">
            <a:avLst/>
          </a:prstGeom>
        </p:spPr>
      </p:pic>
      <p:pic>
        <p:nvPicPr>
          <p:cNvPr id="10" name="Picture 9">
            <a:extLst>
              <a:ext uri="{FF2B5EF4-FFF2-40B4-BE49-F238E27FC236}">
                <a16:creationId xmlns:a16="http://schemas.microsoft.com/office/drawing/2014/main" id="{A9FE6EC3-0A73-484E-9CDA-09008A0EABFD}"/>
              </a:ext>
            </a:extLst>
          </p:cNvPr>
          <p:cNvPicPr>
            <a:picLocks noChangeAspect="1"/>
          </p:cNvPicPr>
          <p:nvPr/>
        </p:nvPicPr>
        <p:blipFill>
          <a:blip r:embed="rId6"/>
          <a:stretch>
            <a:fillRect/>
          </a:stretch>
        </p:blipFill>
        <p:spPr>
          <a:xfrm>
            <a:off x="939800" y="4884004"/>
            <a:ext cx="10380806" cy="369423"/>
          </a:xfrm>
          <a:prstGeom prst="rect">
            <a:avLst/>
          </a:prstGeom>
        </p:spPr>
      </p:pic>
      <p:sp>
        <p:nvSpPr>
          <p:cNvPr id="6" name="Speech Bubble: Rectangle with Corners Rounded 5">
            <a:extLst>
              <a:ext uri="{FF2B5EF4-FFF2-40B4-BE49-F238E27FC236}">
                <a16:creationId xmlns:a16="http://schemas.microsoft.com/office/drawing/2014/main" id="{5876412F-1566-4859-BD57-5F35B582A3A6}"/>
              </a:ext>
            </a:extLst>
          </p:cNvPr>
          <p:cNvSpPr/>
          <p:nvPr/>
        </p:nvSpPr>
        <p:spPr>
          <a:xfrm>
            <a:off x="1244009" y="4231321"/>
            <a:ext cx="1509824" cy="425302"/>
          </a:xfrm>
          <a:prstGeom prst="wedgeRoundRectCallout">
            <a:avLst>
              <a:gd name="adj1" fmla="val 50998"/>
              <a:gd name="adj2" fmla="val 13250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Tree>
    <p:extLst>
      <p:ext uri="{BB962C8B-B14F-4D97-AF65-F5344CB8AC3E}">
        <p14:creationId xmlns:p14="http://schemas.microsoft.com/office/powerpoint/2010/main" val="39801626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ED2AD-28DD-430F-ABB8-71265C250D8F}"/>
              </a:ext>
            </a:extLst>
          </p:cNvPr>
          <p:cNvSpPr>
            <a:spLocks noGrp="1"/>
          </p:cNvSpPr>
          <p:nvPr>
            <p:ph type="body" sz="quarter" idx="11"/>
          </p:nvPr>
        </p:nvSpPr>
        <p:spPr/>
        <p:txBody>
          <a:bodyPr/>
          <a:lstStyle/>
          <a:p>
            <a:r>
              <a:rPr lang="en-US" dirty="0"/>
              <a:t>Matching Process Overview</a:t>
            </a:r>
          </a:p>
        </p:txBody>
      </p:sp>
    </p:spTree>
    <p:extLst>
      <p:ext uri="{BB962C8B-B14F-4D97-AF65-F5344CB8AC3E}">
        <p14:creationId xmlns:p14="http://schemas.microsoft.com/office/powerpoint/2010/main" val="31737996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BB335E1-57C8-4059-9263-D39F6C37F99D}"/>
              </a:ext>
            </a:extLst>
          </p:cNvPr>
          <p:cNvPicPr>
            <a:picLocks noGrp="1" noChangeAspect="1"/>
          </p:cNvPicPr>
          <p:nvPr>
            <p:ph type="pic" sz="quarter" idx="19"/>
          </p:nvPr>
        </p:nvPicPr>
        <p:blipFill rotWithShape="1">
          <a:blip r:embed="rId3"/>
          <a:srcRect t="6701" b="6701"/>
          <a:stretch/>
        </p:blipFill>
        <p:spPr/>
      </p:pic>
      <p:sp>
        <p:nvSpPr>
          <p:cNvPr id="5" name="Text Placeholder 4">
            <a:extLst>
              <a:ext uri="{FF2B5EF4-FFF2-40B4-BE49-F238E27FC236}">
                <a16:creationId xmlns:a16="http://schemas.microsoft.com/office/drawing/2014/main" id="{39EA0B92-0CC3-45BA-8E07-B3F6F5E39E8F}"/>
              </a:ext>
            </a:extLst>
          </p:cNvPr>
          <p:cNvSpPr>
            <a:spLocks noGrp="1"/>
          </p:cNvSpPr>
          <p:nvPr>
            <p:ph type="body" sz="quarter" idx="2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600" dirty="0"/>
              <a:t>Once the data has been submitted, the state must approve the data submission. </a:t>
            </a:r>
          </a:p>
        </p:txBody>
      </p:sp>
      <p:pic>
        <p:nvPicPr>
          <p:cNvPr id="9" name="Picture 8">
            <a:extLst>
              <a:ext uri="{FF2B5EF4-FFF2-40B4-BE49-F238E27FC236}">
                <a16:creationId xmlns:a16="http://schemas.microsoft.com/office/drawing/2014/main" id="{85F70742-69BC-4A3C-BA94-268876A5F581}"/>
              </a:ext>
            </a:extLst>
          </p:cNvPr>
          <p:cNvPicPr>
            <a:picLocks noChangeAspect="1"/>
          </p:cNvPicPr>
          <p:nvPr/>
        </p:nvPicPr>
        <p:blipFill>
          <a:blip r:embed="rId4"/>
          <a:stretch>
            <a:fillRect/>
          </a:stretch>
        </p:blipFill>
        <p:spPr>
          <a:xfrm>
            <a:off x="8107508" y="1303626"/>
            <a:ext cx="3162298" cy="736600"/>
          </a:xfrm>
          <a:prstGeom prst="rect">
            <a:avLst/>
          </a:prstGeom>
        </p:spPr>
      </p:pic>
      <p:pic>
        <p:nvPicPr>
          <p:cNvPr id="11" name="Picture 10">
            <a:extLst>
              <a:ext uri="{FF2B5EF4-FFF2-40B4-BE49-F238E27FC236}">
                <a16:creationId xmlns:a16="http://schemas.microsoft.com/office/drawing/2014/main" id="{F81E84C1-46D8-4D4D-9695-0EA556644B1F}"/>
              </a:ext>
            </a:extLst>
          </p:cNvPr>
          <p:cNvPicPr>
            <a:picLocks noChangeAspect="1"/>
          </p:cNvPicPr>
          <p:nvPr/>
        </p:nvPicPr>
        <p:blipFill>
          <a:blip r:embed="rId5"/>
          <a:stretch>
            <a:fillRect/>
          </a:stretch>
        </p:blipFill>
        <p:spPr>
          <a:xfrm>
            <a:off x="8616990" y="3262218"/>
            <a:ext cx="668383" cy="1592325"/>
          </a:xfrm>
          <a:prstGeom prst="rect">
            <a:avLst/>
          </a:prstGeom>
        </p:spPr>
      </p:pic>
      <p:pic>
        <p:nvPicPr>
          <p:cNvPr id="10" name="Picture 9">
            <a:extLst>
              <a:ext uri="{FF2B5EF4-FFF2-40B4-BE49-F238E27FC236}">
                <a16:creationId xmlns:a16="http://schemas.microsoft.com/office/drawing/2014/main" id="{A9FE6EC3-0A73-484E-9CDA-09008A0EABFD}"/>
              </a:ext>
            </a:extLst>
          </p:cNvPr>
          <p:cNvPicPr>
            <a:picLocks noChangeAspect="1"/>
          </p:cNvPicPr>
          <p:nvPr/>
        </p:nvPicPr>
        <p:blipFill>
          <a:blip r:embed="rId6"/>
          <a:stretch>
            <a:fillRect/>
          </a:stretch>
        </p:blipFill>
        <p:spPr>
          <a:xfrm>
            <a:off x="939800" y="4884004"/>
            <a:ext cx="10380806" cy="369423"/>
          </a:xfrm>
          <a:prstGeom prst="rect">
            <a:avLst/>
          </a:prstGeom>
        </p:spPr>
      </p:pic>
      <p:pic>
        <p:nvPicPr>
          <p:cNvPr id="14" name="Picture 13">
            <a:extLst>
              <a:ext uri="{FF2B5EF4-FFF2-40B4-BE49-F238E27FC236}">
                <a16:creationId xmlns:a16="http://schemas.microsoft.com/office/drawing/2014/main" id="{79B4D132-8508-4F7D-AAF8-2E4B80A27FA0}"/>
              </a:ext>
            </a:extLst>
          </p:cNvPr>
          <p:cNvPicPr>
            <a:picLocks noChangeAspect="1"/>
          </p:cNvPicPr>
          <p:nvPr/>
        </p:nvPicPr>
        <p:blipFill>
          <a:blip r:embed="rId7"/>
          <a:stretch>
            <a:fillRect/>
          </a:stretch>
        </p:blipFill>
        <p:spPr>
          <a:xfrm>
            <a:off x="8515640" y="3251323"/>
            <a:ext cx="2691826" cy="1603220"/>
          </a:xfrm>
          <a:prstGeom prst="rect">
            <a:avLst/>
          </a:prstGeom>
        </p:spPr>
      </p:pic>
    </p:spTree>
    <p:extLst>
      <p:ext uri="{BB962C8B-B14F-4D97-AF65-F5344CB8AC3E}">
        <p14:creationId xmlns:p14="http://schemas.microsoft.com/office/powerpoint/2010/main" val="293175752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4BB335E1-57C8-4059-9263-D39F6C37F99D}"/>
              </a:ext>
            </a:extLst>
          </p:cNvPr>
          <p:cNvPicPr>
            <a:picLocks noGrp="1" noChangeAspect="1"/>
          </p:cNvPicPr>
          <p:nvPr>
            <p:ph type="pic" sz="quarter" idx="19"/>
          </p:nvPr>
        </p:nvPicPr>
        <p:blipFill rotWithShape="1">
          <a:blip r:embed="rId3"/>
          <a:srcRect t="6701" b="6701"/>
          <a:stretch/>
        </p:blipFill>
        <p:spPr/>
      </p:pic>
      <p:sp>
        <p:nvSpPr>
          <p:cNvPr id="5" name="Text Placeholder 4">
            <a:extLst>
              <a:ext uri="{FF2B5EF4-FFF2-40B4-BE49-F238E27FC236}">
                <a16:creationId xmlns:a16="http://schemas.microsoft.com/office/drawing/2014/main" id="{39EA0B92-0CC3-45BA-8E07-B3F6F5E39E8F}"/>
              </a:ext>
            </a:extLst>
          </p:cNvPr>
          <p:cNvSpPr>
            <a:spLocks noGrp="1"/>
          </p:cNvSpPr>
          <p:nvPr>
            <p:ph type="body" sz="quarter" idx="20"/>
          </p:nvPr>
        </p:nvSpPr>
        <p:spPr/>
        <p:txBody>
          <a:bodyPr/>
          <a:lstStyle/>
          <a:p>
            <a:r>
              <a:rPr lang="en-US" sz="1800" dirty="0"/>
              <a:t>Once the state has approved the submission, the district will see the approved status indicator.</a:t>
            </a:r>
          </a:p>
          <a:p>
            <a:r>
              <a:rPr lang="en-US" sz="1800" dirty="0"/>
              <a:t>Now let’s click the Elections tab. The elections data is only available after the state approves the population.</a:t>
            </a:r>
          </a:p>
        </p:txBody>
      </p:sp>
      <p:sp>
        <p:nvSpPr>
          <p:cNvPr id="6" name="Speech Bubble: Rectangle with Corners Rounded 5">
            <a:extLst>
              <a:ext uri="{FF2B5EF4-FFF2-40B4-BE49-F238E27FC236}">
                <a16:creationId xmlns:a16="http://schemas.microsoft.com/office/drawing/2014/main" id="{5876412F-1566-4859-BD57-5F35B582A3A6}"/>
              </a:ext>
            </a:extLst>
          </p:cNvPr>
          <p:cNvSpPr/>
          <p:nvPr/>
        </p:nvSpPr>
        <p:spPr>
          <a:xfrm>
            <a:off x="2721934" y="847020"/>
            <a:ext cx="1509824" cy="425302"/>
          </a:xfrm>
          <a:prstGeom prst="wedgeRoundRectCallout">
            <a:avLst>
              <a:gd name="adj1" fmla="val -69425"/>
              <a:gd name="adj2" fmla="val 1000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
        <p:nvSpPr>
          <p:cNvPr id="2" name="Rectangle 1">
            <a:extLst>
              <a:ext uri="{FF2B5EF4-FFF2-40B4-BE49-F238E27FC236}">
                <a16:creationId xmlns:a16="http://schemas.microsoft.com/office/drawing/2014/main" id="{E379F717-FF67-4516-89D7-D62BFCA8B954}"/>
              </a:ext>
            </a:extLst>
          </p:cNvPr>
          <p:cNvSpPr/>
          <p:nvPr/>
        </p:nvSpPr>
        <p:spPr>
          <a:xfrm>
            <a:off x="8432800" y="2984500"/>
            <a:ext cx="1028700" cy="18415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458A02-8A29-44C7-8848-D748AEEAA98E}"/>
              </a:ext>
            </a:extLst>
          </p:cNvPr>
          <p:cNvSpPr/>
          <p:nvPr/>
        </p:nvSpPr>
        <p:spPr>
          <a:xfrm>
            <a:off x="8064500" y="1272322"/>
            <a:ext cx="1663700" cy="83587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3255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679451" y="5473336"/>
            <a:ext cx="10833099" cy="862149"/>
          </a:xfrm>
        </p:spPr>
        <p:txBody>
          <a:bodyPr/>
          <a:lstStyle/>
          <a:p>
            <a:r>
              <a:rPr lang="en-US" sz="1400" dirty="0"/>
              <a:t>On this page we can view the detailed elections data including the location name, the total identified, the total enrolled, the ISP, the Calculated ISP, the existing or new participation and the approval status. On the left of the screen, the user will see the eligibility indicators. Green indicators are eligible, yellow are near eligible and red indicators are not eligible.</a:t>
            </a:r>
          </a:p>
          <a:p>
            <a:endParaRPr lang="en-US" dirty="0">
              <a:highlight>
                <a:srgbClr val="FFFF00"/>
              </a:highlight>
            </a:endParaRPr>
          </a:p>
        </p:txBody>
      </p:sp>
      <p:sp>
        <p:nvSpPr>
          <p:cNvPr id="2" name="Rectangle 1">
            <a:extLst>
              <a:ext uri="{FF2B5EF4-FFF2-40B4-BE49-F238E27FC236}">
                <a16:creationId xmlns:a16="http://schemas.microsoft.com/office/drawing/2014/main" id="{7B0B1396-2102-4827-9B8A-44EFBF14844E}"/>
              </a:ext>
            </a:extLst>
          </p:cNvPr>
          <p:cNvSpPr/>
          <p:nvPr/>
        </p:nvSpPr>
        <p:spPr>
          <a:xfrm>
            <a:off x="1079500" y="3429000"/>
            <a:ext cx="330200" cy="12446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A2BE6DF-5EB5-4B82-8AC1-7AB6FE42FC0B}"/>
              </a:ext>
            </a:extLst>
          </p:cNvPr>
          <p:cNvSpPr/>
          <p:nvPr/>
        </p:nvSpPr>
        <p:spPr>
          <a:xfrm>
            <a:off x="2184400" y="3225800"/>
            <a:ext cx="9055100" cy="6858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183831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760163" y="5352149"/>
            <a:ext cx="10593635" cy="862149"/>
          </a:xfrm>
        </p:spPr>
        <p:txBody>
          <a:bodyPr/>
          <a:lstStyle/>
          <a:p>
            <a:r>
              <a:rPr lang="en-US" sz="1600" dirty="0"/>
              <a:t>The ISP is the proportion of students who are directly certified or categorically eligible for free school meals through means other than a school meal application and who are not subject to verification. To determine the Identified Student Percentage (ISP), SFAs and schools divide the number of identified students by the number of enrolled students, and then multiply by 100.</a:t>
            </a:r>
          </a:p>
          <a:p>
            <a:endParaRPr lang="en-US" dirty="0">
              <a:highlight>
                <a:srgbClr val="FFFF00"/>
              </a:highlight>
            </a:endParaRPr>
          </a:p>
        </p:txBody>
      </p:sp>
      <p:sp>
        <p:nvSpPr>
          <p:cNvPr id="4" name="Rectangle 3">
            <a:extLst>
              <a:ext uri="{FF2B5EF4-FFF2-40B4-BE49-F238E27FC236}">
                <a16:creationId xmlns:a16="http://schemas.microsoft.com/office/drawing/2014/main" id="{5A2BE6DF-5EB5-4B82-8AC1-7AB6FE42FC0B}"/>
              </a:ext>
            </a:extLst>
          </p:cNvPr>
          <p:cNvSpPr/>
          <p:nvPr/>
        </p:nvSpPr>
        <p:spPr>
          <a:xfrm>
            <a:off x="6455885" y="3158836"/>
            <a:ext cx="572877" cy="75276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9937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925417" y="5473336"/>
            <a:ext cx="10428381" cy="862149"/>
          </a:xfrm>
        </p:spPr>
        <p:txBody>
          <a:bodyPr/>
          <a:lstStyle/>
          <a:p>
            <a:r>
              <a:rPr lang="en-US" sz="1800" dirty="0"/>
              <a:t>The Calculated ISP is used to determine the Federal reimbursement. The ISP multiplied by the CEP multiplier (currently 1.6) provides the Calculated ISP which is the percentage of meals claimed at the free rate.  </a:t>
            </a:r>
          </a:p>
          <a:p>
            <a:endParaRPr lang="en-US" dirty="0">
              <a:highlight>
                <a:srgbClr val="FFFF00"/>
              </a:highlight>
            </a:endParaRPr>
          </a:p>
        </p:txBody>
      </p:sp>
      <p:sp>
        <p:nvSpPr>
          <p:cNvPr id="4" name="Rectangle 3">
            <a:extLst>
              <a:ext uri="{FF2B5EF4-FFF2-40B4-BE49-F238E27FC236}">
                <a16:creationId xmlns:a16="http://schemas.microsoft.com/office/drawing/2014/main" id="{5A2BE6DF-5EB5-4B82-8AC1-7AB6FE42FC0B}"/>
              </a:ext>
            </a:extLst>
          </p:cNvPr>
          <p:cNvSpPr/>
          <p:nvPr/>
        </p:nvSpPr>
        <p:spPr>
          <a:xfrm>
            <a:off x="7050795" y="3169227"/>
            <a:ext cx="826265" cy="74237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90084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679451" y="5473336"/>
            <a:ext cx="10833099" cy="862149"/>
          </a:xfrm>
        </p:spPr>
        <p:txBody>
          <a:bodyPr/>
          <a:lstStyle/>
          <a:p>
            <a:r>
              <a:rPr lang="en-US" sz="1800" dirty="0"/>
              <a:t>An SFA may participate in CEP for all schools in the SFA, or elect CEP in only a certain group of schools, depending on eligibility and financial considerations. </a:t>
            </a:r>
          </a:p>
        </p:txBody>
      </p:sp>
      <p:sp>
        <p:nvSpPr>
          <p:cNvPr id="4" name="Rectangle 3">
            <a:extLst>
              <a:ext uri="{FF2B5EF4-FFF2-40B4-BE49-F238E27FC236}">
                <a16:creationId xmlns:a16="http://schemas.microsoft.com/office/drawing/2014/main" id="{5A2BE6DF-5EB5-4B82-8AC1-7AB6FE42FC0B}"/>
              </a:ext>
            </a:extLst>
          </p:cNvPr>
          <p:cNvSpPr/>
          <p:nvPr/>
        </p:nvSpPr>
        <p:spPr>
          <a:xfrm>
            <a:off x="8031297" y="3148445"/>
            <a:ext cx="694062" cy="147863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1114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560063" y="5396217"/>
            <a:ext cx="11071875" cy="86214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Grouping or clustering is a flexible characteristic of CEP that may be used to maximize Federal reimbursements and administrative efficiencies. SFAs have discretion in how to cluster schools to optimize CEP benefits. Clustering (or multiple schools participating as a single CEP group) could allow some schools with an ISP below 40 percent to participate as long as the group ISP is at least 40 percent. Click the double arrow to drill in to see the data details. </a:t>
            </a:r>
            <a:endParaRPr lang="en-US" sz="1050" dirty="0"/>
          </a:p>
          <a:p>
            <a:endParaRPr lang="en-US" dirty="0">
              <a:highlight>
                <a:srgbClr val="FFFF00"/>
              </a:highlight>
            </a:endParaRPr>
          </a:p>
        </p:txBody>
      </p:sp>
      <p:sp>
        <p:nvSpPr>
          <p:cNvPr id="4" name="Rectangle 3">
            <a:extLst>
              <a:ext uri="{FF2B5EF4-FFF2-40B4-BE49-F238E27FC236}">
                <a16:creationId xmlns:a16="http://schemas.microsoft.com/office/drawing/2014/main" id="{5A2BE6DF-5EB5-4B82-8AC1-7AB6FE42FC0B}"/>
              </a:ext>
            </a:extLst>
          </p:cNvPr>
          <p:cNvSpPr/>
          <p:nvPr/>
        </p:nvSpPr>
        <p:spPr>
          <a:xfrm>
            <a:off x="2225407" y="3576652"/>
            <a:ext cx="1189822" cy="105043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peech Bubble: Rectangle with Corners Rounded 1">
            <a:extLst>
              <a:ext uri="{FF2B5EF4-FFF2-40B4-BE49-F238E27FC236}">
                <a16:creationId xmlns:a16="http://schemas.microsoft.com/office/drawing/2014/main" id="{9CE292EC-F9C6-4F9C-B641-058BDB97B959}"/>
              </a:ext>
            </a:extLst>
          </p:cNvPr>
          <p:cNvSpPr/>
          <p:nvPr/>
        </p:nvSpPr>
        <p:spPr>
          <a:xfrm>
            <a:off x="9624150" y="2666389"/>
            <a:ext cx="1729648" cy="630716"/>
          </a:xfrm>
          <a:prstGeom prst="wedgeRoundRectCallout">
            <a:avLst>
              <a:gd name="adj1" fmla="val 28212"/>
              <a:gd name="adj2" fmla="val 10791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Tree>
    <p:extLst>
      <p:ext uri="{BB962C8B-B14F-4D97-AF65-F5344CB8AC3E}">
        <p14:creationId xmlns:p14="http://schemas.microsoft.com/office/powerpoint/2010/main" val="30753993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CA8328E-6F9B-4B95-9203-D5AA18B5721E}"/>
              </a:ext>
            </a:extLst>
          </p:cNvPr>
          <p:cNvPicPr>
            <a:picLocks noGrp="1" noChangeAspect="1"/>
          </p:cNvPicPr>
          <p:nvPr>
            <p:ph type="pic" sz="quarter" idx="19"/>
          </p:nvPr>
        </p:nvPicPr>
        <p:blipFill rotWithShape="1">
          <a:blip r:embed="rId3"/>
          <a:srcRect t="6440" b="6440"/>
          <a:stretch/>
        </p:blipFill>
        <p:spPr/>
      </p:pic>
      <p:sp>
        <p:nvSpPr>
          <p:cNvPr id="3" name="Text Placeholder 2">
            <a:extLst>
              <a:ext uri="{FF2B5EF4-FFF2-40B4-BE49-F238E27FC236}">
                <a16:creationId xmlns:a16="http://schemas.microsoft.com/office/drawing/2014/main" id="{11192373-7020-4D9B-BA87-3E945CC46A5A}"/>
              </a:ext>
            </a:extLst>
          </p:cNvPr>
          <p:cNvSpPr>
            <a:spLocks noGrp="1"/>
          </p:cNvSpPr>
          <p:nvPr>
            <p:ph type="body" sz="quarter" idx="20"/>
          </p:nvPr>
        </p:nvSpPr>
        <p:spPr/>
        <p:txBody>
          <a:bodyPr/>
          <a:lstStyle/>
          <a:p>
            <a:r>
              <a:rPr lang="en-US" sz="1600" dirty="0"/>
              <a:t>On this screen, the user can view the election details by program, school and population. Again, a green triangle indicates a manual match, and a green circle indicates a system match. Programs must be enabled by the state to show up in CEP Manager so a program such as Medicaid that the state does not enable will not show up at the district or building level on this page.</a:t>
            </a:r>
          </a:p>
        </p:txBody>
      </p:sp>
      <p:sp>
        <p:nvSpPr>
          <p:cNvPr id="6" name="Rectangle 5">
            <a:extLst>
              <a:ext uri="{FF2B5EF4-FFF2-40B4-BE49-F238E27FC236}">
                <a16:creationId xmlns:a16="http://schemas.microsoft.com/office/drawing/2014/main" id="{FB7B2BFC-D39D-467D-8E85-8C4A1187F63B}"/>
              </a:ext>
            </a:extLst>
          </p:cNvPr>
          <p:cNvSpPr/>
          <p:nvPr/>
        </p:nvSpPr>
        <p:spPr>
          <a:xfrm>
            <a:off x="1397000" y="2184400"/>
            <a:ext cx="9525000" cy="6604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9E6B1D-EDD0-48ED-BBD2-E19BC58FBBF4}"/>
              </a:ext>
            </a:extLst>
          </p:cNvPr>
          <p:cNvSpPr/>
          <p:nvPr/>
        </p:nvSpPr>
        <p:spPr>
          <a:xfrm>
            <a:off x="1397000" y="2844800"/>
            <a:ext cx="1752600" cy="18669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3EBA50E-1306-4A60-BBF6-D0B2A286C2C9}"/>
              </a:ext>
            </a:extLst>
          </p:cNvPr>
          <p:cNvCxnSpPr/>
          <p:nvPr/>
        </p:nvCxnSpPr>
        <p:spPr>
          <a:xfrm flipH="1">
            <a:off x="8128000" y="1832243"/>
            <a:ext cx="622300" cy="49530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5917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679451" y="5473336"/>
            <a:ext cx="10833099" cy="862149"/>
          </a:xfrm>
        </p:spPr>
        <p:txBody>
          <a:bodyPr/>
          <a:lstStyle/>
          <a:p>
            <a:r>
              <a:rPr lang="en-US" sz="1400" dirty="0"/>
              <a:t>The user can refresh the data if the data changes by clicking the refresh button.</a:t>
            </a:r>
            <a:endParaRPr lang="en-US" dirty="0">
              <a:highlight>
                <a:srgbClr val="FFFF00"/>
              </a:highlight>
            </a:endParaRPr>
          </a:p>
        </p:txBody>
      </p:sp>
      <p:pic>
        <p:nvPicPr>
          <p:cNvPr id="12" name="Picture 11">
            <a:extLst>
              <a:ext uri="{FF2B5EF4-FFF2-40B4-BE49-F238E27FC236}">
                <a16:creationId xmlns:a16="http://schemas.microsoft.com/office/drawing/2014/main" id="{A43D7992-5A8E-4309-848A-1BFC3F688100}"/>
              </a:ext>
            </a:extLst>
          </p:cNvPr>
          <p:cNvPicPr>
            <a:picLocks noChangeAspect="1"/>
          </p:cNvPicPr>
          <p:nvPr/>
        </p:nvPicPr>
        <p:blipFill>
          <a:blip r:embed="rId4"/>
          <a:stretch>
            <a:fillRect/>
          </a:stretch>
        </p:blipFill>
        <p:spPr>
          <a:xfrm>
            <a:off x="10058555" y="2717824"/>
            <a:ext cx="1257143" cy="380952"/>
          </a:xfrm>
          <a:prstGeom prst="rect">
            <a:avLst/>
          </a:prstGeom>
        </p:spPr>
      </p:pic>
      <p:sp>
        <p:nvSpPr>
          <p:cNvPr id="13" name="Speech Bubble: Rectangle with Corners Rounded 12">
            <a:extLst>
              <a:ext uri="{FF2B5EF4-FFF2-40B4-BE49-F238E27FC236}">
                <a16:creationId xmlns:a16="http://schemas.microsoft.com/office/drawing/2014/main" id="{1A177036-6FF3-49BB-B588-77DA555D8263}"/>
              </a:ext>
            </a:extLst>
          </p:cNvPr>
          <p:cNvSpPr/>
          <p:nvPr/>
        </p:nvSpPr>
        <p:spPr>
          <a:xfrm>
            <a:off x="7785100" y="2616200"/>
            <a:ext cx="1905000" cy="380952"/>
          </a:xfrm>
          <a:prstGeom prst="wedgeRoundRectCallout">
            <a:avLst>
              <a:gd name="adj1" fmla="val 72500"/>
              <a:gd name="adj2" fmla="val 2916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Refresh</a:t>
            </a:r>
          </a:p>
        </p:txBody>
      </p:sp>
      <p:sp>
        <p:nvSpPr>
          <p:cNvPr id="14" name="Rectangle 13">
            <a:extLst>
              <a:ext uri="{FF2B5EF4-FFF2-40B4-BE49-F238E27FC236}">
                <a16:creationId xmlns:a16="http://schemas.microsoft.com/office/drawing/2014/main" id="{9D9A9179-2C7C-421A-8868-844F3E4312D7}"/>
              </a:ext>
            </a:extLst>
          </p:cNvPr>
          <p:cNvSpPr/>
          <p:nvPr/>
        </p:nvSpPr>
        <p:spPr>
          <a:xfrm>
            <a:off x="1092200" y="3429000"/>
            <a:ext cx="304800" cy="12065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312814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679451" y="5473336"/>
            <a:ext cx="10833099" cy="862149"/>
          </a:xfrm>
        </p:spPr>
        <p:txBody>
          <a:bodyPr/>
          <a:lstStyle/>
          <a:p>
            <a:r>
              <a:rPr lang="en-US" sz="1400" dirty="0"/>
              <a:t>The user can view the details for the Elections. Click the double arrow to drill into the details for Cluster 1. </a:t>
            </a:r>
          </a:p>
          <a:p>
            <a:endParaRPr lang="en-US" dirty="0">
              <a:highlight>
                <a:srgbClr val="FFFF00"/>
              </a:highlight>
            </a:endParaRPr>
          </a:p>
        </p:txBody>
      </p:sp>
      <p:pic>
        <p:nvPicPr>
          <p:cNvPr id="12" name="Picture 11">
            <a:extLst>
              <a:ext uri="{FF2B5EF4-FFF2-40B4-BE49-F238E27FC236}">
                <a16:creationId xmlns:a16="http://schemas.microsoft.com/office/drawing/2014/main" id="{A43D7992-5A8E-4309-848A-1BFC3F688100}"/>
              </a:ext>
            </a:extLst>
          </p:cNvPr>
          <p:cNvPicPr>
            <a:picLocks noChangeAspect="1"/>
          </p:cNvPicPr>
          <p:nvPr/>
        </p:nvPicPr>
        <p:blipFill>
          <a:blip r:embed="rId4"/>
          <a:stretch>
            <a:fillRect/>
          </a:stretch>
        </p:blipFill>
        <p:spPr>
          <a:xfrm>
            <a:off x="10058555" y="2717824"/>
            <a:ext cx="1257143" cy="380952"/>
          </a:xfrm>
          <a:prstGeom prst="rect">
            <a:avLst/>
          </a:prstGeom>
        </p:spPr>
      </p:pic>
      <p:sp>
        <p:nvSpPr>
          <p:cNvPr id="13" name="Speech Bubble: Rectangle with Corners Rounded 12">
            <a:extLst>
              <a:ext uri="{FF2B5EF4-FFF2-40B4-BE49-F238E27FC236}">
                <a16:creationId xmlns:a16="http://schemas.microsoft.com/office/drawing/2014/main" id="{1A177036-6FF3-49BB-B588-77DA555D8263}"/>
              </a:ext>
            </a:extLst>
          </p:cNvPr>
          <p:cNvSpPr/>
          <p:nvPr/>
        </p:nvSpPr>
        <p:spPr>
          <a:xfrm>
            <a:off x="6832600" y="2679700"/>
            <a:ext cx="2997355" cy="419076"/>
          </a:xfrm>
          <a:prstGeom prst="wedgeRoundRectCallout">
            <a:avLst>
              <a:gd name="adj1" fmla="val 85981"/>
              <a:gd name="adj2" fmla="val 18160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to Drill Into the Details </a:t>
            </a:r>
          </a:p>
        </p:txBody>
      </p:sp>
    </p:spTree>
    <p:extLst>
      <p:ext uri="{BB962C8B-B14F-4D97-AF65-F5344CB8AC3E}">
        <p14:creationId xmlns:p14="http://schemas.microsoft.com/office/powerpoint/2010/main" val="3605326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9134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679451" y="5473336"/>
            <a:ext cx="10833099" cy="862149"/>
          </a:xfrm>
        </p:spPr>
        <p:txBody>
          <a:bodyPr/>
          <a:lstStyle/>
          <a:p>
            <a:r>
              <a:rPr lang="en-US" sz="1400" dirty="0"/>
              <a:t>The user can drill into the cluster to see the data details. On the left of the screen, the user will see the eligibility indicators.  For the schools in the cluster, the Green indicators are eligible, yellow are near eligible and red indicators are not eligible. For the identified students, a green triangle is a manual match and a green circle is a system match. </a:t>
            </a:r>
          </a:p>
          <a:p>
            <a:r>
              <a:rPr lang="en-US" sz="1400" dirty="0"/>
              <a:t>Click the double arrow to return to the elections page.</a:t>
            </a:r>
          </a:p>
          <a:p>
            <a:endParaRPr lang="en-US" dirty="0">
              <a:highlight>
                <a:srgbClr val="FFFF00"/>
              </a:highlight>
            </a:endParaRPr>
          </a:p>
        </p:txBody>
      </p:sp>
      <p:pic>
        <p:nvPicPr>
          <p:cNvPr id="11" name="Picture Placeholder 10">
            <a:extLst>
              <a:ext uri="{FF2B5EF4-FFF2-40B4-BE49-F238E27FC236}">
                <a16:creationId xmlns:a16="http://schemas.microsoft.com/office/drawing/2014/main" id="{608B0160-6FB8-4077-AB67-E9AFAC406811}"/>
              </a:ext>
            </a:extLst>
          </p:cNvPr>
          <p:cNvPicPr>
            <a:picLocks noGrp="1" noChangeAspect="1"/>
          </p:cNvPicPr>
          <p:nvPr>
            <p:ph type="pic" sz="quarter" idx="19"/>
          </p:nvPr>
        </p:nvPicPr>
        <p:blipFill rotWithShape="1">
          <a:blip r:embed="rId3"/>
          <a:srcRect t="3722" b="3722"/>
          <a:stretch/>
        </p:blipFill>
        <p:spPr/>
      </p:pic>
      <p:sp>
        <p:nvSpPr>
          <p:cNvPr id="13" name="Speech Bubble: Rectangle with Corners Rounded 12">
            <a:extLst>
              <a:ext uri="{FF2B5EF4-FFF2-40B4-BE49-F238E27FC236}">
                <a16:creationId xmlns:a16="http://schemas.microsoft.com/office/drawing/2014/main" id="{FF2B0AB9-A415-4C08-8341-6E9F7F4A7613}"/>
              </a:ext>
            </a:extLst>
          </p:cNvPr>
          <p:cNvSpPr/>
          <p:nvPr/>
        </p:nvSpPr>
        <p:spPr>
          <a:xfrm>
            <a:off x="9004300" y="770773"/>
            <a:ext cx="1701800" cy="377073"/>
          </a:xfrm>
          <a:prstGeom prst="wedgeRoundRectCallout">
            <a:avLst>
              <a:gd name="adj1" fmla="val 70212"/>
              <a:gd name="adj2" fmla="val -3180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
        <p:nvSpPr>
          <p:cNvPr id="5" name="Rectangle 4">
            <a:extLst>
              <a:ext uri="{FF2B5EF4-FFF2-40B4-BE49-F238E27FC236}">
                <a16:creationId xmlns:a16="http://schemas.microsoft.com/office/drawing/2014/main" id="{6263E6CF-7DBE-4215-9090-0E41D11A5C8E}"/>
              </a:ext>
            </a:extLst>
          </p:cNvPr>
          <p:cNvSpPr/>
          <p:nvPr/>
        </p:nvSpPr>
        <p:spPr>
          <a:xfrm>
            <a:off x="5402826" y="3736258"/>
            <a:ext cx="4537587" cy="1528064"/>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65DCF1-5C50-495E-913F-F2221C758F29}"/>
              </a:ext>
            </a:extLst>
          </p:cNvPr>
          <p:cNvSpPr/>
          <p:nvPr/>
        </p:nvSpPr>
        <p:spPr>
          <a:xfrm>
            <a:off x="1400670" y="1900936"/>
            <a:ext cx="368495" cy="64348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677549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09584D3-4B28-4F91-BCE2-73FB7CEC2EBE}"/>
              </a:ext>
            </a:extLst>
          </p:cNvPr>
          <p:cNvPicPr>
            <a:picLocks noGrp="1" noChangeAspect="1"/>
          </p:cNvPicPr>
          <p:nvPr>
            <p:ph type="pic" sz="quarter" idx="19"/>
          </p:nvPr>
        </p:nvPicPr>
        <p:blipFill rotWithShape="1">
          <a:blip r:embed="rId3"/>
          <a:srcRect t="3400" b="3400"/>
          <a:stretch/>
        </p:blipFill>
        <p:spPr/>
      </p:pic>
      <p:sp>
        <p:nvSpPr>
          <p:cNvPr id="3" name="Text Placeholder 2">
            <a:extLst>
              <a:ext uri="{FF2B5EF4-FFF2-40B4-BE49-F238E27FC236}">
                <a16:creationId xmlns:a16="http://schemas.microsoft.com/office/drawing/2014/main" id="{06C6CA2E-A30E-456C-9426-0432A6A26402}"/>
              </a:ext>
            </a:extLst>
          </p:cNvPr>
          <p:cNvSpPr>
            <a:spLocks noGrp="1"/>
          </p:cNvSpPr>
          <p:nvPr>
            <p:ph type="body" sz="quarter" idx="20"/>
          </p:nvPr>
        </p:nvSpPr>
        <p:spPr>
          <a:xfrm>
            <a:off x="679451" y="5473336"/>
            <a:ext cx="10833099" cy="862149"/>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If the district needs to change the settings, they can click the recalculate button.</a:t>
            </a:r>
          </a:p>
        </p:txBody>
      </p:sp>
      <p:pic>
        <p:nvPicPr>
          <p:cNvPr id="12" name="Picture 11">
            <a:extLst>
              <a:ext uri="{FF2B5EF4-FFF2-40B4-BE49-F238E27FC236}">
                <a16:creationId xmlns:a16="http://schemas.microsoft.com/office/drawing/2014/main" id="{A43D7992-5A8E-4309-848A-1BFC3F688100}"/>
              </a:ext>
            </a:extLst>
          </p:cNvPr>
          <p:cNvPicPr>
            <a:picLocks noChangeAspect="1"/>
          </p:cNvPicPr>
          <p:nvPr/>
        </p:nvPicPr>
        <p:blipFill>
          <a:blip r:embed="rId4"/>
          <a:stretch>
            <a:fillRect/>
          </a:stretch>
        </p:blipFill>
        <p:spPr>
          <a:xfrm>
            <a:off x="10058555" y="2717824"/>
            <a:ext cx="1257143" cy="380952"/>
          </a:xfrm>
          <a:prstGeom prst="rect">
            <a:avLst/>
          </a:prstGeom>
        </p:spPr>
      </p:pic>
      <p:sp>
        <p:nvSpPr>
          <p:cNvPr id="13" name="Speech Bubble: Rectangle with Corners Rounded 12">
            <a:extLst>
              <a:ext uri="{FF2B5EF4-FFF2-40B4-BE49-F238E27FC236}">
                <a16:creationId xmlns:a16="http://schemas.microsoft.com/office/drawing/2014/main" id="{1A177036-6FF3-49BB-B588-77DA555D8263}"/>
              </a:ext>
            </a:extLst>
          </p:cNvPr>
          <p:cNvSpPr/>
          <p:nvPr/>
        </p:nvSpPr>
        <p:spPr>
          <a:xfrm>
            <a:off x="8115455" y="2527348"/>
            <a:ext cx="1905000" cy="380952"/>
          </a:xfrm>
          <a:prstGeom prst="wedgeRoundRectCallout">
            <a:avLst>
              <a:gd name="adj1" fmla="val 71833"/>
              <a:gd name="adj2" fmla="val 3916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Recalculate</a:t>
            </a:r>
          </a:p>
        </p:txBody>
      </p:sp>
    </p:spTree>
    <p:extLst>
      <p:ext uri="{BB962C8B-B14F-4D97-AF65-F5344CB8AC3E}">
        <p14:creationId xmlns:p14="http://schemas.microsoft.com/office/powerpoint/2010/main" val="11044472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B15061-754A-4003-A392-AA992505AB9E}"/>
              </a:ext>
            </a:extLst>
          </p:cNvPr>
          <p:cNvSpPr>
            <a:spLocks noGrp="1"/>
          </p:cNvSpPr>
          <p:nvPr>
            <p:ph type="body" sz="quarter" idx="20"/>
          </p:nvPr>
        </p:nvSpPr>
        <p:spPr>
          <a:xfrm>
            <a:off x="685800" y="5473336"/>
            <a:ext cx="10820401" cy="862149"/>
          </a:xfrm>
        </p:spPr>
        <p:txBody>
          <a:bodyPr/>
          <a:lstStyle/>
          <a:p>
            <a:r>
              <a:rPr lang="en-US" sz="1600" dirty="0"/>
              <a:t>This recalculate page allows the user to indicate if they are going to go district wide and they would not have to do any site-by-site setup. If the ISP is high enough, the District Wide button will be available to select.</a:t>
            </a:r>
          </a:p>
        </p:txBody>
      </p:sp>
      <p:pic>
        <p:nvPicPr>
          <p:cNvPr id="18" name="Picture Placeholder 17">
            <a:extLst>
              <a:ext uri="{FF2B5EF4-FFF2-40B4-BE49-F238E27FC236}">
                <a16:creationId xmlns:a16="http://schemas.microsoft.com/office/drawing/2014/main" id="{26783400-7CFB-475A-865B-9A7735CC8014}"/>
              </a:ext>
            </a:extLst>
          </p:cNvPr>
          <p:cNvPicPr>
            <a:picLocks noGrp="1" noChangeAspect="1"/>
          </p:cNvPicPr>
          <p:nvPr>
            <p:ph type="pic" sz="quarter" idx="19"/>
          </p:nvPr>
        </p:nvPicPr>
        <p:blipFill rotWithShape="1">
          <a:blip r:embed="rId3"/>
          <a:srcRect t="3809" b="3809"/>
          <a:stretch/>
        </p:blipFill>
        <p:spPr/>
      </p:pic>
      <p:sp>
        <p:nvSpPr>
          <p:cNvPr id="20" name="Rectangle 19">
            <a:extLst>
              <a:ext uri="{FF2B5EF4-FFF2-40B4-BE49-F238E27FC236}">
                <a16:creationId xmlns:a16="http://schemas.microsoft.com/office/drawing/2014/main" id="{574E3809-8B83-4DF2-8B62-FB8C4F42D511}"/>
              </a:ext>
            </a:extLst>
          </p:cNvPr>
          <p:cNvSpPr/>
          <p:nvPr/>
        </p:nvSpPr>
        <p:spPr>
          <a:xfrm>
            <a:off x="5029200" y="1993900"/>
            <a:ext cx="889000" cy="5461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21">
            <a:extLst>
              <a:ext uri="{FF2B5EF4-FFF2-40B4-BE49-F238E27FC236}">
                <a16:creationId xmlns:a16="http://schemas.microsoft.com/office/drawing/2014/main" id="{B9ED75A9-2A0D-4EAA-B498-E1079A2425F9}"/>
              </a:ext>
            </a:extLst>
          </p:cNvPr>
          <p:cNvSpPr/>
          <p:nvPr/>
        </p:nvSpPr>
        <p:spPr>
          <a:xfrm>
            <a:off x="2438400" y="1038139"/>
            <a:ext cx="2406650" cy="1479722"/>
          </a:xfrm>
          <a:prstGeom prst="wedgeRoundRectCallout">
            <a:avLst>
              <a:gd name="adj1" fmla="val 66138"/>
              <a:gd name="adj2" fmla="val 3224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If the ISP is high enough, the District Wide button will be available to select.</a:t>
            </a:r>
          </a:p>
        </p:txBody>
      </p:sp>
    </p:spTree>
    <p:extLst>
      <p:ext uri="{BB962C8B-B14F-4D97-AF65-F5344CB8AC3E}">
        <p14:creationId xmlns:p14="http://schemas.microsoft.com/office/powerpoint/2010/main" val="274904487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B15061-754A-4003-A392-AA992505AB9E}"/>
              </a:ext>
            </a:extLst>
          </p:cNvPr>
          <p:cNvSpPr>
            <a:spLocks noGrp="1"/>
          </p:cNvSpPr>
          <p:nvPr>
            <p:ph type="body" sz="quarter" idx="20"/>
          </p:nvPr>
        </p:nvSpPr>
        <p:spPr>
          <a:xfrm>
            <a:off x="685800" y="5473336"/>
            <a:ext cx="10820401" cy="862149"/>
          </a:xfrm>
        </p:spPr>
        <p:txBody>
          <a:bodyPr/>
          <a:lstStyle/>
          <a:p>
            <a:r>
              <a:rPr lang="en-US" sz="1600" dirty="0"/>
              <a:t>The district can also set up the site-by-site participation and the clusters can be assigned on this page. Participating and Not Participating choices only apply to schools operating CEP by themselves.</a:t>
            </a:r>
          </a:p>
          <a:p>
            <a:endParaRPr lang="en-US" sz="1800" dirty="0"/>
          </a:p>
        </p:txBody>
      </p:sp>
      <p:pic>
        <p:nvPicPr>
          <p:cNvPr id="18" name="Picture Placeholder 17">
            <a:extLst>
              <a:ext uri="{FF2B5EF4-FFF2-40B4-BE49-F238E27FC236}">
                <a16:creationId xmlns:a16="http://schemas.microsoft.com/office/drawing/2014/main" id="{26783400-7CFB-475A-865B-9A7735CC8014}"/>
              </a:ext>
            </a:extLst>
          </p:cNvPr>
          <p:cNvPicPr>
            <a:picLocks noGrp="1" noChangeAspect="1"/>
          </p:cNvPicPr>
          <p:nvPr>
            <p:ph type="pic" sz="quarter" idx="19"/>
          </p:nvPr>
        </p:nvPicPr>
        <p:blipFill rotWithShape="1">
          <a:blip r:embed="rId3"/>
          <a:srcRect t="3809" b="3809"/>
          <a:stretch/>
        </p:blipFill>
        <p:spPr/>
      </p:pic>
      <p:sp>
        <p:nvSpPr>
          <p:cNvPr id="20" name="Rectangle 19">
            <a:extLst>
              <a:ext uri="{FF2B5EF4-FFF2-40B4-BE49-F238E27FC236}">
                <a16:creationId xmlns:a16="http://schemas.microsoft.com/office/drawing/2014/main" id="{574E3809-8B83-4DF2-8B62-FB8C4F42D511}"/>
              </a:ext>
            </a:extLst>
          </p:cNvPr>
          <p:cNvSpPr/>
          <p:nvPr/>
        </p:nvSpPr>
        <p:spPr>
          <a:xfrm>
            <a:off x="4889500" y="3048000"/>
            <a:ext cx="977900" cy="15240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21">
            <a:extLst>
              <a:ext uri="{FF2B5EF4-FFF2-40B4-BE49-F238E27FC236}">
                <a16:creationId xmlns:a16="http://schemas.microsoft.com/office/drawing/2014/main" id="{B9ED75A9-2A0D-4EAA-B498-E1079A2425F9}"/>
              </a:ext>
            </a:extLst>
          </p:cNvPr>
          <p:cNvSpPr/>
          <p:nvPr/>
        </p:nvSpPr>
        <p:spPr>
          <a:xfrm>
            <a:off x="6819899" y="4162510"/>
            <a:ext cx="3556001" cy="879389"/>
          </a:xfrm>
          <a:prstGeom prst="wedgeRoundRectCallout">
            <a:avLst>
              <a:gd name="adj1" fmla="val -77925"/>
              <a:gd name="adj2" fmla="val -2525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Participating and Non-Participating only apply to schools operating CEP by themselves.</a:t>
            </a:r>
          </a:p>
        </p:txBody>
      </p:sp>
    </p:spTree>
    <p:extLst>
      <p:ext uri="{BB962C8B-B14F-4D97-AF65-F5344CB8AC3E}">
        <p14:creationId xmlns:p14="http://schemas.microsoft.com/office/powerpoint/2010/main" val="10535134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B15061-754A-4003-A392-AA992505AB9E}"/>
              </a:ext>
            </a:extLst>
          </p:cNvPr>
          <p:cNvSpPr>
            <a:spLocks noGrp="1"/>
          </p:cNvSpPr>
          <p:nvPr>
            <p:ph type="body" sz="quarter" idx="20"/>
          </p:nvPr>
        </p:nvSpPr>
        <p:spPr/>
        <p:txBody>
          <a:bodyPr/>
          <a:lstStyle/>
          <a:p>
            <a:r>
              <a:rPr lang="en-US" sz="1600" dirty="0"/>
              <a:t>The clusters can be assigned on this page. </a:t>
            </a:r>
            <a:r>
              <a:rPr lang="en-US" sz="1400" dirty="0"/>
              <a:t>When choosing clusters, choose Cluster 1 first, followed by Cluster 2, 3 and 4 sequentially. Do not skip a cluster number in the sequence.</a:t>
            </a:r>
            <a:endParaRPr lang="en-US" sz="1600" dirty="0"/>
          </a:p>
          <a:p>
            <a:endParaRPr lang="en-US" sz="1800" dirty="0"/>
          </a:p>
        </p:txBody>
      </p:sp>
      <p:pic>
        <p:nvPicPr>
          <p:cNvPr id="18" name="Picture Placeholder 17">
            <a:extLst>
              <a:ext uri="{FF2B5EF4-FFF2-40B4-BE49-F238E27FC236}">
                <a16:creationId xmlns:a16="http://schemas.microsoft.com/office/drawing/2014/main" id="{26783400-7CFB-475A-865B-9A7735CC8014}"/>
              </a:ext>
            </a:extLst>
          </p:cNvPr>
          <p:cNvPicPr>
            <a:picLocks noGrp="1" noChangeAspect="1"/>
          </p:cNvPicPr>
          <p:nvPr>
            <p:ph type="pic" sz="quarter" idx="19"/>
          </p:nvPr>
        </p:nvPicPr>
        <p:blipFill rotWithShape="1">
          <a:blip r:embed="rId3"/>
          <a:srcRect t="3809" b="3809"/>
          <a:stretch/>
        </p:blipFill>
        <p:spPr/>
      </p:pic>
      <p:sp>
        <p:nvSpPr>
          <p:cNvPr id="20" name="Rectangle 19">
            <a:extLst>
              <a:ext uri="{FF2B5EF4-FFF2-40B4-BE49-F238E27FC236}">
                <a16:creationId xmlns:a16="http://schemas.microsoft.com/office/drawing/2014/main" id="{574E3809-8B83-4DF2-8B62-FB8C4F42D511}"/>
              </a:ext>
            </a:extLst>
          </p:cNvPr>
          <p:cNvSpPr/>
          <p:nvPr/>
        </p:nvSpPr>
        <p:spPr>
          <a:xfrm>
            <a:off x="4889500" y="3048000"/>
            <a:ext cx="977900" cy="15240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peech Bubble: Rectangle with Corners Rounded 21">
            <a:extLst>
              <a:ext uri="{FF2B5EF4-FFF2-40B4-BE49-F238E27FC236}">
                <a16:creationId xmlns:a16="http://schemas.microsoft.com/office/drawing/2014/main" id="{B9ED75A9-2A0D-4EAA-B498-E1079A2425F9}"/>
              </a:ext>
            </a:extLst>
          </p:cNvPr>
          <p:cNvSpPr/>
          <p:nvPr/>
        </p:nvSpPr>
        <p:spPr>
          <a:xfrm>
            <a:off x="6819898" y="4162510"/>
            <a:ext cx="4038601" cy="1101812"/>
          </a:xfrm>
          <a:prstGeom prst="wedgeRoundRectCallout">
            <a:avLst>
              <a:gd name="adj1" fmla="val -86409"/>
              <a:gd name="adj2" fmla="val -10546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When choosing clusters, choose Cluster 1 first, followed by Cluster 2, 3 and 4 sequentially. Do not skip a cluster number in the sequence.</a:t>
            </a:r>
          </a:p>
        </p:txBody>
      </p:sp>
    </p:spTree>
    <p:extLst>
      <p:ext uri="{BB962C8B-B14F-4D97-AF65-F5344CB8AC3E}">
        <p14:creationId xmlns:p14="http://schemas.microsoft.com/office/powerpoint/2010/main" val="105090439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12BEF99-8F0E-46F1-8FA0-112209B1E8AF}"/>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FE6725D-8C92-4FE0-BEBE-7ACE4DDDA34C}"/>
              </a:ext>
            </a:extLst>
          </p:cNvPr>
          <p:cNvSpPr>
            <a:spLocks noGrp="1"/>
          </p:cNvSpPr>
          <p:nvPr>
            <p:ph type="body" sz="quarter" idx="11"/>
          </p:nvPr>
        </p:nvSpPr>
        <p:spPr/>
        <p:txBody>
          <a:bodyPr/>
          <a:lstStyle/>
          <a:p>
            <a:r>
              <a:rPr lang="en-US" dirty="0"/>
              <a:t>Select the best answer on your screen.</a:t>
            </a:r>
          </a:p>
        </p:txBody>
      </p:sp>
      <p:sp>
        <p:nvSpPr>
          <p:cNvPr id="5" name="Text Placeholder 4">
            <a:extLst>
              <a:ext uri="{FF2B5EF4-FFF2-40B4-BE49-F238E27FC236}">
                <a16:creationId xmlns:a16="http://schemas.microsoft.com/office/drawing/2014/main" id="{72273323-CE9B-4C2C-87BF-5AAB541A39E5}"/>
              </a:ext>
            </a:extLst>
          </p:cNvPr>
          <p:cNvSpPr>
            <a:spLocks noGrp="1"/>
          </p:cNvSpPr>
          <p:nvPr>
            <p:ph type="body" sz="quarter" idx="12"/>
          </p:nvPr>
        </p:nvSpPr>
        <p:spPr/>
        <p:txBody>
          <a:bodyPr/>
          <a:lstStyle/>
          <a:p>
            <a:r>
              <a:rPr lang="en-US" dirty="0"/>
              <a:t>Poll #6</a:t>
            </a:r>
          </a:p>
        </p:txBody>
      </p:sp>
    </p:spTree>
    <p:extLst>
      <p:ext uri="{BB962C8B-B14F-4D97-AF65-F5344CB8AC3E}">
        <p14:creationId xmlns:p14="http://schemas.microsoft.com/office/powerpoint/2010/main" val="39787288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p:txBody>
          <a:bodyPr/>
          <a:lstStyle/>
          <a:p>
            <a:pPr marL="0" indent="0">
              <a:lnSpc>
                <a:spcPct val="130000"/>
              </a:lnSpc>
              <a:buNone/>
            </a:pPr>
            <a:r>
              <a:rPr lang="en-US" sz="2800" dirty="0">
                <a:solidFill>
                  <a:schemeClr val="tx1"/>
                </a:solidFill>
              </a:rPr>
              <a:t>Who can view the CEP Manager data?</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All users regardless of role.</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Only those with rights to CEP Manager.</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Only system administrators.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#6</a:t>
            </a:r>
          </a:p>
        </p:txBody>
      </p:sp>
    </p:spTree>
    <p:extLst>
      <p:ext uri="{BB962C8B-B14F-4D97-AF65-F5344CB8AC3E}">
        <p14:creationId xmlns:p14="http://schemas.microsoft.com/office/powerpoint/2010/main" val="98796634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p:txBody>
          <a:bodyPr/>
          <a:lstStyle/>
          <a:p>
            <a:pPr marL="0" indent="0">
              <a:lnSpc>
                <a:spcPct val="130000"/>
              </a:lnSpc>
              <a:buNone/>
            </a:pPr>
            <a:r>
              <a:rPr lang="en-US" sz="2800" dirty="0">
                <a:solidFill>
                  <a:schemeClr val="bg1">
                    <a:lumMod val="50000"/>
                  </a:schemeClr>
                </a:solidFill>
              </a:rPr>
              <a:t>Who can view the CEP Manager data?</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All users regardless of role</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Only those with rights to CEP Manager</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Only system administrators</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#6</a:t>
            </a:r>
          </a:p>
        </p:txBody>
      </p:sp>
    </p:spTree>
    <p:extLst>
      <p:ext uri="{BB962C8B-B14F-4D97-AF65-F5344CB8AC3E}">
        <p14:creationId xmlns:p14="http://schemas.microsoft.com/office/powerpoint/2010/main" val="951208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ADE3970-8435-4B0B-8094-5B7CD4DB416C}"/>
              </a:ext>
            </a:extLst>
          </p:cNvPr>
          <p:cNvSpPr>
            <a:spLocks noGrp="1"/>
          </p:cNvSpPr>
          <p:nvPr>
            <p:ph type="body" sz="quarter" idx="11"/>
          </p:nvPr>
        </p:nvSpPr>
        <p:spPr/>
        <p:txBody>
          <a:bodyPr/>
          <a:lstStyle/>
          <a:p>
            <a:r>
              <a:rPr lang="en-US" dirty="0"/>
              <a:t>System Features and Wrap Up</a:t>
            </a:r>
          </a:p>
        </p:txBody>
      </p:sp>
    </p:spTree>
    <p:extLst>
      <p:ext uri="{BB962C8B-B14F-4D97-AF65-F5344CB8AC3E}">
        <p14:creationId xmlns:p14="http://schemas.microsoft.com/office/powerpoint/2010/main" val="248434418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FD442-81AC-4BB8-8A8D-86C7DF0590B8}"/>
              </a:ext>
            </a:extLst>
          </p:cNvPr>
          <p:cNvSpPr>
            <a:spLocks noGrp="1"/>
          </p:cNvSpPr>
          <p:nvPr>
            <p:ph type="body" sz="quarter" idx="11"/>
          </p:nvPr>
        </p:nvSpPr>
        <p:spPr/>
        <p:txBody>
          <a:bodyPr/>
          <a:lstStyle/>
          <a:p>
            <a:r>
              <a:rPr lang="en-US" dirty="0"/>
              <a:t>Student Search</a:t>
            </a:r>
          </a:p>
        </p:txBody>
      </p:sp>
    </p:spTree>
    <p:extLst>
      <p:ext uri="{BB962C8B-B14F-4D97-AF65-F5344CB8AC3E}">
        <p14:creationId xmlns:p14="http://schemas.microsoft.com/office/powerpoint/2010/main" val="2002022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224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0F7A95-9CA2-413E-941E-9D982E980893}"/>
              </a:ext>
            </a:extLst>
          </p:cNvPr>
          <p:cNvSpPr>
            <a:spLocks noGrp="1"/>
          </p:cNvSpPr>
          <p:nvPr>
            <p:ph type="title"/>
          </p:nvPr>
        </p:nvSpPr>
        <p:spPr/>
        <p:txBody>
          <a:bodyPr/>
          <a:lstStyle/>
          <a:p>
            <a:r>
              <a:rPr lang="en-US" dirty="0"/>
              <a:t>Student Search</a:t>
            </a:r>
          </a:p>
        </p:txBody>
      </p:sp>
      <p:sp>
        <p:nvSpPr>
          <p:cNvPr id="9" name="Text Placeholder 8">
            <a:extLst>
              <a:ext uri="{FF2B5EF4-FFF2-40B4-BE49-F238E27FC236}">
                <a16:creationId xmlns:a16="http://schemas.microsoft.com/office/drawing/2014/main" id="{A8EB5A45-8AC0-4D6F-9AD2-A1B1F929264B}"/>
              </a:ext>
            </a:extLst>
          </p:cNvPr>
          <p:cNvSpPr>
            <a:spLocks noGrp="1"/>
          </p:cNvSpPr>
          <p:nvPr>
            <p:ph type="body" sz="quarter" idx="20"/>
          </p:nvPr>
        </p:nvSpPr>
        <p:spPr/>
        <p:txBody>
          <a:bodyPr/>
          <a:lstStyle/>
          <a:p>
            <a:pPr marL="342900" indent="-342900">
              <a:lnSpc>
                <a:spcPct val="110000"/>
              </a:lnSpc>
              <a:buFont typeface="Wingdings" panose="05000000000000000000" pitchFamily="2" charset="2"/>
              <a:buChar char="ü"/>
            </a:pPr>
            <a:r>
              <a:rPr lang="en-US" b="0" dirty="0"/>
              <a:t>Click Student Search or the magnifying glass on the navigation panel.</a:t>
            </a:r>
          </a:p>
        </p:txBody>
      </p:sp>
      <p:pic>
        <p:nvPicPr>
          <p:cNvPr id="25" name="Picture Placeholder 24">
            <a:extLst>
              <a:ext uri="{FF2B5EF4-FFF2-40B4-BE49-F238E27FC236}">
                <a16:creationId xmlns:a16="http://schemas.microsoft.com/office/drawing/2014/main" id="{056721AC-0B52-41DD-AE35-E69E7AE081A9}"/>
              </a:ext>
            </a:extLst>
          </p:cNvPr>
          <p:cNvPicPr>
            <a:picLocks noGrp="1" noChangeAspect="1"/>
          </p:cNvPicPr>
          <p:nvPr>
            <p:ph type="pic" sz="quarter" idx="19"/>
          </p:nvPr>
        </p:nvPicPr>
        <p:blipFill rotWithShape="1">
          <a:blip r:embed="rId3"/>
          <a:srcRect t="642" b="642"/>
          <a:stretch/>
        </p:blipFill>
        <p:spPr/>
      </p:pic>
      <p:pic>
        <p:nvPicPr>
          <p:cNvPr id="3" name="Picture 2">
            <a:extLst>
              <a:ext uri="{FF2B5EF4-FFF2-40B4-BE49-F238E27FC236}">
                <a16:creationId xmlns:a16="http://schemas.microsoft.com/office/drawing/2014/main" id="{BE94AEAD-0340-417F-BE7D-680AF1D1F360}"/>
              </a:ext>
            </a:extLst>
          </p:cNvPr>
          <p:cNvPicPr>
            <a:picLocks noChangeAspect="1"/>
          </p:cNvPicPr>
          <p:nvPr/>
        </p:nvPicPr>
        <p:blipFill>
          <a:blip r:embed="rId4"/>
          <a:stretch>
            <a:fillRect/>
          </a:stretch>
        </p:blipFill>
        <p:spPr>
          <a:xfrm>
            <a:off x="5000697" y="1562793"/>
            <a:ext cx="1238095" cy="2961905"/>
          </a:xfrm>
          <a:prstGeom prst="rect">
            <a:avLst/>
          </a:prstGeom>
        </p:spPr>
      </p:pic>
      <p:sp>
        <p:nvSpPr>
          <p:cNvPr id="26" name="Arrow: Down 25">
            <a:extLst>
              <a:ext uri="{FF2B5EF4-FFF2-40B4-BE49-F238E27FC236}">
                <a16:creationId xmlns:a16="http://schemas.microsoft.com/office/drawing/2014/main" id="{642A7030-CB49-4A61-B0DA-6461F0B3351D}"/>
              </a:ext>
            </a:extLst>
          </p:cNvPr>
          <p:cNvSpPr/>
          <p:nvPr/>
        </p:nvSpPr>
        <p:spPr>
          <a:xfrm rot="6268602">
            <a:off x="6312888" y="2948417"/>
            <a:ext cx="265814" cy="653902"/>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87908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A6E39B-8F63-4AB5-A0FC-E039E0BF8C56}"/>
              </a:ext>
            </a:extLst>
          </p:cNvPr>
          <p:cNvSpPr>
            <a:spLocks noGrp="1"/>
          </p:cNvSpPr>
          <p:nvPr>
            <p:ph type="body" sz="quarter" idx="20"/>
          </p:nvPr>
        </p:nvSpPr>
        <p:spPr>
          <a:xfrm>
            <a:off x="838199" y="5473336"/>
            <a:ext cx="10515599" cy="879839"/>
          </a:xfrm>
        </p:spPr>
        <p:txBody>
          <a:bodyPr/>
          <a:lstStyle/>
          <a:p>
            <a:r>
              <a:rPr lang="en-US" dirty="0"/>
              <a:t>Type in the student’s Secure ID, select the match type, in this case TANF and click Search. </a:t>
            </a:r>
          </a:p>
        </p:txBody>
      </p:sp>
      <p:pic>
        <p:nvPicPr>
          <p:cNvPr id="11" name="Picture Placeholder 10">
            <a:extLst>
              <a:ext uri="{FF2B5EF4-FFF2-40B4-BE49-F238E27FC236}">
                <a16:creationId xmlns:a16="http://schemas.microsoft.com/office/drawing/2014/main" id="{6644751F-ACAB-4223-8B1A-FC220AC8436D}"/>
              </a:ext>
            </a:extLst>
          </p:cNvPr>
          <p:cNvPicPr>
            <a:picLocks noGrp="1" noChangeAspect="1"/>
          </p:cNvPicPr>
          <p:nvPr>
            <p:ph type="pic" sz="quarter" idx="19"/>
          </p:nvPr>
        </p:nvPicPr>
        <p:blipFill rotWithShape="1">
          <a:blip r:embed="rId3"/>
          <a:srcRect t="2323" b="2323"/>
          <a:stretch/>
        </p:blipFill>
        <p:spPr/>
      </p:pic>
      <p:pic>
        <p:nvPicPr>
          <p:cNvPr id="13" name="Picture 12">
            <a:extLst>
              <a:ext uri="{FF2B5EF4-FFF2-40B4-BE49-F238E27FC236}">
                <a16:creationId xmlns:a16="http://schemas.microsoft.com/office/drawing/2014/main" id="{A75F0EF4-290B-493F-A2B9-F99083978F4B}"/>
              </a:ext>
            </a:extLst>
          </p:cNvPr>
          <p:cNvPicPr>
            <a:picLocks noChangeAspect="1"/>
          </p:cNvPicPr>
          <p:nvPr/>
        </p:nvPicPr>
        <p:blipFill>
          <a:blip r:embed="rId4"/>
          <a:stretch>
            <a:fillRect/>
          </a:stretch>
        </p:blipFill>
        <p:spPr>
          <a:xfrm>
            <a:off x="3679235" y="3733835"/>
            <a:ext cx="4833526" cy="771490"/>
          </a:xfrm>
          <a:prstGeom prst="rect">
            <a:avLst/>
          </a:prstGeom>
        </p:spPr>
      </p:pic>
      <p:sp>
        <p:nvSpPr>
          <p:cNvPr id="14" name="Speech Bubble: Rectangle with Corners Rounded 13">
            <a:extLst>
              <a:ext uri="{FF2B5EF4-FFF2-40B4-BE49-F238E27FC236}">
                <a16:creationId xmlns:a16="http://schemas.microsoft.com/office/drawing/2014/main" id="{64C2326C-105D-460D-A493-B92AD80521CD}"/>
              </a:ext>
            </a:extLst>
          </p:cNvPr>
          <p:cNvSpPr/>
          <p:nvPr/>
        </p:nvSpPr>
        <p:spPr>
          <a:xfrm>
            <a:off x="8372475" y="2199739"/>
            <a:ext cx="1495425" cy="619125"/>
          </a:xfrm>
          <a:prstGeom prst="wedgeRoundRectCallout">
            <a:avLst>
              <a:gd name="adj1" fmla="val 106556"/>
              <a:gd name="adj2" fmla="val -5903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Search</a:t>
            </a:r>
          </a:p>
        </p:txBody>
      </p:sp>
      <p:sp>
        <p:nvSpPr>
          <p:cNvPr id="15" name="Rectangle 14">
            <a:extLst>
              <a:ext uri="{FF2B5EF4-FFF2-40B4-BE49-F238E27FC236}">
                <a16:creationId xmlns:a16="http://schemas.microsoft.com/office/drawing/2014/main" id="{32E5AD87-2543-469D-8E7C-DE981EDBB243}"/>
              </a:ext>
            </a:extLst>
          </p:cNvPr>
          <p:cNvSpPr/>
          <p:nvPr/>
        </p:nvSpPr>
        <p:spPr>
          <a:xfrm>
            <a:off x="942975" y="1276350"/>
            <a:ext cx="4057650" cy="52387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2116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35A6E39B-8F63-4AB5-A0FC-E039E0BF8C56}"/>
              </a:ext>
            </a:extLst>
          </p:cNvPr>
          <p:cNvSpPr>
            <a:spLocks noGrp="1"/>
          </p:cNvSpPr>
          <p:nvPr>
            <p:ph type="body" sz="quarter" idx="20"/>
          </p:nvPr>
        </p:nvSpPr>
        <p:spPr/>
        <p:txBody>
          <a:bodyPr/>
          <a:lstStyle/>
          <a:p>
            <a:r>
              <a:rPr lang="en-US" dirty="0"/>
              <a:t>The system returned the student along with her eligibility types.</a:t>
            </a:r>
          </a:p>
          <a:p>
            <a:endParaRPr lang="en-US" dirty="0"/>
          </a:p>
        </p:txBody>
      </p:sp>
      <p:pic>
        <p:nvPicPr>
          <p:cNvPr id="5" name="Picture Placeholder 4">
            <a:extLst>
              <a:ext uri="{FF2B5EF4-FFF2-40B4-BE49-F238E27FC236}">
                <a16:creationId xmlns:a16="http://schemas.microsoft.com/office/drawing/2014/main" id="{F8138153-5946-4947-8385-D41113522E3E}"/>
              </a:ext>
            </a:extLst>
          </p:cNvPr>
          <p:cNvPicPr>
            <a:picLocks noGrp="1" noChangeAspect="1"/>
          </p:cNvPicPr>
          <p:nvPr>
            <p:ph type="pic" sz="quarter" idx="19"/>
          </p:nvPr>
        </p:nvPicPr>
        <p:blipFill rotWithShape="1">
          <a:blip r:embed="rId3"/>
          <a:srcRect l="658" r="658"/>
          <a:stretch/>
        </p:blipFill>
        <p:spPr/>
      </p:pic>
    </p:spTree>
    <p:extLst>
      <p:ext uri="{BB962C8B-B14F-4D97-AF65-F5344CB8AC3E}">
        <p14:creationId xmlns:p14="http://schemas.microsoft.com/office/powerpoint/2010/main" val="160434427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C0257-23E4-4AEE-93C6-B94FEEFA2BE7}"/>
              </a:ext>
            </a:extLst>
          </p:cNvPr>
          <p:cNvSpPr>
            <a:spLocks noGrp="1"/>
          </p:cNvSpPr>
          <p:nvPr>
            <p:ph type="body" sz="quarter" idx="20"/>
          </p:nvPr>
        </p:nvSpPr>
        <p:spPr>
          <a:xfrm>
            <a:off x="732463" y="5473336"/>
            <a:ext cx="10727074" cy="1009657"/>
          </a:xfrm>
        </p:spPr>
        <p:txBody>
          <a:bodyPr/>
          <a:lstStyle/>
          <a:p>
            <a:r>
              <a:rPr lang="en-US" sz="1800" dirty="0"/>
              <a:t>“My Students” from Version 11 has been replaced with a simple student search feature. To download all students in a program, regardless of batch, choose Search, do not enter a State ID number, select the Match Type, the district is selected based on your user role, select the Year and click Search. </a:t>
            </a:r>
          </a:p>
        </p:txBody>
      </p:sp>
      <p:pic>
        <p:nvPicPr>
          <p:cNvPr id="9" name="Picture Placeholder 8">
            <a:extLst>
              <a:ext uri="{FF2B5EF4-FFF2-40B4-BE49-F238E27FC236}">
                <a16:creationId xmlns:a16="http://schemas.microsoft.com/office/drawing/2014/main" id="{141AD52C-5CAC-45C6-A70F-04663291D011}"/>
              </a:ext>
            </a:extLst>
          </p:cNvPr>
          <p:cNvPicPr>
            <a:picLocks noGrp="1" noChangeAspect="1"/>
          </p:cNvPicPr>
          <p:nvPr>
            <p:ph type="pic" sz="quarter" idx="19"/>
          </p:nvPr>
        </p:nvPicPr>
        <p:blipFill rotWithShape="1">
          <a:blip r:embed="rId3"/>
          <a:srcRect t="2423" b="2423"/>
          <a:stretch/>
        </p:blipFill>
        <p:spPr/>
      </p:pic>
      <p:sp>
        <p:nvSpPr>
          <p:cNvPr id="10" name="Arrow: Right 9">
            <a:extLst>
              <a:ext uri="{FF2B5EF4-FFF2-40B4-BE49-F238E27FC236}">
                <a16:creationId xmlns:a16="http://schemas.microsoft.com/office/drawing/2014/main" id="{C282B221-33E0-44C0-93FD-B83C89B38B39}"/>
              </a:ext>
            </a:extLst>
          </p:cNvPr>
          <p:cNvSpPr/>
          <p:nvPr/>
        </p:nvSpPr>
        <p:spPr>
          <a:xfrm>
            <a:off x="352315" y="1916131"/>
            <a:ext cx="516706" cy="15411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5BCF30-9B23-4DC3-A3CE-82E550369E3B}"/>
              </a:ext>
            </a:extLst>
          </p:cNvPr>
          <p:cNvSpPr/>
          <p:nvPr/>
        </p:nvSpPr>
        <p:spPr>
          <a:xfrm>
            <a:off x="1345915" y="1885309"/>
            <a:ext cx="9780997" cy="47774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F5406667-7791-4863-A5F4-35B892C29259}"/>
              </a:ext>
            </a:extLst>
          </p:cNvPr>
          <p:cNvSpPr/>
          <p:nvPr/>
        </p:nvSpPr>
        <p:spPr>
          <a:xfrm>
            <a:off x="8332769" y="2863921"/>
            <a:ext cx="1767155" cy="477748"/>
          </a:xfrm>
          <a:prstGeom prst="wedgeRoundRectCallout">
            <a:avLst>
              <a:gd name="adj1" fmla="val 75679"/>
              <a:gd name="adj2" fmla="val -8158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Search</a:t>
            </a:r>
          </a:p>
        </p:txBody>
      </p:sp>
    </p:spTree>
    <p:extLst>
      <p:ext uri="{BB962C8B-B14F-4D97-AF65-F5344CB8AC3E}">
        <p14:creationId xmlns:p14="http://schemas.microsoft.com/office/powerpoint/2010/main" val="23670471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E5B192D-3D5C-43A4-9961-88BE1935CAB3}"/>
              </a:ext>
            </a:extLst>
          </p:cNvPr>
          <p:cNvPicPr>
            <a:picLocks noGrp="1" noChangeAspect="1"/>
          </p:cNvPicPr>
          <p:nvPr>
            <p:ph type="pic" sz="quarter" idx="19"/>
          </p:nvPr>
        </p:nvPicPr>
        <p:blipFill rotWithShape="1">
          <a:blip r:embed="rId3"/>
          <a:srcRect t="6275" b="6275"/>
          <a:stretch/>
        </p:blipFill>
        <p:spPr/>
      </p:pic>
      <p:sp>
        <p:nvSpPr>
          <p:cNvPr id="3" name="Text Placeholder 2">
            <a:extLst>
              <a:ext uri="{FF2B5EF4-FFF2-40B4-BE49-F238E27FC236}">
                <a16:creationId xmlns:a16="http://schemas.microsoft.com/office/drawing/2014/main" id="{1D6C0257-23E4-4AEE-93C6-B94FEEFA2BE7}"/>
              </a:ext>
            </a:extLst>
          </p:cNvPr>
          <p:cNvSpPr>
            <a:spLocks noGrp="1"/>
          </p:cNvSpPr>
          <p:nvPr>
            <p:ph type="body" sz="quarter" idx="2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The list of all students in the program will be displayed. Click the download icon in the upper right of the search results panel.</a:t>
            </a:r>
          </a:p>
        </p:txBody>
      </p:sp>
      <p:sp>
        <p:nvSpPr>
          <p:cNvPr id="6" name="Speech Bubble: Rectangle with Corners Rounded 5">
            <a:extLst>
              <a:ext uri="{FF2B5EF4-FFF2-40B4-BE49-F238E27FC236}">
                <a16:creationId xmlns:a16="http://schemas.microsoft.com/office/drawing/2014/main" id="{77776670-B3F8-416A-B455-B59C7B0B0E22}"/>
              </a:ext>
            </a:extLst>
          </p:cNvPr>
          <p:cNvSpPr/>
          <p:nvPr/>
        </p:nvSpPr>
        <p:spPr>
          <a:xfrm>
            <a:off x="8558373" y="1910993"/>
            <a:ext cx="1849349" cy="328773"/>
          </a:xfrm>
          <a:prstGeom prst="wedgeRoundRectCallout">
            <a:avLst>
              <a:gd name="adj1" fmla="val 85278"/>
              <a:gd name="adj2" fmla="val 9062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Download</a:t>
            </a:r>
          </a:p>
        </p:txBody>
      </p:sp>
    </p:spTree>
    <p:extLst>
      <p:ext uri="{BB962C8B-B14F-4D97-AF65-F5344CB8AC3E}">
        <p14:creationId xmlns:p14="http://schemas.microsoft.com/office/powerpoint/2010/main" val="34137554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FD442-81AC-4BB8-8A8D-86C7DF0590B8}"/>
              </a:ext>
            </a:extLst>
          </p:cNvPr>
          <p:cNvSpPr>
            <a:spLocks noGrp="1"/>
          </p:cNvSpPr>
          <p:nvPr>
            <p:ph type="body" sz="quarter" idx="11"/>
          </p:nvPr>
        </p:nvSpPr>
        <p:spPr/>
        <p:txBody>
          <a:bodyPr/>
          <a:lstStyle/>
          <a:p>
            <a:r>
              <a:rPr lang="en-US" dirty="0"/>
              <a:t>State Batches</a:t>
            </a:r>
          </a:p>
        </p:txBody>
      </p:sp>
    </p:spTree>
    <p:extLst>
      <p:ext uri="{BB962C8B-B14F-4D97-AF65-F5344CB8AC3E}">
        <p14:creationId xmlns:p14="http://schemas.microsoft.com/office/powerpoint/2010/main" val="123213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C74E52-9468-446D-86FE-C71382D6192A}"/>
              </a:ext>
            </a:extLst>
          </p:cNvPr>
          <p:cNvSpPr>
            <a:spLocks noGrp="1"/>
          </p:cNvSpPr>
          <p:nvPr>
            <p:ph type="title"/>
          </p:nvPr>
        </p:nvSpPr>
        <p:spPr/>
        <p:txBody>
          <a:bodyPr/>
          <a:lstStyle/>
          <a:p>
            <a:r>
              <a:rPr lang="en-US" dirty="0"/>
              <a:t>District Batches vs. State Batches</a:t>
            </a:r>
          </a:p>
        </p:txBody>
      </p:sp>
      <p:sp>
        <p:nvSpPr>
          <p:cNvPr id="4" name="Text Placeholder 3">
            <a:extLst>
              <a:ext uri="{FF2B5EF4-FFF2-40B4-BE49-F238E27FC236}">
                <a16:creationId xmlns:a16="http://schemas.microsoft.com/office/drawing/2014/main" id="{E3175986-4ED8-4013-9B12-62AA7595FDF8}"/>
              </a:ext>
            </a:extLst>
          </p:cNvPr>
          <p:cNvSpPr>
            <a:spLocks noGrp="1"/>
          </p:cNvSpPr>
          <p:nvPr>
            <p:ph type="body" sz="quarter" idx="20"/>
          </p:nvPr>
        </p:nvSpPr>
        <p:spPr>
          <a:xfrm>
            <a:off x="470263" y="1562794"/>
            <a:ext cx="5625737" cy="42929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District Batches: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District batches match the district student records against the state program records such as SNAP, TANF, etc. The district batches contain a smaller record count than the state program record files such as SNAP or TANF.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State Batches: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In a State Batch, the Match Type or Program data file such as SNAP or TANF contains a much smaller record count when compared to the State Batch file which contains all Person ID records for the entire state. In other words, the Match Type or Program file such as SNAP contains a subset of the State Batch records. The system will process the records much faster when comparing the smaller file against the larger record file. The results of the State Batch will contain all TANF (or Program) records and the match, near match or no match records from the Person ID records for the entire state.</a:t>
            </a:r>
          </a:p>
        </p:txBody>
      </p:sp>
      <p:pic>
        <p:nvPicPr>
          <p:cNvPr id="39" name="Picture Placeholder 38">
            <a:extLst>
              <a:ext uri="{FF2B5EF4-FFF2-40B4-BE49-F238E27FC236}">
                <a16:creationId xmlns:a16="http://schemas.microsoft.com/office/drawing/2014/main" id="{C1F7BBBA-5068-4C66-8EF5-990631A7D7A2}"/>
              </a:ext>
            </a:extLst>
          </p:cNvPr>
          <p:cNvPicPr>
            <a:picLocks noGrp="1" noChangeAspect="1"/>
          </p:cNvPicPr>
          <p:nvPr>
            <p:ph type="pic" sz="quarter" idx="19"/>
          </p:nvPr>
        </p:nvPicPr>
        <p:blipFill rotWithShape="1">
          <a:blip r:embed="rId3"/>
          <a:srcRect t="3119" b="3119"/>
          <a:stretch/>
        </p:blipFill>
        <p:spPr>
          <a:xfrm>
            <a:off x="6256338" y="1562100"/>
            <a:ext cx="5097462" cy="4294188"/>
          </a:xfrm>
        </p:spPr>
      </p:pic>
      <p:sp>
        <p:nvSpPr>
          <p:cNvPr id="7" name="Arrow: Down 6">
            <a:extLst>
              <a:ext uri="{FF2B5EF4-FFF2-40B4-BE49-F238E27FC236}">
                <a16:creationId xmlns:a16="http://schemas.microsoft.com/office/drawing/2014/main" id="{86EAF494-6BE1-4E0E-9941-7143390788C8}"/>
              </a:ext>
            </a:extLst>
          </p:cNvPr>
          <p:cNvSpPr/>
          <p:nvPr/>
        </p:nvSpPr>
        <p:spPr>
          <a:xfrm rot="4911286">
            <a:off x="10921438" y="4511157"/>
            <a:ext cx="370527" cy="10076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2227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E4D7ECA-4F75-48B9-B50A-9CEA4F57C12B}"/>
              </a:ext>
            </a:extLst>
          </p:cNvPr>
          <p:cNvPicPr>
            <a:picLocks noGrp="1" noChangeAspect="1"/>
          </p:cNvPicPr>
          <p:nvPr>
            <p:ph type="pic" sz="quarter" idx="19"/>
          </p:nvPr>
        </p:nvPicPr>
        <p:blipFill rotWithShape="1">
          <a:blip r:embed="rId3"/>
          <a:srcRect t="1103" b="1103"/>
          <a:stretch/>
        </p:blipFill>
        <p:spPr/>
      </p:pic>
      <p:sp>
        <p:nvSpPr>
          <p:cNvPr id="4" name="Text Placeholder 3">
            <a:extLst>
              <a:ext uri="{FF2B5EF4-FFF2-40B4-BE49-F238E27FC236}">
                <a16:creationId xmlns:a16="http://schemas.microsoft.com/office/drawing/2014/main" id="{E3175986-4ED8-4013-9B12-62AA7595FDF8}"/>
              </a:ext>
            </a:extLst>
          </p:cNvPr>
          <p:cNvSpPr>
            <a:spLocks noGrp="1"/>
          </p:cNvSpPr>
          <p:nvPr>
            <p:ph type="body" sz="quarter" idx="20"/>
          </p:nvPr>
        </p:nvSpPr>
        <p:spPr>
          <a:xfrm>
            <a:off x="838199" y="5473336"/>
            <a:ext cx="10515599" cy="958461"/>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State Batches are identified with the term State Batch in the Location Info field.</a:t>
            </a:r>
          </a:p>
        </p:txBody>
      </p:sp>
      <p:sp>
        <p:nvSpPr>
          <p:cNvPr id="7" name="Arrow: Down 6">
            <a:extLst>
              <a:ext uri="{FF2B5EF4-FFF2-40B4-BE49-F238E27FC236}">
                <a16:creationId xmlns:a16="http://schemas.microsoft.com/office/drawing/2014/main" id="{86EAF494-6BE1-4E0E-9941-7143390788C8}"/>
              </a:ext>
            </a:extLst>
          </p:cNvPr>
          <p:cNvSpPr/>
          <p:nvPr/>
        </p:nvSpPr>
        <p:spPr>
          <a:xfrm rot="4911286">
            <a:off x="6772903" y="3808282"/>
            <a:ext cx="370527" cy="10076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62098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190B990-F1B5-42CA-9C08-65753032FA97}"/>
              </a:ext>
            </a:extLst>
          </p:cNvPr>
          <p:cNvPicPr>
            <a:picLocks noGrp="1" noChangeAspect="1"/>
          </p:cNvPicPr>
          <p:nvPr>
            <p:ph type="pic" sz="quarter" idx="19"/>
          </p:nvPr>
        </p:nvPicPr>
        <p:blipFill rotWithShape="1">
          <a:blip r:embed="rId3"/>
          <a:srcRect t="7433" b="7433"/>
          <a:stretch/>
        </p:blipFill>
        <p:spPr/>
      </p:pic>
      <p:sp>
        <p:nvSpPr>
          <p:cNvPr id="4" name="Text Placeholder 3">
            <a:extLst>
              <a:ext uri="{FF2B5EF4-FFF2-40B4-BE49-F238E27FC236}">
                <a16:creationId xmlns:a16="http://schemas.microsoft.com/office/drawing/2014/main" id="{E3175986-4ED8-4013-9B12-62AA7595FDF8}"/>
              </a:ext>
            </a:extLst>
          </p:cNvPr>
          <p:cNvSpPr>
            <a:spLocks noGrp="1"/>
          </p:cNvSpPr>
          <p:nvPr>
            <p:ph type="body" sz="quarter" idx="20"/>
          </p:nvPr>
        </p:nvSpPr>
        <p:spPr>
          <a:xfrm>
            <a:off x="838199" y="5473336"/>
            <a:ext cx="10515599" cy="958461"/>
          </a:xfrm>
        </p:spPr>
        <p:txBody>
          <a:bodyPr/>
          <a:lstStyle/>
          <a:p>
            <a:r>
              <a:rPr lang="en-US" sz="1800" dirty="0"/>
              <a:t>State batch near matches are identified with the state picture on the left side of the screen.</a:t>
            </a:r>
          </a:p>
          <a:p>
            <a:r>
              <a:rPr lang="en-US" sz="1800" dirty="0"/>
              <a:t>The near match resolution works the same way as district matches.</a:t>
            </a:r>
          </a:p>
        </p:txBody>
      </p:sp>
      <p:sp>
        <p:nvSpPr>
          <p:cNvPr id="5" name="Arrow: Down 4">
            <a:extLst>
              <a:ext uri="{FF2B5EF4-FFF2-40B4-BE49-F238E27FC236}">
                <a16:creationId xmlns:a16="http://schemas.microsoft.com/office/drawing/2014/main" id="{0AE159B9-C9A1-4653-ABF6-C7774111C89A}"/>
              </a:ext>
            </a:extLst>
          </p:cNvPr>
          <p:cNvSpPr/>
          <p:nvPr/>
        </p:nvSpPr>
        <p:spPr>
          <a:xfrm rot="4911286">
            <a:off x="1673961" y="2670383"/>
            <a:ext cx="370527" cy="10076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1490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785ADC-61D6-4E7B-8D0A-C8023C73A563}"/>
              </a:ext>
            </a:extLst>
          </p:cNvPr>
          <p:cNvPicPr>
            <a:picLocks noGrp="1" noChangeAspect="1"/>
          </p:cNvPicPr>
          <p:nvPr>
            <p:ph type="pic" sz="quarter" idx="19"/>
          </p:nvPr>
        </p:nvPicPr>
        <p:blipFill rotWithShape="1">
          <a:blip r:embed="rId3"/>
          <a:srcRect t="4320" b="4320"/>
          <a:stretch/>
        </p:blipFill>
        <p:spPr/>
      </p:pic>
      <p:sp>
        <p:nvSpPr>
          <p:cNvPr id="4" name="Text Placeholder 3">
            <a:extLst>
              <a:ext uri="{FF2B5EF4-FFF2-40B4-BE49-F238E27FC236}">
                <a16:creationId xmlns:a16="http://schemas.microsoft.com/office/drawing/2014/main" id="{E3175986-4ED8-4013-9B12-62AA7595FDF8}"/>
              </a:ext>
            </a:extLst>
          </p:cNvPr>
          <p:cNvSpPr>
            <a:spLocks noGrp="1"/>
          </p:cNvSpPr>
          <p:nvPr>
            <p:ph type="body" sz="quarter" idx="20"/>
          </p:nvPr>
        </p:nvSpPr>
        <p:spPr>
          <a:xfrm>
            <a:off x="838199" y="5473336"/>
            <a:ext cx="10515599" cy="958461"/>
          </a:xfrm>
        </p:spPr>
        <p:txBody>
          <a:bodyPr/>
          <a:lstStyle/>
          <a:p>
            <a:r>
              <a:rPr lang="en-US" sz="1800" dirty="0"/>
              <a:t>When viewing State Batch results, the district user will only see records for students in their district. </a:t>
            </a:r>
          </a:p>
        </p:txBody>
      </p:sp>
      <p:sp>
        <p:nvSpPr>
          <p:cNvPr id="6" name="Arrow: Down 5">
            <a:extLst>
              <a:ext uri="{FF2B5EF4-FFF2-40B4-BE49-F238E27FC236}">
                <a16:creationId xmlns:a16="http://schemas.microsoft.com/office/drawing/2014/main" id="{C59200FC-7309-475F-9FEE-8C9940402ED5}"/>
              </a:ext>
            </a:extLst>
          </p:cNvPr>
          <p:cNvSpPr/>
          <p:nvPr/>
        </p:nvSpPr>
        <p:spPr>
          <a:xfrm rot="4911286">
            <a:off x="4401662" y="4220213"/>
            <a:ext cx="370527" cy="10076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6116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69668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785ADC-61D6-4E7B-8D0A-C8023C73A563}"/>
              </a:ext>
            </a:extLst>
          </p:cNvPr>
          <p:cNvPicPr>
            <a:picLocks noGrp="1" noChangeAspect="1"/>
          </p:cNvPicPr>
          <p:nvPr>
            <p:ph type="pic" sz="quarter" idx="19"/>
          </p:nvPr>
        </p:nvPicPr>
        <p:blipFill rotWithShape="1">
          <a:blip r:embed="rId3"/>
          <a:srcRect t="4320" b="4320"/>
          <a:stretch/>
        </p:blipFill>
        <p:spPr/>
      </p:pic>
      <p:sp>
        <p:nvSpPr>
          <p:cNvPr id="4" name="Text Placeholder 3">
            <a:extLst>
              <a:ext uri="{FF2B5EF4-FFF2-40B4-BE49-F238E27FC236}">
                <a16:creationId xmlns:a16="http://schemas.microsoft.com/office/drawing/2014/main" id="{E3175986-4ED8-4013-9B12-62AA7595FDF8}"/>
              </a:ext>
            </a:extLst>
          </p:cNvPr>
          <p:cNvSpPr>
            <a:spLocks noGrp="1"/>
          </p:cNvSpPr>
          <p:nvPr>
            <p:ph type="body" sz="quarter" idx="20"/>
          </p:nvPr>
        </p:nvSpPr>
        <p:spPr>
          <a:xfrm>
            <a:off x="838199" y="5473336"/>
            <a:ext cx="10515599" cy="958461"/>
          </a:xfrm>
        </p:spPr>
        <p:txBody>
          <a:bodyPr/>
          <a:lstStyle/>
          <a:p>
            <a:r>
              <a:rPr lang="en-US" sz="1800" dirty="0"/>
              <a:t>The user can select the check mark to match the record or select the double arrow to see more information.</a:t>
            </a:r>
          </a:p>
        </p:txBody>
      </p:sp>
      <p:sp>
        <p:nvSpPr>
          <p:cNvPr id="2" name="Speech Bubble: Rectangle with Corners Rounded 1">
            <a:extLst>
              <a:ext uri="{FF2B5EF4-FFF2-40B4-BE49-F238E27FC236}">
                <a16:creationId xmlns:a16="http://schemas.microsoft.com/office/drawing/2014/main" id="{22F1AC2A-67B8-4AB9-A960-2F130B37264A}"/>
              </a:ext>
            </a:extLst>
          </p:cNvPr>
          <p:cNvSpPr/>
          <p:nvPr/>
        </p:nvSpPr>
        <p:spPr>
          <a:xfrm>
            <a:off x="9624447" y="3843580"/>
            <a:ext cx="1729351" cy="898901"/>
          </a:xfrm>
          <a:prstGeom prst="wedgeRoundRectCallout">
            <a:avLst>
              <a:gd name="adj1" fmla="val -15456"/>
              <a:gd name="adj2" fmla="val 7456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 to Match the record</a:t>
            </a:r>
          </a:p>
        </p:txBody>
      </p:sp>
    </p:spTree>
    <p:extLst>
      <p:ext uri="{BB962C8B-B14F-4D97-AF65-F5344CB8AC3E}">
        <p14:creationId xmlns:p14="http://schemas.microsoft.com/office/powerpoint/2010/main" val="29705007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D785ADC-61D6-4E7B-8D0A-C8023C73A563}"/>
              </a:ext>
            </a:extLst>
          </p:cNvPr>
          <p:cNvPicPr>
            <a:picLocks noGrp="1" noChangeAspect="1"/>
          </p:cNvPicPr>
          <p:nvPr>
            <p:ph type="pic" sz="quarter" idx="19"/>
          </p:nvPr>
        </p:nvPicPr>
        <p:blipFill rotWithShape="1">
          <a:blip r:embed="rId3"/>
          <a:srcRect t="4320" b="4320"/>
          <a:stretch/>
        </p:blipFill>
        <p:spPr/>
      </p:pic>
      <p:sp>
        <p:nvSpPr>
          <p:cNvPr id="4" name="Text Placeholder 3">
            <a:extLst>
              <a:ext uri="{FF2B5EF4-FFF2-40B4-BE49-F238E27FC236}">
                <a16:creationId xmlns:a16="http://schemas.microsoft.com/office/drawing/2014/main" id="{E3175986-4ED8-4013-9B12-62AA7595FDF8}"/>
              </a:ext>
            </a:extLst>
          </p:cNvPr>
          <p:cNvSpPr>
            <a:spLocks noGrp="1"/>
          </p:cNvSpPr>
          <p:nvPr>
            <p:ph type="body" sz="quarter" idx="20"/>
          </p:nvPr>
        </p:nvSpPr>
        <p:spPr>
          <a:xfrm>
            <a:off x="838199" y="5473336"/>
            <a:ext cx="10515599" cy="958461"/>
          </a:xfrm>
        </p:spPr>
        <p:txBody>
          <a:bodyPr/>
          <a:lstStyle/>
          <a:p>
            <a:r>
              <a:rPr lang="en-US" sz="1800" dirty="0"/>
              <a:t>Click the double arrow to see more information.</a:t>
            </a:r>
          </a:p>
        </p:txBody>
      </p:sp>
      <p:sp>
        <p:nvSpPr>
          <p:cNvPr id="2" name="Speech Bubble: Rectangle with Corners Rounded 1">
            <a:extLst>
              <a:ext uri="{FF2B5EF4-FFF2-40B4-BE49-F238E27FC236}">
                <a16:creationId xmlns:a16="http://schemas.microsoft.com/office/drawing/2014/main" id="{22F1AC2A-67B8-4AB9-A960-2F130B37264A}"/>
              </a:ext>
            </a:extLst>
          </p:cNvPr>
          <p:cNvSpPr/>
          <p:nvPr/>
        </p:nvSpPr>
        <p:spPr>
          <a:xfrm>
            <a:off x="9153038" y="1804805"/>
            <a:ext cx="2200760" cy="1212742"/>
          </a:xfrm>
          <a:prstGeom prst="wedgeRoundRectCallout">
            <a:avLst>
              <a:gd name="adj1" fmla="val 38065"/>
              <a:gd name="adj2" fmla="val 9885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 to see more information</a:t>
            </a:r>
          </a:p>
        </p:txBody>
      </p:sp>
    </p:spTree>
    <p:extLst>
      <p:ext uri="{BB962C8B-B14F-4D97-AF65-F5344CB8AC3E}">
        <p14:creationId xmlns:p14="http://schemas.microsoft.com/office/powerpoint/2010/main" val="5851468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3175986-4ED8-4013-9B12-62AA7595FDF8}"/>
              </a:ext>
            </a:extLst>
          </p:cNvPr>
          <p:cNvSpPr>
            <a:spLocks noGrp="1"/>
          </p:cNvSpPr>
          <p:nvPr>
            <p:ph type="body" sz="quarter" idx="20"/>
          </p:nvPr>
        </p:nvSpPr>
        <p:spPr>
          <a:xfrm>
            <a:off x="838199" y="5473336"/>
            <a:ext cx="10515599" cy="958461"/>
          </a:xfrm>
        </p:spPr>
        <p:txBody>
          <a:bodyPr/>
          <a:lstStyle/>
          <a:p>
            <a:r>
              <a:rPr lang="en-US" sz="1800" dirty="0"/>
              <a:t>At the top of the screen, we can see that we are matching the SNAP record against the DM Person ID State Record. After reviewing the near match information, the user can click Match, Cancel or No Match. Since this is the same student, click Match.</a:t>
            </a:r>
          </a:p>
        </p:txBody>
      </p:sp>
      <p:pic>
        <p:nvPicPr>
          <p:cNvPr id="12" name="Picture Placeholder 11">
            <a:extLst>
              <a:ext uri="{FF2B5EF4-FFF2-40B4-BE49-F238E27FC236}">
                <a16:creationId xmlns:a16="http://schemas.microsoft.com/office/drawing/2014/main" id="{3053D2C6-4AF6-45C1-8F79-1B2883E629FF}"/>
              </a:ext>
            </a:extLst>
          </p:cNvPr>
          <p:cNvPicPr>
            <a:picLocks noGrp="1" noChangeAspect="1"/>
          </p:cNvPicPr>
          <p:nvPr>
            <p:ph type="pic" sz="quarter" idx="19"/>
          </p:nvPr>
        </p:nvPicPr>
        <p:blipFill rotWithShape="1">
          <a:blip r:embed="rId3"/>
          <a:srcRect t="1410" b="1410"/>
          <a:stretch/>
        </p:blipFill>
        <p:spPr/>
      </p:pic>
      <p:sp>
        <p:nvSpPr>
          <p:cNvPr id="2" name="Speech Bubble: Rectangle with Corners Rounded 1">
            <a:extLst>
              <a:ext uri="{FF2B5EF4-FFF2-40B4-BE49-F238E27FC236}">
                <a16:creationId xmlns:a16="http://schemas.microsoft.com/office/drawing/2014/main" id="{22F1AC2A-67B8-4AB9-A960-2F130B37264A}"/>
              </a:ext>
            </a:extLst>
          </p:cNvPr>
          <p:cNvSpPr/>
          <p:nvPr/>
        </p:nvSpPr>
        <p:spPr>
          <a:xfrm>
            <a:off x="6533824" y="1804805"/>
            <a:ext cx="2200760" cy="1212742"/>
          </a:xfrm>
          <a:prstGeom prst="wedgeRoundRectCallout">
            <a:avLst>
              <a:gd name="adj1" fmla="val -77428"/>
              <a:gd name="adj2" fmla="val 3750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 ID1001056698</a:t>
            </a:r>
          </a:p>
        </p:txBody>
      </p:sp>
      <p:sp>
        <p:nvSpPr>
          <p:cNvPr id="14" name="Speech Bubble: Rectangle with Corners Rounded 13">
            <a:extLst>
              <a:ext uri="{FF2B5EF4-FFF2-40B4-BE49-F238E27FC236}">
                <a16:creationId xmlns:a16="http://schemas.microsoft.com/office/drawing/2014/main" id="{CDECCEED-6414-4669-AD3E-7A8476C228E7}"/>
              </a:ext>
            </a:extLst>
          </p:cNvPr>
          <p:cNvSpPr/>
          <p:nvPr/>
        </p:nvSpPr>
        <p:spPr>
          <a:xfrm>
            <a:off x="9012264" y="1448344"/>
            <a:ext cx="1162373" cy="712922"/>
          </a:xfrm>
          <a:prstGeom prst="wedgeRoundRectCallout">
            <a:avLst>
              <a:gd name="adj1" fmla="val -35500"/>
              <a:gd name="adj2" fmla="val -10054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Cancel</a:t>
            </a:r>
          </a:p>
        </p:txBody>
      </p:sp>
      <p:sp>
        <p:nvSpPr>
          <p:cNvPr id="15" name="Speech Bubble: Rectangle with Corners Rounded 14">
            <a:extLst>
              <a:ext uri="{FF2B5EF4-FFF2-40B4-BE49-F238E27FC236}">
                <a16:creationId xmlns:a16="http://schemas.microsoft.com/office/drawing/2014/main" id="{092F41DD-6F05-4284-B4FB-8AE429A958E7}"/>
              </a:ext>
            </a:extLst>
          </p:cNvPr>
          <p:cNvSpPr/>
          <p:nvPr/>
        </p:nvSpPr>
        <p:spPr>
          <a:xfrm>
            <a:off x="10237275" y="1448345"/>
            <a:ext cx="1053885" cy="712922"/>
          </a:xfrm>
          <a:prstGeom prst="wedgeRoundRectCallout">
            <a:avLst>
              <a:gd name="adj1" fmla="val -245"/>
              <a:gd name="adj2" fmla="val -9184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No Match</a:t>
            </a:r>
          </a:p>
        </p:txBody>
      </p:sp>
      <p:sp>
        <p:nvSpPr>
          <p:cNvPr id="3" name="Rectangle 2">
            <a:extLst>
              <a:ext uri="{FF2B5EF4-FFF2-40B4-BE49-F238E27FC236}">
                <a16:creationId xmlns:a16="http://schemas.microsoft.com/office/drawing/2014/main" id="{6ACF1D7F-C671-40E2-BBD3-2271F229F061}"/>
              </a:ext>
            </a:extLst>
          </p:cNvPr>
          <p:cNvSpPr/>
          <p:nvPr/>
        </p:nvSpPr>
        <p:spPr>
          <a:xfrm>
            <a:off x="1572126" y="1480428"/>
            <a:ext cx="4684018" cy="52483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2B7CC94-3AE1-476E-B94B-9E4AEFC01398}"/>
              </a:ext>
            </a:extLst>
          </p:cNvPr>
          <p:cNvPicPr>
            <a:picLocks noChangeAspect="1"/>
          </p:cNvPicPr>
          <p:nvPr/>
        </p:nvPicPr>
        <p:blipFill>
          <a:blip r:embed="rId4"/>
          <a:stretch>
            <a:fillRect/>
          </a:stretch>
        </p:blipFill>
        <p:spPr>
          <a:xfrm>
            <a:off x="866774" y="770773"/>
            <a:ext cx="7896385" cy="558556"/>
          </a:xfrm>
          <a:prstGeom prst="rect">
            <a:avLst/>
          </a:prstGeom>
        </p:spPr>
      </p:pic>
    </p:spTree>
    <p:extLst>
      <p:ext uri="{BB962C8B-B14F-4D97-AF65-F5344CB8AC3E}">
        <p14:creationId xmlns:p14="http://schemas.microsoft.com/office/powerpoint/2010/main" val="23788540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FD442-81AC-4BB8-8A8D-86C7DF0590B8}"/>
              </a:ext>
            </a:extLst>
          </p:cNvPr>
          <p:cNvSpPr>
            <a:spLocks noGrp="1"/>
          </p:cNvSpPr>
          <p:nvPr>
            <p:ph type="body" sz="quarter" idx="11"/>
          </p:nvPr>
        </p:nvSpPr>
        <p:spPr/>
        <p:txBody>
          <a:bodyPr/>
          <a:lstStyle/>
          <a:p>
            <a:r>
              <a:rPr lang="en-US" dirty="0"/>
              <a:t>Log Out</a:t>
            </a:r>
          </a:p>
        </p:txBody>
      </p:sp>
    </p:spTree>
    <p:extLst>
      <p:ext uri="{BB962C8B-B14F-4D97-AF65-F5344CB8AC3E}">
        <p14:creationId xmlns:p14="http://schemas.microsoft.com/office/powerpoint/2010/main" val="25951484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704487F9-2516-463C-BEBB-CEA3507B54CA}"/>
              </a:ext>
            </a:extLst>
          </p:cNvPr>
          <p:cNvPicPr>
            <a:picLocks noGrp="1" noChangeAspect="1"/>
          </p:cNvPicPr>
          <p:nvPr>
            <p:ph type="pic" sz="quarter" idx="19"/>
          </p:nvPr>
        </p:nvPicPr>
        <p:blipFill rotWithShape="1">
          <a:blip r:embed="rId3"/>
          <a:srcRect t="6307" b="6307"/>
          <a:stretch/>
        </p:blipFill>
        <p:spPr/>
      </p:pic>
      <p:sp>
        <p:nvSpPr>
          <p:cNvPr id="6" name="Text Placeholder 5">
            <a:extLst>
              <a:ext uri="{FF2B5EF4-FFF2-40B4-BE49-F238E27FC236}">
                <a16:creationId xmlns:a16="http://schemas.microsoft.com/office/drawing/2014/main" id="{D6A3FC36-8BFD-4052-9778-590320BF1475}"/>
              </a:ext>
            </a:extLst>
          </p:cNvPr>
          <p:cNvSpPr>
            <a:spLocks noGrp="1"/>
          </p:cNvSpPr>
          <p:nvPr>
            <p:ph type="body" sz="quarter" idx="20"/>
          </p:nvPr>
        </p:nvSpPr>
        <p:spPr>
          <a:xfrm>
            <a:off x="838199" y="5473336"/>
            <a:ext cx="10515599" cy="1007675"/>
          </a:xfrm>
        </p:spPr>
        <p:txBody>
          <a:bodyPr/>
          <a:lstStyle/>
          <a:p>
            <a:r>
              <a:rPr lang="en-US" sz="1800" dirty="0"/>
              <a:t>The user should always log out of the system when not actively using it. Do not ask the browser to save your username and password. There are two ways to log out.  The first method is at the bottom of the navigation screen.</a:t>
            </a:r>
          </a:p>
          <a:p>
            <a:endParaRPr lang="en-US" dirty="0"/>
          </a:p>
        </p:txBody>
      </p:sp>
      <p:sp>
        <p:nvSpPr>
          <p:cNvPr id="9" name="Arrow: Down 8">
            <a:extLst>
              <a:ext uri="{FF2B5EF4-FFF2-40B4-BE49-F238E27FC236}">
                <a16:creationId xmlns:a16="http://schemas.microsoft.com/office/drawing/2014/main" id="{AE30AE4A-3C0B-4EF4-9E90-91D375D2EE75}"/>
              </a:ext>
            </a:extLst>
          </p:cNvPr>
          <p:cNvSpPr/>
          <p:nvPr/>
        </p:nvSpPr>
        <p:spPr>
          <a:xfrm rot="4911286">
            <a:off x="1534475" y="4505706"/>
            <a:ext cx="370527" cy="10076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F0633FD-8C0A-4DCB-8C22-22C587C0AC6B}"/>
              </a:ext>
            </a:extLst>
          </p:cNvPr>
          <p:cNvPicPr>
            <a:picLocks noChangeAspect="1"/>
          </p:cNvPicPr>
          <p:nvPr/>
        </p:nvPicPr>
        <p:blipFill>
          <a:blip r:embed="rId4"/>
          <a:stretch>
            <a:fillRect/>
          </a:stretch>
        </p:blipFill>
        <p:spPr>
          <a:xfrm>
            <a:off x="1305347" y="1103390"/>
            <a:ext cx="4066753" cy="750345"/>
          </a:xfrm>
          <a:prstGeom prst="rect">
            <a:avLst/>
          </a:prstGeom>
        </p:spPr>
      </p:pic>
    </p:spTree>
    <p:extLst>
      <p:ext uri="{BB962C8B-B14F-4D97-AF65-F5344CB8AC3E}">
        <p14:creationId xmlns:p14="http://schemas.microsoft.com/office/powerpoint/2010/main" val="381591782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A3FC36-8BFD-4052-9778-590320BF1475}"/>
              </a:ext>
            </a:extLst>
          </p:cNvPr>
          <p:cNvSpPr>
            <a:spLocks noGrp="1"/>
          </p:cNvSpPr>
          <p:nvPr>
            <p:ph type="body" sz="quarter" idx="20"/>
          </p:nvPr>
        </p:nvSpPr>
        <p:spPr>
          <a:xfrm>
            <a:off x="838199" y="5473336"/>
            <a:ext cx="10515599" cy="1007675"/>
          </a:xfrm>
        </p:spPr>
        <p:txBody>
          <a:bodyPr/>
          <a:lstStyle/>
          <a:p>
            <a:r>
              <a:rPr lang="en-US" sz="1800" dirty="0"/>
              <a:t>The second method is located under the username in the upper right corner. </a:t>
            </a:r>
          </a:p>
          <a:p>
            <a:r>
              <a:rPr lang="en-US" sz="1800" dirty="0"/>
              <a:t>Either way will work just fine.</a:t>
            </a:r>
          </a:p>
        </p:txBody>
      </p:sp>
      <p:pic>
        <p:nvPicPr>
          <p:cNvPr id="17" name="Picture Placeholder 16">
            <a:extLst>
              <a:ext uri="{FF2B5EF4-FFF2-40B4-BE49-F238E27FC236}">
                <a16:creationId xmlns:a16="http://schemas.microsoft.com/office/drawing/2014/main" id="{C726DB84-543B-4E13-85B9-B79F4D9CC38F}"/>
              </a:ext>
            </a:extLst>
          </p:cNvPr>
          <p:cNvPicPr>
            <a:picLocks noGrp="1" noChangeAspect="1"/>
          </p:cNvPicPr>
          <p:nvPr>
            <p:ph type="pic" sz="quarter" idx="19"/>
          </p:nvPr>
        </p:nvPicPr>
        <p:blipFill rotWithShape="1">
          <a:blip r:embed="rId3"/>
          <a:srcRect t="1103" b="1103"/>
          <a:stretch/>
        </p:blipFill>
        <p:spPr/>
      </p:pic>
      <p:sp>
        <p:nvSpPr>
          <p:cNvPr id="18" name="Arrow: Down 17">
            <a:extLst>
              <a:ext uri="{FF2B5EF4-FFF2-40B4-BE49-F238E27FC236}">
                <a16:creationId xmlns:a16="http://schemas.microsoft.com/office/drawing/2014/main" id="{EB6ED88C-2047-469B-A78B-207C3BF7880E}"/>
              </a:ext>
            </a:extLst>
          </p:cNvPr>
          <p:cNvSpPr/>
          <p:nvPr/>
        </p:nvSpPr>
        <p:spPr>
          <a:xfrm rot="14393723">
            <a:off x="9346980" y="679924"/>
            <a:ext cx="370527" cy="10076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5545913-0124-4233-BB1B-D65769D6E013}"/>
              </a:ext>
            </a:extLst>
          </p:cNvPr>
          <p:cNvPicPr>
            <a:picLocks noChangeAspect="1"/>
          </p:cNvPicPr>
          <p:nvPr/>
        </p:nvPicPr>
        <p:blipFill>
          <a:blip r:embed="rId4"/>
          <a:stretch>
            <a:fillRect/>
          </a:stretch>
        </p:blipFill>
        <p:spPr>
          <a:xfrm>
            <a:off x="1406947" y="1504778"/>
            <a:ext cx="4856789" cy="896112"/>
          </a:xfrm>
          <a:prstGeom prst="rect">
            <a:avLst/>
          </a:prstGeom>
        </p:spPr>
      </p:pic>
    </p:spTree>
    <p:extLst>
      <p:ext uri="{BB962C8B-B14F-4D97-AF65-F5344CB8AC3E}">
        <p14:creationId xmlns:p14="http://schemas.microsoft.com/office/powerpoint/2010/main" val="36128376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56E114B6-8CCE-4097-8D01-503E4E59D4EF}"/>
              </a:ext>
            </a:extLst>
          </p:cNvPr>
          <p:cNvPicPr>
            <a:picLocks noGrp="1" noChangeAspect="1"/>
          </p:cNvPicPr>
          <p:nvPr>
            <p:ph type="pic" sz="quarter" idx="19"/>
          </p:nvPr>
        </p:nvPicPr>
        <p:blipFill rotWithShape="1">
          <a:blip r:embed="rId3"/>
          <a:srcRect t="1103" b="1103"/>
          <a:stretch/>
        </p:blipFill>
        <p:spPr/>
      </p:pic>
      <p:sp>
        <p:nvSpPr>
          <p:cNvPr id="6" name="Text Placeholder 5">
            <a:extLst>
              <a:ext uri="{FF2B5EF4-FFF2-40B4-BE49-F238E27FC236}">
                <a16:creationId xmlns:a16="http://schemas.microsoft.com/office/drawing/2014/main" id="{D6A3FC36-8BFD-4052-9778-590320BF1475}"/>
              </a:ext>
            </a:extLst>
          </p:cNvPr>
          <p:cNvSpPr>
            <a:spLocks noGrp="1"/>
          </p:cNvSpPr>
          <p:nvPr>
            <p:ph type="body" sz="quarter" idx="20"/>
          </p:nvPr>
        </p:nvSpPr>
        <p:spPr>
          <a:xfrm>
            <a:off x="838199" y="5473336"/>
            <a:ext cx="10515599" cy="1007675"/>
          </a:xfrm>
        </p:spPr>
        <p:txBody>
          <a:bodyPr/>
          <a:lstStyle/>
          <a:p>
            <a:r>
              <a:rPr lang="en-US" sz="1800" dirty="0"/>
              <a:t>Click sign out. </a:t>
            </a:r>
          </a:p>
          <a:p>
            <a:r>
              <a:rPr lang="en-US" sz="1800" dirty="0"/>
              <a:t>The user will be returned to the blank login screen.</a:t>
            </a:r>
          </a:p>
        </p:txBody>
      </p:sp>
      <p:sp>
        <p:nvSpPr>
          <p:cNvPr id="7" name="Arrow: Down 6">
            <a:extLst>
              <a:ext uri="{FF2B5EF4-FFF2-40B4-BE49-F238E27FC236}">
                <a16:creationId xmlns:a16="http://schemas.microsoft.com/office/drawing/2014/main" id="{4BB74C8B-A21A-49C1-8361-6D66CB331B6F}"/>
              </a:ext>
            </a:extLst>
          </p:cNvPr>
          <p:cNvSpPr/>
          <p:nvPr/>
        </p:nvSpPr>
        <p:spPr>
          <a:xfrm rot="16200000">
            <a:off x="8689254" y="1982785"/>
            <a:ext cx="370527" cy="1007675"/>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6FC785C-87EC-4F6D-8D1C-F9D1641C2B29}"/>
              </a:ext>
            </a:extLst>
          </p:cNvPr>
          <p:cNvPicPr>
            <a:picLocks noChangeAspect="1"/>
          </p:cNvPicPr>
          <p:nvPr/>
        </p:nvPicPr>
        <p:blipFill>
          <a:blip r:embed="rId4"/>
          <a:stretch>
            <a:fillRect/>
          </a:stretch>
        </p:blipFill>
        <p:spPr>
          <a:xfrm>
            <a:off x="1401385" y="1503897"/>
            <a:ext cx="4858370" cy="896403"/>
          </a:xfrm>
          <a:prstGeom prst="rect">
            <a:avLst/>
          </a:prstGeom>
        </p:spPr>
      </p:pic>
    </p:spTree>
    <p:extLst>
      <p:ext uri="{BB962C8B-B14F-4D97-AF65-F5344CB8AC3E}">
        <p14:creationId xmlns:p14="http://schemas.microsoft.com/office/powerpoint/2010/main" val="30329888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B7807-C309-4959-B8FC-EF31492D1AD8}"/>
              </a:ext>
            </a:extLst>
          </p:cNvPr>
          <p:cNvSpPr>
            <a:spLocks noGrp="1"/>
          </p:cNvSpPr>
          <p:nvPr>
            <p:ph type="title"/>
          </p:nvPr>
        </p:nvSpPr>
        <p:spPr/>
        <p:txBody>
          <a:bodyPr/>
          <a:lstStyle/>
          <a:p>
            <a:r>
              <a:rPr lang="en-US" dirty="0"/>
              <a:t>Review</a:t>
            </a:r>
          </a:p>
        </p:txBody>
      </p:sp>
      <p:sp>
        <p:nvSpPr>
          <p:cNvPr id="3" name="Text Placeholder 2">
            <a:extLst>
              <a:ext uri="{FF2B5EF4-FFF2-40B4-BE49-F238E27FC236}">
                <a16:creationId xmlns:a16="http://schemas.microsoft.com/office/drawing/2014/main" id="{0C67622E-2AD6-4028-87EE-7D7C58FC7A55}"/>
              </a:ext>
            </a:extLst>
          </p:cNvPr>
          <p:cNvSpPr>
            <a:spLocks noGrp="1"/>
          </p:cNvSpPr>
          <p:nvPr>
            <p:ph type="body" sz="quarter" idx="19"/>
          </p:nvPr>
        </p:nvSpPr>
        <p:spPr/>
        <p:txBody>
          <a:bodyPr/>
          <a:lstStyle/>
          <a:p>
            <a:pPr marL="0" indent="0">
              <a:lnSpc>
                <a:spcPct val="150000"/>
              </a:lnSpc>
              <a:buNone/>
            </a:pPr>
            <a:r>
              <a:rPr lang="en-US" b="1" dirty="0">
                <a:latin typeface="Avenir LT Std 45 Book" panose="020B0502020203020204" pitchFamily="34" charset="0"/>
                <a:cs typeface="+mn-cs"/>
              </a:rPr>
              <a:t>Today we discussed:</a:t>
            </a:r>
          </a:p>
          <a:p>
            <a:pPr>
              <a:lnSpc>
                <a:spcPct val="150000"/>
              </a:lnSpc>
              <a:buFont typeface="Wingdings" panose="05000000000000000000" pitchFamily="2" charset="2"/>
              <a:buChar char="ü"/>
            </a:pPr>
            <a:r>
              <a:rPr lang="en-US" dirty="0">
                <a:latin typeface="Avenir LT Std 45 Book" panose="020B0502020203020204" pitchFamily="34" charset="0"/>
                <a:cs typeface="+mn-cs"/>
              </a:rPr>
              <a:t>The matching logic used in the DirectMatch System</a:t>
            </a:r>
          </a:p>
          <a:p>
            <a:pPr>
              <a:lnSpc>
                <a:spcPct val="150000"/>
              </a:lnSpc>
              <a:buFont typeface="Wingdings" panose="05000000000000000000" pitchFamily="2" charset="2"/>
              <a:buChar char="ü"/>
            </a:pPr>
            <a:r>
              <a:rPr lang="en-US" dirty="0">
                <a:latin typeface="Avenir LT Std 45 Book" panose="020B0502020203020204" pitchFamily="34" charset="0"/>
                <a:cs typeface="+mn-cs"/>
              </a:rPr>
              <a:t>How to make a good match decision</a:t>
            </a:r>
          </a:p>
          <a:p>
            <a:pPr>
              <a:lnSpc>
                <a:spcPct val="150000"/>
              </a:lnSpc>
              <a:buFont typeface="Wingdings" panose="05000000000000000000" pitchFamily="2" charset="2"/>
              <a:buChar char="ü"/>
            </a:pPr>
            <a:r>
              <a:rPr lang="en-US" dirty="0">
                <a:latin typeface="Avenir LT Std 45 Book" panose="020B0502020203020204" pitchFamily="34" charset="0"/>
                <a:cs typeface="+mn-cs"/>
              </a:rPr>
              <a:t>The process for downloading Match Records</a:t>
            </a:r>
          </a:p>
          <a:p>
            <a:endParaRPr lang="en-US" dirty="0"/>
          </a:p>
        </p:txBody>
      </p:sp>
    </p:spTree>
    <p:extLst>
      <p:ext uri="{BB962C8B-B14F-4D97-AF65-F5344CB8AC3E}">
        <p14:creationId xmlns:p14="http://schemas.microsoft.com/office/powerpoint/2010/main" val="28928302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D415B3B-9DC0-4908-8C27-2DF5DE63F0B4}"/>
              </a:ext>
            </a:extLst>
          </p:cNvPr>
          <p:cNvSpPr>
            <a:spLocks noGrp="1"/>
          </p:cNvSpPr>
          <p:nvPr>
            <p:ph type="body" sz="quarter" idx="11"/>
          </p:nvPr>
        </p:nvSpPr>
        <p:spPr>
          <a:xfrm>
            <a:off x="0" y="1835772"/>
            <a:ext cx="12192000" cy="833063"/>
          </a:xfrm>
        </p:spPr>
        <p:txBody>
          <a:bodyPr/>
          <a:lstStyle/>
          <a:p>
            <a:r>
              <a:rPr lang="en-US" dirty="0">
                <a:solidFill>
                  <a:srgbClr val="EBE4F4"/>
                </a:solidFill>
              </a:rPr>
              <a:t>Contact eScholar Support at</a:t>
            </a:r>
          </a:p>
          <a:p>
            <a:endParaRPr lang="en-US" dirty="0"/>
          </a:p>
          <a:p>
            <a:r>
              <a:rPr lang="en-US" dirty="0"/>
              <a:t>support@escholar.com</a:t>
            </a:r>
          </a:p>
        </p:txBody>
      </p:sp>
    </p:spTree>
    <p:extLst>
      <p:ext uri="{BB962C8B-B14F-4D97-AF65-F5344CB8AC3E}">
        <p14:creationId xmlns:p14="http://schemas.microsoft.com/office/powerpoint/2010/main" val="10548211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64B290-D662-4777-A8EE-64F0C6B2786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14608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04208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305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86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148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161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5C18D-6AC3-4F19-BD62-61DAF8060395}"/>
              </a:ext>
            </a:extLst>
          </p:cNvPr>
          <p:cNvSpPr>
            <a:spLocks noGrp="1"/>
          </p:cNvSpPr>
          <p:nvPr>
            <p:ph type="title"/>
          </p:nvPr>
        </p:nvSpPr>
        <p:spPr>
          <a:xfrm>
            <a:off x="838200" y="5769929"/>
            <a:ext cx="10515600" cy="705822"/>
          </a:xfrm>
        </p:spPr>
        <p:txBody>
          <a:bodyPr/>
          <a:lstStyle/>
          <a:p>
            <a:pPr>
              <a:lnSpc>
                <a:spcPct val="110000"/>
              </a:lnSpc>
            </a:pPr>
            <a:r>
              <a:rPr lang="en-US" dirty="0">
                <a:solidFill>
                  <a:schemeClr val="tx1"/>
                </a:solidFill>
              </a:rPr>
              <a:t>The DirectMatch training is a Louisiana Department of Education initiative designed to orient users to the DirectMatch solution by eScholar.</a:t>
            </a: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248287062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388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528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3ED2AD-28DD-430F-ABB8-71265C250D8F}"/>
              </a:ext>
            </a:extLst>
          </p:cNvPr>
          <p:cNvSpPr>
            <a:spLocks noGrp="1"/>
          </p:cNvSpPr>
          <p:nvPr>
            <p:ph type="body" sz="quarter" idx="11"/>
          </p:nvPr>
        </p:nvSpPr>
        <p:spPr/>
        <p:txBody>
          <a:bodyPr/>
          <a:lstStyle/>
          <a:p>
            <a:r>
              <a:rPr lang="en-US" dirty="0"/>
              <a:t>Matching Process Details</a:t>
            </a:r>
          </a:p>
        </p:txBody>
      </p:sp>
    </p:spTree>
    <p:extLst>
      <p:ext uri="{BB962C8B-B14F-4D97-AF65-F5344CB8AC3E}">
        <p14:creationId xmlns:p14="http://schemas.microsoft.com/office/powerpoint/2010/main" val="2376084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0381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4B94CA-717F-42A8-9958-F26ADE2CA5D2}"/>
              </a:ext>
            </a:extLst>
          </p:cNvPr>
          <p:cNvSpPr/>
          <p:nvPr/>
        </p:nvSpPr>
        <p:spPr>
          <a:xfrm>
            <a:off x="2173574" y="4796852"/>
            <a:ext cx="6400800" cy="128915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292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90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652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78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474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78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135E623-F823-49B5-9B41-7855AFA8C112}"/>
              </a:ext>
            </a:extLst>
          </p:cNvPr>
          <p:cNvSpPr>
            <a:spLocks noGrp="1"/>
          </p:cNvSpPr>
          <p:nvPr>
            <p:ph type="title"/>
          </p:nvPr>
        </p:nvSpPr>
        <p:spPr/>
        <p:txBody>
          <a:bodyPr/>
          <a:lstStyle/>
          <a:p>
            <a:r>
              <a:rPr lang="en-US" dirty="0"/>
              <a:t>Agenda</a:t>
            </a:r>
          </a:p>
        </p:txBody>
      </p:sp>
      <p:sp>
        <p:nvSpPr>
          <p:cNvPr id="4" name="Text Placeholder 3">
            <a:extLst>
              <a:ext uri="{FF2B5EF4-FFF2-40B4-BE49-F238E27FC236}">
                <a16:creationId xmlns:a16="http://schemas.microsoft.com/office/drawing/2014/main" id="{849F3F14-F70E-4B5D-9889-1391775E5F98}"/>
              </a:ext>
            </a:extLst>
          </p:cNvPr>
          <p:cNvSpPr>
            <a:spLocks noGrp="1"/>
          </p:cNvSpPr>
          <p:nvPr>
            <p:ph type="body" sz="quarter" idx="12"/>
          </p:nvPr>
        </p:nvSpPr>
        <p:spPr/>
        <p:txBody>
          <a:bodyPr/>
          <a:lstStyle/>
          <a:p>
            <a:r>
              <a:rPr lang="en-US" dirty="0"/>
              <a:t>Solution Overview</a:t>
            </a:r>
          </a:p>
        </p:txBody>
      </p:sp>
      <p:sp>
        <p:nvSpPr>
          <p:cNvPr id="5" name="Text Placeholder 4">
            <a:extLst>
              <a:ext uri="{FF2B5EF4-FFF2-40B4-BE49-F238E27FC236}">
                <a16:creationId xmlns:a16="http://schemas.microsoft.com/office/drawing/2014/main" id="{B1199A7D-5BB2-4F86-96A2-A156D300F78D}"/>
              </a:ext>
            </a:extLst>
          </p:cNvPr>
          <p:cNvSpPr>
            <a:spLocks noGrp="1"/>
          </p:cNvSpPr>
          <p:nvPr>
            <p:ph type="body" sz="quarter" idx="14"/>
          </p:nvPr>
        </p:nvSpPr>
        <p:spPr/>
        <p:txBody>
          <a:bodyPr/>
          <a:lstStyle/>
          <a:p>
            <a:r>
              <a:rPr lang="en-US" dirty="0"/>
              <a:t>Match and Download</a:t>
            </a:r>
          </a:p>
        </p:txBody>
      </p:sp>
      <p:sp>
        <p:nvSpPr>
          <p:cNvPr id="6" name="Text Placeholder 5">
            <a:extLst>
              <a:ext uri="{FF2B5EF4-FFF2-40B4-BE49-F238E27FC236}">
                <a16:creationId xmlns:a16="http://schemas.microsoft.com/office/drawing/2014/main" id="{E228B3DC-79A4-4068-A172-0EAF33DC0904}"/>
              </a:ext>
            </a:extLst>
          </p:cNvPr>
          <p:cNvSpPr>
            <a:spLocks noGrp="1"/>
          </p:cNvSpPr>
          <p:nvPr>
            <p:ph type="body" sz="quarter" idx="15"/>
          </p:nvPr>
        </p:nvSpPr>
        <p:spPr>
          <a:xfrm>
            <a:off x="1370483" y="3787599"/>
            <a:ext cx="4725517" cy="414697"/>
          </a:xfrm>
        </p:spPr>
        <p:txBody>
          <a:bodyPr/>
          <a:lstStyle/>
          <a:p>
            <a:r>
              <a:rPr lang="en-US" dirty="0"/>
              <a:t>The Matching Process</a:t>
            </a:r>
          </a:p>
        </p:txBody>
      </p:sp>
      <p:sp>
        <p:nvSpPr>
          <p:cNvPr id="7" name="Text Placeholder 6">
            <a:extLst>
              <a:ext uri="{FF2B5EF4-FFF2-40B4-BE49-F238E27FC236}">
                <a16:creationId xmlns:a16="http://schemas.microsoft.com/office/drawing/2014/main" id="{E7BAEF7D-E506-4300-BE91-113F44D0AA0B}"/>
              </a:ext>
            </a:extLst>
          </p:cNvPr>
          <p:cNvSpPr>
            <a:spLocks noGrp="1"/>
          </p:cNvSpPr>
          <p:nvPr>
            <p:ph type="body" sz="quarter" idx="16"/>
          </p:nvPr>
        </p:nvSpPr>
        <p:spPr/>
        <p:txBody>
          <a:bodyPr/>
          <a:lstStyle/>
          <a:p>
            <a:r>
              <a:rPr lang="en-US" dirty="0"/>
              <a:t>Overview and Details</a:t>
            </a:r>
          </a:p>
        </p:txBody>
      </p:sp>
      <p:sp>
        <p:nvSpPr>
          <p:cNvPr id="8" name="Text Placeholder 7">
            <a:extLst>
              <a:ext uri="{FF2B5EF4-FFF2-40B4-BE49-F238E27FC236}">
                <a16:creationId xmlns:a16="http://schemas.microsoft.com/office/drawing/2014/main" id="{9838298C-41EC-4EFC-8EF1-489AADB85BFC}"/>
              </a:ext>
            </a:extLst>
          </p:cNvPr>
          <p:cNvSpPr>
            <a:spLocks noGrp="1"/>
          </p:cNvSpPr>
          <p:nvPr>
            <p:ph type="body" sz="quarter" idx="17"/>
          </p:nvPr>
        </p:nvSpPr>
        <p:spPr/>
        <p:txBody>
          <a:bodyPr/>
          <a:lstStyle/>
          <a:p>
            <a:r>
              <a:rPr lang="en-US" dirty="0"/>
              <a:t>The DirectMatch System</a:t>
            </a:r>
          </a:p>
        </p:txBody>
      </p:sp>
      <p:sp>
        <p:nvSpPr>
          <p:cNvPr id="9" name="Text Placeholder 8">
            <a:extLst>
              <a:ext uri="{FF2B5EF4-FFF2-40B4-BE49-F238E27FC236}">
                <a16:creationId xmlns:a16="http://schemas.microsoft.com/office/drawing/2014/main" id="{E89A20B0-C1C1-4C2D-BDCA-85FC8C976719}"/>
              </a:ext>
            </a:extLst>
          </p:cNvPr>
          <p:cNvSpPr>
            <a:spLocks noGrp="1"/>
          </p:cNvSpPr>
          <p:nvPr>
            <p:ph type="body" sz="quarter" idx="18"/>
          </p:nvPr>
        </p:nvSpPr>
        <p:spPr/>
        <p:txBody>
          <a:bodyPr/>
          <a:lstStyle/>
          <a:p>
            <a:r>
              <a:rPr lang="en-US" dirty="0"/>
              <a:t>Key Concepts</a:t>
            </a:r>
          </a:p>
        </p:txBody>
      </p:sp>
      <p:sp>
        <p:nvSpPr>
          <p:cNvPr id="10" name="Text Placeholder 9">
            <a:extLst>
              <a:ext uri="{FF2B5EF4-FFF2-40B4-BE49-F238E27FC236}">
                <a16:creationId xmlns:a16="http://schemas.microsoft.com/office/drawing/2014/main" id="{35B400AD-67DD-44F2-BAE2-5451687D4933}"/>
              </a:ext>
            </a:extLst>
          </p:cNvPr>
          <p:cNvSpPr>
            <a:spLocks noGrp="1"/>
          </p:cNvSpPr>
          <p:nvPr>
            <p:ph type="body" sz="quarter" idx="19"/>
          </p:nvPr>
        </p:nvSpPr>
        <p:spPr/>
        <p:txBody>
          <a:bodyPr/>
          <a:lstStyle/>
          <a:p>
            <a:r>
              <a:rPr lang="en-US" dirty="0"/>
              <a:t>Match Options</a:t>
            </a:r>
          </a:p>
        </p:txBody>
      </p:sp>
      <p:sp>
        <p:nvSpPr>
          <p:cNvPr id="11" name="Text Placeholder 10">
            <a:extLst>
              <a:ext uri="{FF2B5EF4-FFF2-40B4-BE49-F238E27FC236}">
                <a16:creationId xmlns:a16="http://schemas.microsoft.com/office/drawing/2014/main" id="{51D10A41-1CD4-48C1-8DEE-5D1791787EB6}"/>
              </a:ext>
            </a:extLst>
          </p:cNvPr>
          <p:cNvSpPr>
            <a:spLocks noGrp="1"/>
          </p:cNvSpPr>
          <p:nvPr>
            <p:ph type="body" sz="quarter" idx="20"/>
          </p:nvPr>
        </p:nvSpPr>
        <p:spPr/>
        <p:txBody>
          <a:bodyPr/>
          <a:lstStyle/>
          <a:p>
            <a:r>
              <a:rPr lang="en-US" dirty="0"/>
              <a:t>Person and Address</a:t>
            </a:r>
          </a:p>
        </p:txBody>
      </p:sp>
      <p:sp>
        <p:nvSpPr>
          <p:cNvPr id="12" name="Text Placeholder 11">
            <a:extLst>
              <a:ext uri="{FF2B5EF4-FFF2-40B4-BE49-F238E27FC236}">
                <a16:creationId xmlns:a16="http://schemas.microsoft.com/office/drawing/2014/main" id="{498A85D1-F603-4021-9D1B-1101F4566F02}"/>
              </a:ext>
            </a:extLst>
          </p:cNvPr>
          <p:cNvSpPr>
            <a:spLocks noGrp="1"/>
          </p:cNvSpPr>
          <p:nvPr>
            <p:ph type="body" sz="quarter" idx="21"/>
          </p:nvPr>
        </p:nvSpPr>
        <p:spPr/>
        <p:txBody>
          <a:bodyPr/>
          <a:lstStyle/>
          <a:p>
            <a:r>
              <a:rPr lang="en-US" dirty="0"/>
              <a:t>CEP Manager</a:t>
            </a:r>
          </a:p>
        </p:txBody>
      </p:sp>
      <p:sp>
        <p:nvSpPr>
          <p:cNvPr id="13" name="Text Placeholder 12">
            <a:extLst>
              <a:ext uri="{FF2B5EF4-FFF2-40B4-BE49-F238E27FC236}">
                <a16:creationId xmlns:a16="http://schemas.microsoft.com/office/drawing/2014/main" id="{7E6B0EF1-B43B-4C0C-8CAA-7BF5D02CBD4B}"/>
              </a:ext>
            </a:extLst>
          </p:cNvPr>
          <p:cNvSpPr>
            <a:spLocks noGrp="1"/>
          </p:cNvSpPr>
          <p:nvPr>
            <p:ph type="body" sz="quarter" idx="22"/>
          </p:nvPr>
        </p:nvSpPr>
        <p:spPr>
          <a:xfrm>
            <a:off x="7194614" y="4287857"/>
            <a:ext cx="4263799" cy="302534"/>
          </a:xfrm>
        </p:spPr>
        <p:txBody>
          <a:bodyPr/>
          <a:lstStyle/>
          <a:p>
            <a:r>
              <a:rPr lang="en-US" dirty="0"/>
              <a:t>For CEP Managers</a:t>
            </a:r>
          </a:p>
        </p:txBody>
      </p:sp>
      <p:sp>
        <p:nvSpPr>
          <p:cNvPr id="14" name="Text Placeholder 13">
            <a:extLst>
              <a:ext uri="{FF2B5EF4-FFF2-40B4-BE49-F238E27FC236}">
                <a16:creationId xmlns:a16="http://schemas.microsoft.com/office/drawing/2014/main" id="{C5F53188-8CD9-4016-AAE0-9791B216E018}"/>
              </a:ext>
            </a:extLst>
          </p:cNvPr>
          <p:cNvSpPr>
            <a:spLocks noGrp="1"/>
          </p:cNvSpPr>
          <p:nvPr>
            <p:ph type="body" sz="quarter" idx="23"/>
          </p:nvPr>
        </p:nvSpPr>
        <p:spPr>
          <a:xfrm>
            <a:off x="6797133" y="5177770"/>
            <a:ext cx="5202361" cy="302534"/>
          </a:xfrm>
        </p:spPr>
        <p:txBody>
          <a:bodyPr/>
          <a:lstStyle/>
          <a:p>
            <a:r>
              <a:rPr lang="en-US" dirty="0"/>
              <a:t>System Features and Wrap Up</a:t>
            </a:r>
          </a:p>
        </p:txBody>
      </p:sp>
      <p:sp>
        <p:nvSpPr>
          <p:cNvPr id="15" name="Text Placeholder 14">
            <a:extLst>
              <a:ext uri="{FF2B5EF4-FFF2-40B4-BE49-F238E27FC236}">
                <a16:creationId xmlns:a16="http://schemas.microsoft.com/office/drawing/2014/main" id="{A6343418-22E1-4608-8E31-BCBAF7E600E8}"/>
              </a:ext>
            </a:extLst>
          </p:cNvPr>
          <p:cNvSpPr>
            <a:spLocks noGrp="1"/>
          </p:cNvSpPr>
          <p:nvPr>
            <p:ph type="body" sz="quarter" idx="24"/>
          </p:nvPr>
        </p:nvSpPr>
        <p:spPr/>
        <p:txBody>
          <a:bodyPr/>
          <a:lstStyle/>
          <a:p>
            <a:r>
              <a:rPr lang="en-US" dirty="0"/>
              <a:t>Student Search and Summary</a:t>
            </a:r>
          </a:p>
        </p:txBody>
      </p:sp>
    </p:spTree>
    <p:extLst>
      <p:ext uri="{BB962C8B-B14F-4D97-AF65-F5344CB8AC3E}">
        <p14:creationId xmlns:p14="http://schemas.microsoft.com/office/powerpoint/2010/main" val="3928371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010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1065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389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9508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850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4172780-61E1-4AD3-9524-6B1FF7C6079A}"/>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FE6725D-8C92-4FE0-BEBE-7ACE4DDDA34C}"/>
              </a:ext>
            </a:extLst>
          </p:cNvPr>
          <p:cNvSpPr>
            <a:spLocks noGrp="1"/>
          </p:cNvSpPr>
          <p:nvPr>
            <p:ph type="body" sz="quarter" idx="11"/>
          </p:nvPr>
        </p:nvSpPr>
        <p:spPr/>
        <p:txBody>
          <a:bodyPr/>
          <a:lstStyle/>
          <a:p>
            <a:r>
              <a:rPr lang="en-US" dirty="0"/>
              <a:t>Select the best answer on your screen.</a:t>
            </a:r>
          </a:p>
        </p:txBody>
      </p:sp>
      <p:sp>
        <p:nvSpPr>
          <p:cNvPr id="5" name="Text Placeholder 4">
            <a:extLst>
              <a:ext uri="{FF2B5EF4-FFF2-40B4-BE49-F238E27FC236}">
                <a16:creationId xmlns:a16="http://schemas.microsoft.com/office/drawing/2014/main" id="{72273323-CE9B-4C2C-87BF-5AAB541A39E5}"/>
              </a:ext>
            </a:extLst>
          </p:cNvPr>
          <p:cNvSpPr>
            <a:spLocks noGrp="1"/>
          </p:cNvSpPr>
          <p:nvPr>
            <p:ph type="body" sz="quarter" idx="12"/>
          </p:nvPr>
        </p:nvSpPr>
        <p:spPr/>
        <p:txBody>
          <a:bodyPr/>
          <a:lstStyle/>
          <a:p>
            <a:r>
              <a:rPr lang="en-US" dirty="0"/>
              <a:t>Poll #1</a:t>
            </a:r>
          </a:p>
        </p:txBody>
      </p:sp>
    </p:spTree>
    <p:extLst>
      <p:ext uri="{BB962C8B-B14F-4D97-AF65-F5344CB8AC3E}">
        <p14:creationId xmlns:p14="http://schemas.microsoft.com/office/powerpoint/2010/main" val="12428259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p:txBody>
          <a:bodyPr/>
          <a:lstStyle/>
          <a:p>
            <a:pPr marL="0" indent="0">
              <a:lnSpc>
                <a:spcPct val="130000"/>
              </a:lnSpc>
              <a:buNone/>
            </a:pPr>
            <a:r>
              <a:rPr lang="en-US" sz="2800" dirty="0">
                <a:solidFill>
                  <a:schemeClr val="tx1"/>
                </a:solidFill>
              </a:rPr>
              <a:t>Which of the following DirectMatch outcomes requires human intervention to resolve? </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Match</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Near Match</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No Match</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#1</a:t>
            </a:r>
          </a:p>
        </p:txBody>
      </p:sp>
    </p:spTree>
    <p:extLst>
      <p:ext uri="{BB962C8B-B14F-4D97-AF65-F5344CB8AC3E}">
        <p14:creationId xmlns:p14="http://schemas.microsoft.com/office/powerpoint/2010/main" val="2895896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p:txBody>
          <a:bodyPr/>
          <a:lstStyle/>
          <a:p>
            <a:pPr marL="0" indent="0">
              <a:lnSpc>
                <a:spcPct val="130000"/>
              </a:lnSpc>
              <a:buNone/>
            </a:pPr>
            <a:r>
              <a:rPr lang="en-US" sz="2800" dirty="0">
                <a:solidFill>
                  <a:schemeClr val="bg1">
                    <a:lumMod val="50000"/>
                  </a:schemeClr>
                </a:solidFill>
              </a:rPr>
              <a:t>Which of the following DirectMatch outcomes requires human intervention to resolve? </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Match</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Near Match</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No Match</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#1</a:t>
            </a:r>
          </a:p>
        </p:txBody>
      </p:sp>
    </p:spTree>
    <p:extLst>
      <p:ext uri="{BB962C8B-B14F-4D97-AF65-F5344CB8AC3E}">
        <p14:creationId xmlns:p14="http://schemas.microsoft.com/office/powerpoint/2010/main" val="3494887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9550C1-4129-4523-B420-739A073530C9}"/>
              </a:ext>
            </a:extLst>
          </p:cNvPr>
          <p:cNvSpPr>
            <a:spLocks noGrp="1"/>
          </p:cNvSpPr>
          <p:nvPr>
            <p:ph type="body" sz="quarter" idx="11"/>
          </p:nvPr>
        </p:nvSpPr>
        <p:spPr/>
        <p:txBody>
          <a:bodyPr/>
          <a:lstStyle/>
          <a:p>
            <a:r>
              <a:rPr lang="en-US" dirty="0"/>
              <a:t>The DirectMatch System</a:t>
            </a:r>
          </a:p>
        </p:txBody>
      </p:sp>
    </p:spTree>
    <p:extLst>
      <p:ext uri="{BB962C8B-B14F-4D97-AF65-F5344CB8AC3E}">
        <p14:creationId xmlns:p14="http://schemas.microsoft.com/office/powerpoint/2010/main" val="1621396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FA46D4E-5EC8-4D67-8258-81EF74654EBC}"/>
              </a:ext>
            </a:extLst>
          </p:cNvPr>
          <p:cNvSpPr>
            <a:spLocks noGrp="1"/>
          </p:cNvSpPr>
          <p:nvPr>
            <p:ph type="body" sz="quarter" idx="11"/>
          </p:nvPr>
        </p:nvSpPr>
        <p:spPr/>
        <p:txBody>
          <a:bodyPr/>
          <a:lstStyle/>
          <a:p>
            <a:r>
              <a:rPr lang="en-US" dirty="0"/>
              <a:t>Batches and Transactions</a:t>
            </a:r>
          </a:p>
        </p:txBody>
      </p:sp>
    </p:spTree>
    <p:extLst>
      <p:ext uri="{BB962C8B-B14F-4D97-AF65-F5344CB8AC3E}">
        <p14:creationId xmlns:p14="http://schemas.microsoft.com/office/powerpoint/2010/main" val="2837531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7FA4-5C04-4F72-AC4F-AD34492FE753}"/>
              </a:ext>
            </a:extLst>
          </p:cNvPr>
          <p:cNvSpPr>
            <a:spLocks noGrp="1"/>
          </p:cNvSpPr>
          <p:nvPr>
            <p:ph type="title"/>
          </p:nvPr>
        </p:nvSpPr>
        <p:spPr/>
        <p:txBody>
          <a:bodyPr/>
          <a:lstStyle/>
          <a:p>
            <a:r>
              <a:rPr lang="en-US" dirty="0"/>
              <a:t>Objectives</a:t>
            </a:r>
          </a:p>
        </p:txBody>
      </p:sp>
      <p:sp>
        <p:nvSpPr>
          <p:cNvPr id="3" name="Text Placeholder 2">
            <a:extLst>
              <a:ext uri="{FF2B5EF4-FFF2-40B4-BE49-F238E27FC236}">
                <a16:creationId xmlns:a16="http://schemas.microsoft.com/office/drawing/2014/main" id="{7DCC690B-FE3E-43E1-ACDA-F7903254BA78}"/>
              </a:ext>
            </a:extLst>
          </p:cNvPr>
          <p:cNvSpPr>
            <a:spLocks noGrp="1"/>
          </p:cNvSpPr>
          <p:nvPr>
            <p:ph type="body" sz="quarter" idx="11"/>
          </p:nvPr>
        </p:nvSpPr>
        <p:spPr>
          <a:xfrm>
            <a:off x="1567935" y="2574070"/>
            <a:ext cx="7716741" cy="3415250"/>
          </a:xfrm>
        </p:spPr>
        <p:txBody>
          <a:bodyPr/>
          <a:lstStyle/>
          <a:p>
            <a:pPr>
              <a:lnSpc>
                <a:spcPct val="150000"/>
              </a:lnSpc>
              <a:buFont typeface="Wingdings" panose="05000000000000000000" pitchFamily="2" charset="2"/>
              <a:buChar char="ü"/>
            </a:pPr>
            <a:r>
              <a:rPr lang="en-US" dirty="0">
                <a:solidFill>
                  <a:schemeClr val="tx1"/>
                </a:solidFill>
                <a:latin typeface="Avenir LT Std 45 Book" panose="020B0502020203020204" pitchFamily="34" charset="0"/>
              </a:rPr>
              <a:t>The matching logic used in the </a:t>
            </a:r>
            <a:r>
              <a:rPr lang="en-US" dirty="0" err="1">
                <a:solidFill>
                  <a:schemeClr val="tx1"/>
                </a:solidFill>
                <a:latin typeface="Avenir LT Std 45 Book" panose="020B0502020203020204" pitchFamily="34" charset="0"/>
              </a:rPr>
              <a:t>DirectMatch</a:t>
            </a:r>
            <a:r>
              <a:rPr lang="en-US" dirty="0">
                <a:solidFill>
                  <a:schemeClr val="tx1"/>
                </a:solidFill>
                <a:latin typeface="Avenir LT Std 45 Book" panose="020B0502020203020204" pitchFamily="34" charset="0"/>
              </a:rPr>
              <a:t> System.</a:t>
            </a:r>
          </a:p>
          <a:p>
            <a:pPr>
              <a:lnSpc>
                <a:spcPct val="150000"/>
              </a:lnSpc>
              <a:buFont typeface="Wingdings" panose="05000000000000000000" pitchFamily="2" charset="2"/>
              <a:buChar char="ü"/>
            </a:pPr>
            <a:r>
              <a:rPr lang="en-US" dirty="0">
                <a:solidFill>
                  <a:schemeClr val="tx1"/>
                </a:solidFill>
                <a:latin typeface="Avenir LT Std 45 Book" panose="020B0502020203020204" pitchFamily="34" charset="0"/>
              </a:rPr>
              <a:t>How to make a good match decision.</a:t>
            </a:r>
          </a:p>
          <a:p>
            <a:pPr>
              <a:lnSpc>
                <a:spcPct val="150000"/>
              </a:lnSpc>
              <a:buFont typeface="Wingdings" panose="05000000000000000000" pitchFamily="2" charset="2"/>
              <a:buChar char="ü"/>
            </a:pPr>
            <a:r>
              <a:rPr lang="en-US" dirty="0">
                <a:solidFill>
                  <a:schemeClr val="tx1"/>
                </a:solidFill>
                <a:latin typeface="Avenir LT Std 45 Book" panose="020B0502020203020204" pitchFamily="34" charset="0"/>
              </a:rPr>
              <a:t>The process for downloading Match Records.</a:t>
            </a:r>
          </a:p>
          <a:p>
            <a:endParaRPr lang="en-US" dirty="0"/>
          </a:p>
        </p:txBody>
      </p:sp>
      <p:sp>
        <p:nvSpPr>
          <p:cNvPr id="4" name="TextBox 3">
            <a:extLst>
              <a:ext uri="{FF2B5EF4-FFF2-40B4-BE49-F238E27FC236}">
                <a16:creationId xmlns:a16="http://schemas.microsoft.com/office/drawing/2014/main" id="{066EEF1D-4196-4DB5-A91B-6E260BB17C62}"/>
              </a:ext>
            </a:extLst>
          </p:cNvPr>
          <p:cNvSpPr txBox="1"/>
          <p:nvPr/>
        </p:nvSpPr>
        <p:spPr>
          <a:xfrm>
            <a:off x="838200" y="1496852"/>
            <a:ext cx="8826500" cy="1077218"/>
          </a:xfrm>
          <a:prstGeom prst="rect">
            <a:avLst/>
          </a:prstGeom>
          <a:noFill/>
        </p:spPr>
        <p:txBody>
          <a:bodyPr wrap="square" rtlCol="0">
            <a:spAutoFit/>
          </a:bodyPr>
          <a:lstStyle/>
          <a:p>
            <a:r>
              <a:rPr lang="en-US" sz="3200" dirty="0">
                <a:latin typeface="Avenir LT Std 45 Book" panose="020B0502020203020204" pitchFamily="34" charset="0"/>
              </a:rPr>
              <a:t>At the end of today’s training, participants will be able to describe:</a:t>
            </a:r>
          </a:p>
        </p:txBody>
      </p:sp>
    </p:spTree>
    <p:extLst>
      <p:ext uri="{BB962C8B-B14F-4D97-AF65-F5344CB8AC3E}">
        <p14:creationId xmlns:p14="http://schemas.microsoft.com/office/powerpoint/2010/main" val="3892374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7186689-87B5-4929-BBCC-7F9A295137FD}"/>
              </a:ext>
            </a:extLst>
          </p:cNvPr>
          <p:cNvSpPr>
            <a:spLocks noGrp="1"/>
          </p:cNvSpPr>
          <p:nvPr>
            <p:ph type="title"/>
          </p:nvPr>
        </p:nvSpPr>
        <p:spPr/>
        <p:txBody>
          <a:bodyPr/>
          <a:lstStyle/>
          <a:p>
            <a:r>
              <a:rPr lang="en-US" dirty="0"/>
              <a:t>The DirectMatch System</a:t>
            </a:r>
          </a:p>
        </p:txBody>
      </p:sp>
      <p:sp>
        <p:nvSpPr>
          <p:cNvPr id="20" name="TextBox 19">
            <a:extLst>
              <a:ext uri="{FF2B5EF4-FFF2-40B4-BE49-F238E27FC236}">
                <a16:creationId xmlns:a16="http://schemas.microsoft.com/office/drawing/2014/main" id="{2A7E799B-53CD-4501-A85E-EC232113B815}"/>
              </a:ext>
            </a:extLst>
          </p:cNvPr>
          <p:cNvSpPr txBox="1"/>
          <p:nvPr/>
        </p:nvSpPr>
        <p:spPr>
          <a:xfrm>
            <a:off x="3079215" y="2362850"/>
            <a:ext cx="2181340" cy="369332"/>
          </a:xfrm>
          <a:prstGeom prst="rect">
            <a:avLst/>
          </a:prstGeom>
          <a:noFill/>
        </p:spPr>
        <p:txBody>
          <a:bodyPr wrap="square" rtlCol="0">
            <a:spAutoFit/>
          </a:bodyPr>
          <a:lstStyle/>
          <a:p>
            <a:r>
              <a:rPr lang="en-US" dirty="0">
                <a:solidFill>
                  <a:schemeClr val="bg1"/>
                </a:solidFill>
                <a:latin typeface="Avenir Next LT Pro" panose="020B0504020202020204" pitchFamily="34" charset="0"/>
              </a:rPr>
              <a:t>Select DirectMatch</a:t>
            </a:r>
          </a:p>
        </p:txBody>
      </p:sp>
      <p:pic>
        <p:nvPicPr>
          <p:cNvPr id="16" name="Picture Placeholder 15">
            <a:extLst>
              <a:ext uri="{FF2B5EF4-FFF2-40B4-BE49-F238E27FC236}">
                <a16:creationId xmlns:a16="http://schemas.microsoft.com/office/drawing/2014/main" id="{8A46701B-2A30-4EA0-8E06-153DA34ED4C0}"/>
              </a:ext>
            </a:extLst>
          </p:cNvPr>
          <p:cNvPicPr>
            <a:picLocks noGrp="1" noChangeAspect="1"/>
          </p:cNvPicPr>
          <p:nvPr>
            <p:ph type="pic" sz="quarter" idx="12"/>
          </p:nvPr>
        </p:nvPicPr>
        <p:blipFill rotWithShape="1">
          <a:blip r:embed="rId3"/>
          <a:srcRect t="7983" b="7983"/>
          <a:stretch/>
        </p:blipFill>
        <p:spPr/>
      </p:pic>
      <p:pic>
        <p:nvPicPr>
          <p:cNvPr id="3" name="Picture 2">
            <a:extLst>
              <a:ext uri="{FF2B5EF4-FFF2-40B4-BE49-F238E27FC236}">
                <a16:creationId xmlns:a16="http://schemas.microsoft.com/office/drawing/2014/main" id="{B9368C9D-59B3-4113-8E25-0147B84240ED}"/>
              </a:ext>
            </a:extLst>
          </p:cNvPr>
          <p:cNvPicPr>
            <a:picLocks noChangeAspect="1"/>
          </p:cNvPicPr>
          <p:nvPr/>
        </p:nvPicPr>
        <p:blipFill>
          <a:blip r:embed="rId4"/>
          <a:stretch>
            <a:fillRect/>
          </a:stretch>
        </p:blipFill>
        <p:spPr>
          <a:xfrm>
            <a:off x="959810" y="2119155"/>
            <a:ext cx="5021762" cy="926551"/>
          </a:xfrm>
          <a:prstGeom prst="rect">
            <a:avLst/>
          </a:prstGeom>
        </p:spPr>
      </p:pic>
    </p:spTree>
    <p:extLst>
      <p:ext uri="{BB962C8B-B14F-4D97-AF65-F5344CB8AC3E}">
        <p14:creationId xmlns:p14="http://schemas.microsoft.com/office/powerpoint/2010/main" val="1703095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F7CECE-5AB3-4A44-8851-6BFE29C95519}"/>
              </a:ext>
            </a:extLst>
          </p:cNvPr>
          <p:cNvSpPr>
            <a:spLocks noGrp="1"/>
          </p:cNvSpPr>
          <p:nvPr>
            <p:ph type="body" sz="quarter" idx="20"/>
          </p:nvPr>
        </p:nvSpPr>
        <p:spPr/>
        <p:txBody>
          <a:bodyPr/>
          <a:lstStyle/>
          <a:p>
            <a:r>
              <a:rPr lang="en-US" dirty="0"/>
              <a:t>The menu bar on the left side of the page is the main navigation tool.</a:t>
            </a:r>
          </a:p>
          <a:p>
            <a:r>
              <a:rPr lang="en-US" dirty="0"/>
              <a:t>Click the &gt; sign to expand the menu.</a:t>
            </a:r>
          </a:p>
        </p:txBody>
      </p:sp>
      <p:pic>
        <p:nvPicPr>
          <p:cNvPr id="9" name="Picture Placeholder 8">
            <a:extLst>
              <a:ext uri="{FF2B5EF4-FFF2-40B4-BE49-F238E27FC236}">
                <a16:creationId xmlns:a16="http://schemas.microsoft.com/office/drawing/2014/main" id="{F96B41E0-BDFC-44B4-8DE5-C9BFE914EF80}"/>
              </a:ext>
            </a:extLst>
          </p:cNvPr>
          <p:cNvPicPr>
            <a:picLocks noGrp="1" noChangeAspect="1"/>
          </p:cNvPicPr>
          <p:nvPr>
            <p:ph type="pic" sz="quarter" idx="19"/>
          </p:nvPr>
        </p:nvPicPr>
        <p:blipFill rotWithShape="1">
          <a:blip r:embed="rId3"/>
          <a:srcRect t="6198" b="6198"/>
          <a:stretch/>
        </p:blipFill>
        <p:spPr/>
      </p:pic>
      <p:pic>
        <p:nvPicPr>
          <p:cNvPr id="3" name="Picture 2">
            <a:extLst>
              <a:ext uri="{FF2B5EF4-FFF2-40B4-BE49-F238E27FC236}">
                <a16:creationId xmlns:a16="http://schemas.microsoft.com/office/drawing/2014/main" id="{2FA8E31D-709A-4BEC-BDE6-7498215FF588}"/>
              </a:ext>
            </a:extLst>
          </p:cNvPr>
          <p:cNvPicPr>
            <a:picLocks noChangeAspect="1"/>
          </p:cNvPicPr>
          <p:nvPr/>
        </p:nvPicPr>
        <p:blipFill>
          <a:blip r:embed="rId4"/>
          <a:stretch>
            <a:fillRect/>
          </a:stretch>
        </p:blipFill>
        <p:spPr>
          <a:xfrm>
            <a:off x="838199" y="770773"/>
            <a:ext cx="344019" cy="1987667"/>
          </a:xfrm>
          <a:prstGeom prst="rect">
            <a:avLst/>
          </a:prstGeom>
        </p:spPr>
      </p:pic>
      <p:sp>
        <p:nvSpPr>
          <p:cNvPr id="13" name="Arrow: Right 12">
            <a:extLst>
              <a:ext uri="{FF2B5EF4-FFF2-40B4-BE49-F238E27FC236}">
                <a16:creationId xmlns:a16="http://schemas.microsoft.com/office/drawing/2014/main" id="{7F899742-B685-4DB2-9D2D-D9435DDE6E42}"/>
              </a:ext>
            </a:extLst>
          </p:cNvPr>
          <p:cNvSpPr/>
          <p:nvPr/>
        </p:nvSpPr>
        <p:spPr>
          <a:xfrm>
            <a:off x="309387" y="726705"/>
            <a:ext cx="683046" cy="242371"/>
          </a:xfrm>
          <a:prstGeom prst="rightArrow">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01F5965-22EA-4647-9C6B-A98BD90E1F28}"/>
              </a:ext>
            </a:extLst>
          </p:cNvPr>
          <p:cNvPicPr>
            <a:picLocks noChangeAspect="1"/>
          </p:cNvPicPr>
          <p:nvPr/>
        </p:nvPicPr>
        <p:blipFill>
          <a:blip r:embed="rId5"/>
          <a:stretch>
            <a:fillRect/>
          </a:stretch>
        </p:blipFill>
        <p:spPr>
          <a:xfrm>
            <a:off x="1260489" y="1031784"/>
            <a:ext cx="4518904" cy="833770"/>
          </a:xfrm>
          <a:prstGeom prst="rect">
            <a:avLst/>
          </a:prstGeom>
        </p:spPr>
      </p:pic>
    </p:spTree>
    <p:extLst>
      <p:ext uri="{BB962C8B-B14F-4D97-AF65-F5344CB8AC3E}">
        <p14:creationId xmlns:p14="http://schemas.microsoft.com/office/powerpoint/2010/main" val="2304724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E77018E-0CF8-4FE2-A8CA-86D9EAE435FE}"/>
              </a:ext>
            </a:extLst>
          </p:cNvPr>
          <p:cNvPicPr>
            <a:picLocks noGrp="1" noChangeAspect="1"/>
          </p:cNvPicPr>
          <p:nvPr>
            <p:ph type="pic" sz="quarter" idx="19"/>
          </p:nvPr>
        </p:nvPicPr>
        <p:blipFill rotWithShape="1">
          <a:blip r:embed="rId3"/>
          <a:srcRect t="1936" b="1936"/>
          <a:stretch/>
        </p:blipFill>
        <p:spPr/>
      </p:pic>
      <p:sp>
        <p:nvSpPr>
          <p:cNvPr id="5" name="Text Placeholder 4">
            <a:extLst>
              <a:ext uri="{FF2B5EF4-FFF2-40B4-BE49-F238E27FC236}">
                <a16:creationId xmlns:a16="http://schemas.microsoft.com/office/drawing/2014/main" id="{61F7CECE-5AB3-4A44-8851-6BFE29C95519}"/>
              </a:ext>
            </a:extLst>
          </p:cNvPr>
          <p:cNvSpPr>
            <a:spLocks noGrp="1"/>
          </p:cNvSpPr>
          <p:nvPr>
            <p:ph type="body" sz="quarter" idx="20"/>
          </p:nvPr>
        </p:nvSpPr>
        <p:spPr>
          <a:xfrm>
            <a:off x="657638" y="5490899"/>
            <a:ext cx="10876720" cy="862149"/>
          </a:xfrm>
        </p:spPr>
        <p:txBody>
          <a:bodyPr/>
          <a:lstStyle/>
          <a:p>
            <a:r>
              <a:rPr lang="en-US" dirty="0"/>
              <a:t>The home button is the first option on the navigation bar. All navigation options are determined by the user’s role. The user can also access Match Options and Student Search. </a:t>
            </a:r>
          </a:p>
        </p:txBody>
      </p:sp>
      <p:pic>
        <p:nvPicPr>
          <p:cNvPr id="3" name="Picture 2">
            <a:extLst>
              <a:ext uri="{FF2B5EF4-FFF2-40B4-BE49-F238E27FC236}">
                <a16:creationId xmlns:a16="http://schemas.microsoft.com/office/drawing/2014/main" id="{23EB4721-97FB-4236-8A2E-F6A8E579389B}"/>
              </a:ext>
            </a:extLst>
          </p:cNvPr>
          <p:cNvPicPr>
            <a:picLocks noChangeAspect="1"/>
          </p:cNvPicPr>
          <p:nvPr/>
        </p:nvPicPr>
        <p:blipFill>
          <a:blip r:embed="rId4"/>
          <a:stretch>
            <a:fillRect/>
          </a:stretch>
        </p:blipFill>
        <p:spPr>
          <a:xfrm>
            <a:off x="852796" y="770774"/>
            <a:ext cx="945524" cy="2261986"/>
          </a:xfrm>
          <a:prstGeom prst="rect">
            <a:avLst/>
          </a:prstGeom>
        </p:spPr>
      </p:pic>
      <p:sp>
        <p:nvSpPr>
          <p:cNvPr id="13" name="Arrow: Right 12">
            <a:extLst>
              <a:ext uri="{FF2B5EF4-FFF2-40B4-BE49-F238E27FC236}">
                <a16:creationId xmlns:a16="http://schemas.microsoft.com/office/drawing/2014/main" id="{7F899742-B685-4DB2-9D2D-D9435DDE6E42}"/>
              </a:ext>
            </a:extLst>
          </p:cNvPr>
          <p:cNvSpPr/>
          <p:nvPr/>
        </p:nvSpPr>
        <p:spPr>
          <a:xfrm>
            <a:off x="228598" y="936026"/>
            <a:ext cx="683046" cy="242371"/>
          </a:xfrm>
          <a:prstGeom prst="rightArrow">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C91A764-569C-400B-88BF-56D857FB6406}"/>
              </a:ext>
            </a:extLst>
          </p:cNvPr>
          <p:cNvPicPr>
            <a:picLocks noChangeAspect="1"/>
          </p:cNvPicPr>
          <p:nvPr/>
        </p:nvPicPr>
        <p:blipFill>
          <a:blip r:embed="rId5"/>
          <a:stretch>
            <a:fillRect/>
          </a:stretch>
        </p:blipFill>
        <p:spPr>
          <a:xfrm>
            <a:off x="1922341" y="1005698"/>
            <a:ext cx="4191077" cy="773284"/>
          </a:xfrm>
          <a:prstGeom prst="rect">
            <a:avLst/>
          </a:prstGeom>
        </p:spPr>
      </p:pic>
    </p:spTree>
    <p:extLst>
      <p:ext uri="{BB962C8B-B14F-4D97-AF65-F5344CB8AC3E}">
        <p14:creationId xmlns:p14="http://schemas.microsoft.com/office/powerpoint/2010/main" val="1526213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2A691AC-04D6-4D17-96F1-6845E6E70FFF}"/>
              </a:ext>
            </a:extLst>
          </p:cNvPr>
          <p:cNvPicPr>
            <a:picLocks noGrp="1" noChangeAspect="1"/>
          </p:cNvPicPr>
          <p:nvPr>
            <p:ph type="pic" sz="quarter" idx="19"/>
          </p:nvPr>
        </p:nvPicPr>
        <p:blipFill rotWithShape="1">
          <a:blip r:embed="rId3"/>
          <a:srcRect t="4793" b="4793"/>
          <a:stretch/>
        </p:blipFill>
        <p:spPr/>
      </p:pic>
      <p:sp>
        <p:nvSpPr>
          <p:cNvPr id="3" name="Text Placeholder 2">
            <a:extLst>
              <a:ext uri="{FF2B5EF4-FFF2-40B4-BE49-F238E27FC236}">
                <a16:creationId xmlns:a16="http://schemas.microsoft.com/office/drawing/2014/main" id="{E7D4AC5F-4D70-43CC-A947-461C19354FDA}"/>
              </a:ext>
            </a:extLst>
          </p:cNvPr>
          <p:cNvSpPr>
            <a:spLocks noGrp="1"/>
          </p:cNvSpPr>
          <p:nvPr>
            <p:ph type="body" sz="quarter" idx="20"/>
          </p:nvPr>
        </p:nvSpPr>
        <p:spPr/>
        <p:txBody>
          <a:bodyPr/>
          <a:lstStyle/>
          <a:p>
            <a:r>
              <a:rPr lang="en-US" dirty="0"/>
              <a:t>The Dashboard or Home Page contains the user’s most recent activity in the system. New in version 2020 is the concept of transaction. Transactions are individual records.</a:t>
            </a:r>
          </a:p>
        </p:txBody>
      </p:sp>
      <p:sp>
        <p:nvSpPr>
          <p:cNvPr id="2" name="Rectangle 1">
            <a:extLst>
              <a:ext uri="{FF2B5EF4-FFF2-40B4-BE49-F238E27FC236}">
                <a16:creationId xmlns:a16="http://schemas.microsoft.com/office/drawing/2014/main" id="{DE446A97-AD56-419A-9D91-2D1EB0089A21}"/>
              </a:ext>
            </a:extLst>
          </p:cNvPr>
          <p:cNvSpPr/>
          <p:nvPr/>
        </p:nvSpPr>
        <p:spPr>
          <a:xfrm>
            <a:off x="1410159" y="1850834"/>
            <a:ext cx="1355075" cy="330506"/>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D50AD1C-72B1-43D3-9BE6-D6FDE56981AA}"/>
              </a:ext>
            </a:extLst>
          </p:cNvPr>
          <p:cNvPicPr>
            <a:picLocks noChangeAspect="1"/>
          </p:cNvPicPr>
          <p:nvPr/>
        </p:nvPicPr>
        <p:blipFill>
          <a:blip r:embed="rId4"/>
          <a:stretch>
            <a:fillRect/>
          </a:stretch>
        </p:blipFill>
        <p:spPr>
          <a:xfrm>
            <a:off x="853439" y="770773"/>
            <a:ext cx="344019" cy="1987667"/>
          </a:xfrm>
          <a:prstGeom prst="rect">
            <a:avLst/>
          </a:prstGeom>
        </p:spPr>
      </p:pic>
      <p:pic>
        <p:nvPicPr>
          <p:cNvPr id="7" name="Picture 6">
            <a:extLst>
              <a:ext uri="{FF2B5EF4-FFF2-40B4-BE49-F238E27FC236}">
                <a16:creationId xmlns:a16="http://schemas.microsoft.com/office/drawing/2014/main" id="{BF1EE544-35CC-44A7-B185-2A7B398CC9E6}"/>
              </a:ext>
            </a:extLst>
          </p:cNvPr>
          <p:cNvPicPr>
            <a:picLocks noChangeAspect="1"/>
          </p:cNvPicPr>
          <p:nvPr/>
        </p:nvPicPr>
        <p:blipFill>
          <a:blip r:embed="rId5"/>
          <a:stretch>
            <a:fillRect/>
          </a:stretch>
        </p:blipFill>
        <p:spPr>
          <a:xfrm>
            <a:off x="1309295" y="770773"/>
            <a:ext cx="4116145" cy="637833"/>
          </a:xfrm>
          <a:prstGeom prst="rect">
            <a:avLst/>
          </a:prstGeom>
        </p:spPr>
      </p:pic>
    </p:spTree>
    <p:extLst>
      <p:ext uri="{BB962C8B-B14F-4D97-AF65-F5344CB8AC3E}">
        <p14:creationId xmlns:p14="http://schemas.microsoft.com/office/powerpoint/2010/main" val="3926084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4116DAF-FFF0-46C3-BC93-B69D7B291A23}"/>
              </a:ext>
            </a:extLst>
          </p:cNvPr>
          <p:cNvPicPr>
            <a:picLocks noGrp="1" noChangeAspect="1"/>
          </p:cNvPicPr>
          <p:nvPr>
            <p:ph type="pic" sz="quarter" idx="19"/>
          </p:nvPr>
        </p:nvPicPr>
        <p:blipFill rotWithShape="1">
          <a:blip r:embed="rId3"/>
          <a:srcRect t="6196" b="6196"/>
          <a:stretch/>
        </p:blipFill>
        <p:spPr/>
      </p:pic>
      <p:sp>
        <p:nvSpPr>
          <p:cNvPr id="3" name="Text Placeholder 2">
            <a:extLst>
              <a:ext uri="{FF2B5EF4-FFF2-40B4-BE49-F238E27FC236}">
                <a16:creationId xmlns:a16="http://schemas.microsoft.com/office/drawing/2014/main" id="{E7D4AC5F-4D70-43CC-A947-461C19354FDA}"/>
              </a:ext>
            </a:extLst>
          </p:cNvPr>
          <p:cNvSpPr>
            <a:spLocks noGrp="1"/>
          </p:cNvSpPr>
          <p:nvPr>
            <p:ph type="body" sz="quarter" idx="20"/>
          </p:nvPr>
        </p:nvSpPr>
        <p:spPr/>
        <p:txBody>
          <a:bodyPr/>
          <a:lstStyle/>
          <a:p>
            <a:r>
              <a:rPr lang="en-US" dirty="0"/>
              <a:t>Transactions are individual records. The five most recent pending transactions are shown on this page. On the right side of the page, the user may view all pending transactions, view the past 7 days or take action to resolve the near matches.</a:t>
            </a:r>
          </a:p>
        </p:txBody>
      </p:sp>
      <p:sp>
        <p:nvSpPr>
          <p:cNvPr id="9" name="Rectangle 8">
            <a:extLst>
              <a:ext uri="{FF2B5EF4-FFF2-40B4-BE49-F238E27FC236}">
                <a16:creationId xmlns:a16="http://schemas.microsoft.com/office/drawing/2014/main" id="{117DB29C-3826-440A-8BA1-6068270A0F9C}"/>
              </a:ext>
            </a:extLst>
          </p:cNvPr>
          <p:cNvSpPr/>
          <p:nvPr/>
        </p:nvSpPr>
        <p:spPr>
          <a:xfrm>
            <a:off x="1883884" y="2027104"/>
            <a:ext cx="594911" cy="30847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7A2F33-5E8F-4171-B429-14B589FEE870}"/>
              </a:ext>
            </a:extLst>
          </p:cNvPr>
          <p:cNvSpPr/>
          <p:nvPr/>
        </p:nvSpPr>
        <p:spPr>
          <a:xfrm>
            <a:off x="9771961" y="2434728"/>
            <a:ext cx="1355075" cy="23135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342EC1-8BE7-4CA5-BD55-D0A56C4FD1D8}"/>
              </a:ext>
            </a:extLst>
          </p:cNvPr>
          <p:cNvPicPr>
            <a:picLocks noChangeAspect="1"/>
          </p:cNvPicPr>
          <p:nvPr/>
        </p:nvPicPr>
        <p:blipFill>
          <a:blip r:embed="rId4"/>
          <a:stretch>
            <a:fillRect/>
          </a:stretch>
        </p:blipFill>
        <p:spPr>
          <a:xfrm>
            <a:off x="838199" y="770773"/>
            <a:ext cx="344019" cy="1987667"/>
          </a:xfrm>
          <a:prstGeom prst="rect">
            <a:avLst/>
          </a:prstGeom>
        </p:spPr>
      </p:pic>
      <p:pic>
        <p:nvPicPr>
          <p:cNvPr id="7" name="Picture 6">
            <a:extLst>
              <a:ext uri="{FF2B5EF4-FFF2-40B4-BE49-F238E27FC236}">
                <a16:creationId xmlns:a16="http://schemas.microsoft.com/office/drawing/2014/main" id="{9608290E-B13A-476F-B8D3-6645BE92782E}"/>
              </a:ext>
            </a:extLst>
          </p:cNvPr>
          <p:cNvPicPr>
            <a:picLocks noChangeAspect="1"/>
          </p:cNvPicPr>
          <p:nvPr/>
        </p:nvPicPr>
        <p:blipFill>
          <a:blip r:embed="rId5"/>
          <a:stretch>
            <a:fillRect/>
          </a:stretch>
        </p:blipFill>
        <p:spPr>
          <a:xfrm>
            <a:off x="1286012" y="820394"/>
            <a:ext cx="4191077" cy="773284"/>
          </a:xfrm>
          <a:prstGeom prst="rect">
            <a:avLst/>
          </a:prstGeom>
        </p:spPr>
      </p:pic>
    </p:spTree>
    <p:extLst>
      <p:ext uri="{BB962C8B-B14F-4D97-AF65-F5344CB8AC3E}">
        <p14:creationId xmlns:p14="http://schemas.microsoft.com/office/powerpoint/2010/main" val="2879304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2E5B9A4-0F29-4E1D-B641-34E07D031545}"/>
              </a:ext>
            </a:extLst>
          </p:cNvPr>
          <p:cNvSpPr>
            <a:spLocks noGrp="1"/>
          </p:cNvSpPr>
          <p:nvPr>
            <p:ph type="body" sz="quarter" idx="11"/>
          </p:nvPr>
        </p:nvSpPr>
        <p:spPr/>
        <p:txBody>
          <a:bodyPr/>
          <a:lstStyle/>
          <a:p>
            <a:r>
              <a:rPr lang="en-US" dirty="0"/>
              <a:t>Searching for a Batch and Downloading Results</a:t>
            </a:r>
          </a:p>
        </p:txBody>
      </p:sp>
    </p:spTree>
    <p:extLst>
      <p:ext uri="{BB962C8B-B14F-4D97-AF65-F5344CB8AC3E}">
        <p14:creationId xmlns:p14="http://schemas.microsoft.com/office/powerpoint/2010/main" val="3170570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2A691AC-04D6-4D17-96F1-6845E6E70FFF}"/>
              </a:ext>
            </a:extLst>
          </p:cNvPr>
          <p:cNvPicPr>
            <a:picLocks noGrp="1" noChangeAspect="1"/>
          </p:cNvPicPr>
          <p:nvPr>
            <p:ph type="pic" sz="quarter" idx="19"/>
          </p:nvPr>
        </p:nvPicPr>
        <p:blipFill rotWithShape="1">
          <a:blip r:embed="rId3"/>
          <a:srcRect t="4793" b="4793"/>
          <a:stretch/>
        </p:blipFill>
        <p:spPr/>
      </p:pic>
      <p:sp>
        <p:nvSpPr>
          <p:cNvPr id="3" name="Text Placeholder 2">
            <a:extLst>
              <a:ext uri="{FF2B5EF4-FFF2-40B4-BE49-F238E27FC236}">
                <a16:creationId xmlns:a16="http://schemas.microsoft.com/office/drawing/2014/main" id="{E7D4AC5F-4D70-43CC-A947-461C19354FDA}"/>
              </a:ext>
            </a:extLst>
          </p:cNvPr>
          <p:cNvSpPr>
            <a:spLocks noGrp="1"/>
          </p:cNvSpPr>
          <p:nvPr>
            <p:ph type="body" sz="quarter" idx="20"/>
          </p:nvPr>
        </p:nvSpPr>
        <p:spPr/>
        <p:txBody>
          <a:bodyPr/>
          <a:lstStyle/>
          <a:p>
            <a:r>
              <a:rPr lang="en-US" dirty="0"/>
              <a:t>From the home page, the user can click the double arrow to view the batch history page.</a:t>
            </a:r>
          </a:p>
        </p:txBody>
      </p:sp>
      <p:sp>
        <p:nvSpPr>
          <p:cNvPr id="4" name="Speech Bubble: Rectangle with Corners Rounded 3">
            <a:extLst>
              <a:ext uri="{FF2B5EF4-FFF2-40B4-BE49-F238E27FC236}">
                <a16:creationId xmlns:a16="http://schemas.microsoft.com/office/drawing/2014/main" id="{0C140F6C-008A-44FE-8DEC-73D05E7731EF}"/>
              </a:ext>
            </a:extLst>
          </p:cNvPr>
          <p:cNvSpPr/>
          <p:nvPr/>
        </p:nvSpPr>
        <p:spPr>
          <a:xfrm>
            <a:off x="9753598" y="974457"/>
            <a:ext cx="1600200" cy="292100"/>
          </a:xfrm>
          <a:prstGeom prst="wedgeRoundRectCallout">
            <a:avLst>
              <a:gd name="adj1" fmla="val 37104"/>
              <a:gd name="adj2" fmla="val 162500"/>
              <a:gd name="adj3" fmla="val 16667"/>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a:t>
            </a:r>
          </a:p>
        </p:txBody>
      </p:sp>
      <p:pic>
        <p:nvPicPr>
          <p:cNvPr id="6" name="Picture 5">
            <a:extLst>
              <a:ext uri="{FF2B5EF4-FFF2-40B4-BE49-F238E27FC236}">
                <a16:creationId xmlns:a16="http://schemas.microsoft.com/office/drawing/2014/main" id="{1BD9D72E-6608-440C-9FCF-290BE92277DA}"/>
              </a:ext>
            </a:extLst>
          </p:cNvPr>
          <p:cNvPicPr>
            <a:picLocks noChangeAspect="1"/>
          </p:cNvPicPr>
          <p:nvPr/>
        </p:nvPicPr>
        <p:blipFill>
          <a:blip r:embed="rId4"/>
          <a:stretch>
            <a:fillRect/>
          </a:stretch>
        </p:blipFill>
        <p:spPr>
          <a:xfrm>
            <a:off x="838199" y="770773"/>
            <a:ext cx="344019" cy="1987667"/>
          </a:xfrm>
          <a:prstGeom prst="rect">
            <a:avLst/>
          </a:prstGeom>
        </p:spPr>
      </p:pic>
      <p:pic>
        <p:nvPicPr>
          <p:cNvPr id="8" name="Picture 7">
            <a:extLst>
              <a:ext uri="{FF2B5EF4-FFF2-40B4-BE49-F238E27FC236}">
                <a16:creationId xmlns:a16="http://schemas.microsoft.com/office/drawing/2014/main" id="{6C737DCE-029D-4226-A968-CD0C12F55B49}"/>
              </a:ext>
            </a:extLst>
          </p:cNvPr>
          <p:cNvPicPr>
            <a:picLocks noChangeAspect="1"/>
          </p:cNvPicPr>
          <p:nvPr/>
        </p:nvPicPr>
        <p:blipFill>
          <a:blip r:embed="rId5"/>
          <a:stretch>
            <a:fillRect/>
          </a:stretch>
        </p:blipFill>
        <p:spPr>
          <a:xfrm>
            <a:off x="1309295" y="770773"/>
            <a:ext cx="4116145" cy="637833"/>
          </a:xfrm>
          <a:prstGeom prst="rect">
            <a:avLst/>
          </a:prstGeom>
        </p:spPr>
      </p:pic>
    </p:spTree>
    <p:extLst>
      <p:ext uri="{BB962C8B-B14F-4D97-AF65-F5344CB8AC3E}">
        <p14:creationId xmlns:p14="http://schemas.microsoft.com/office/powerpoint/2010/main" val="1175341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BF9E6E-D5E9-438D-BB50-32A52E85D4AC}"/>
              </a:ext>
            </a:extLst>
          </p:cNvPr>
          <p:cNvSpPr>
            <a:spLocks noGrp="1"/>
          </p:cNvSpPr>
          <p:nvPr>
            <p:ph type="body" sz="quarter" idx="20"/>
          </p:nvPr>
        </p:nvSpPr>
        <p:spPr>
          <a:xfrm>
            <a:off x="774700" y="5473336"/>
            <a:ext cx="10642601" cy="862149"/>
          </a:xfrm>
        </p:spPr>
        <p:txBody>
          <a:bodyPr/>
          <a:lstStyle/>
          <a:p>
            <a:r>
              <a:rPr lang="en-US" dirty="0"/>
              <a:t>I entered Batch ID 12279 and selected the match type SNAP.  Click Filter Data.</a:t>
            </a:r>
          </a:p>
        </p:txBody>
      </p:sp>
      <p:pic>
        <p:nvPicPr>
          <p:cNvPr id="22" name="Picture Placeholder 21">
            <a:extLst>
              <a:ext uri="{FF2B5EF4-FFF2-40B4-BE49-F238E27FC236}">
                <a16:creationId xmlns:a16="http://schemas.microsoft.com/office/drawing/2014/main" id="{C24B52B7-75F3-46C8-BC52-05311C3A333C}"/>
              </a:ext>
            </a:extLst>
          </p:cNvPr>
          <p:cNvPicPr>
            <a:picLocks noGrp="1" noChangeAspect="1"/>
          </p:cNvPicPr>
          <p:nvPr>
            <p:ph type="pic" sz="quarter" idx="19"/>
          </p:nvPr>
        </p:nvPicPr>
        <p:blipFill rotWithShape="1">
          <a:blip r:embed="rId3"/>
          <a:srcRect l="1319" r="1319"/>
          <a:stretch/>
        </p:blipFill>
        <p:spPr/>
      </p:pic>
      <p:sp>
        <p:nvSpPr>
          <p:cNvPr id="16" name="Rectangle 15">
            <a:extLst>
              <a:ext uri="{FF2B5EF4-FFF2-40B4-BE49-F238E27FC236}">
                <a16:creationId xmlns:a16="http://schemas.microsoft.com/office/drawing/2014/main" id="{355BE99B-9114-47D1-967C-7C7367C43F2A}"/>
              </a:ext>
            </a:extLst>
          </p:cNvPr>
          <p:cNvSpPr/>
          <p:nvPr/>
        </p:nvSpPr>
        <p:spPr>
          <a:xfrm>
            <a:off x="838199" y="2870200"/>
            <a:ext cx="1663701" cy="6477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86048A-CF27-447D-8F74-E0A5026EE06E}"/>
              </a:ext>
            </a:extLst>
          </p:cNvPr>
          <p:cNvSpPr/>
          <p:nvPr/>
        </p:nvSpPr>
        <p:spPr>
          <a:xfrm>
            <a:off x="2654300" y="2870200"/>
            <a:ext cx="1663701" cy="6477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96B1ADF8-8DF3-4EFE-9019-1A6323B446B3}"/>
              </a:ext>
            </a:extLst>
          </p:cNvPr>
          <p:cNvSpPr/>
          <p:nvPr/>
        </p:nvSpPr>
        <p:spPr>
          <a:xfrm>
            <a:off x="9309100" y="2882900"/>
            <a:ext cx="1663701" cy="647700"/>
          </a:xfrm>
          <a:prstGeom prst="wedgeRoundRectCallout">
            <a:avLst>
              <a:gd name="adj1" fmla="val 42526"/>
              <a:gd name="adj2" fmla="val 9191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Filter Data</a:t>
            </a:r>
          </a:p>
        </p:txBody>
      </p:sp>
    </p:spTree>
    <p:extLst>
      <p:ext uri="{BB962C8B-B14F-4D97-AF65-F5344CB8AC3E}">
        <p14:creationId xmlns:p14="http://schemas.microsoft.com/office/powerpoint/2010/main" val="9115748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B9FA38-E063-4B45-8B57-8C754DD7927C}"/>
              </a:ext>
            </a:extLst>
          </p:cNvPr>
          <p:cNvPicPr>
            <a:picLocks noGrp="1" noChangeAspect="1"/>
          </p:cNvPicPr>
          <p:nvPr>
            <p:ph type="pic" sz="quarter" idx="19"/>
          </p:nvPr>
        </p:nvPicPr>
        <p:blipFill rotWithShape="1">
          <a:blip r:embed="rId3"/>
          <a:srcRect t="3747" b="3747"/>
          <a:stretch/>
        </p:blipFill>
        <p:spPr/>
      </p:pic>
      <p:sp>
        <p:nvSpPr>
          <p:cNvPr id="3" name="Text Placeholder 2">
            <a:extLst>
              <a:ext uri="{FF2B5EF4-FFF2-40B4-BE49-F238E27FC236}">
                <a16:creationId xmlns:a16="http://schemas.microsoft.com/office/drawing/2014/main" id="{3A837F97-21AB-4DD6-8496-34D68FB7B4AF}"/>
              </a:ext>
            </a:extLst>
          </p:cNvPr>
          <p:cNvSpPr>
            <a:spLocks noGrp="1"/>
          </p:cNvSpPr>
          <p:nvPr>
            <p:ph type="body" sz="quarter" idx="20"/>
          </p:nvPr>
        </p:nvSpPr>
        <p:spPr/>
        <p:txBody>
          <a:bodyPr/>
          <a:lstStyle/>
          <a:p>
            <a:r>
              <a:rPr lang="en-US" dirty="0"/>
              <a:t>The system searched for the particular batch and returned the batch results. The status is Completed and the Record Info shows there was only 1 record in this batch.</a:t>
            </a:r>
          </a:p>
        </p:txBody>
      </p:sp>
      <p:sp>
        <p:nvSpPr>
          <p:cNvPr id="6" name="Rectangle 5">
            <a:extLst>
              <a:ext uri="{FF2B5EF4-FFF2-40B4-BE49-F238E27FC236}">
                <a16:creationId xmlns:a16="http://schemas.microsoft.com/office/drawing/2014/main" id="{B61DD03E-85A1-49F2-B4E5-99A7AE27CE42}"/>
              </a:ext>
            </a:extLst>
          </p:cNvPr>
          <p:cNvSpPr/>
          <p:nvPr/>
        </p:nvSpPr>
        <p:spPr>
          <a:xfrm>
            <a:off x="1143000" y="3771900"/>
            <a:ext cx="10210798" cy="11684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9062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5B9FA38-E063-4B45-8B57-8C754DD7927C}"/>
              </a:ext>
            </a:extLst>
          </p:cNvPr>
          <p:cNvPicPr>
            <a:picLocks noGrp="1" noChangeAspect="1"/>
          </p:cNvPicPr>
          <p:nvPr>
            <p:ph type="pic" sz="quarter" idx="19"/>
          </p:nvPr>
        </p:nvPicPr>
        <p:blipFill rotWithShape="1">
          <a:blip r:embed="rId3"/>
          <a:srcRect t="3747" b="3747"/>
          <a:stretch/>
        </p:blipFill>
        <p:spPr/>
      </p:pic>
      <p:sp>
        <p:nvSpPr>
          <p:cNvPr id="3" name="Text Placeholder 2">
            <a:extLst>
              <a:ext uri="{FF2B5EF4-FFF2-40B4-BE49-F238E27FC236}">
                <a16:creationId xmlns:a16="http://schemas.microsoft.com/office/drawing/2014/main" id="{3A837F97-21AB-4DD6-8496-34D68FB7B4AF}"/>
              </a:ext>
            </a:extLst>
          </p:cNvPr>
          <p:cNvSpPr>
            <a:spLocks noGrp="1"/>
          </p:cNvSpPr>
          <p:nvPr>
            <p:ph type="body" sz="quarter" idx="20"/>
          </p:nvPr>
        </p:nvSpPr>
        <p:spPr/>
        <p:txBody>
          <a:bodyPr/>
          <a:lstStyle/>
          <a:p>
            <a:r>
              <a:rPr lang="en-US" dirty="0"/>
              <a:t>By clicking the Actions button, the user can now download the results or view the batch details. Let’s look at the details first.</a:t>
            </a:r>
          </a:p>
        </p:txBody>
      </p:sp>
      <p:pic>
        <p:nvPicPr>
          <p:cNvPr id="4" name="Picture 3">
            <a:extLst>
              <a:ext uri="{FF2B5EF4-FFF2-40B4-BE49-F238E27FC236}">
                <a16:creationId xmlns:a16="http://schemas.microsoft.com/office/drawing/2014/main" id="{08604B4B-1FAB-476B-A596-183BAC70B05F}"/>
              </a:ext>
            </a:extLst>
          </p:cNvPr>
          <p:cNvPicPr>
            <a:picLocks noChangeAspect="1"/>
          </p:cNvPicPr>
          <p:nvPr/>
        </p:nvPicPr>
        <p:blipFill>
          <a:blip r:embed="rId4"/>
          <a:stretch>
            <a:fillRect/>
          </a:stretch>
        </p:blipFill>
        <p:spPr>
          <a:xfrm>
            <a:off x="9625100" y="4683115"/>
            <a:ext cx="1400000" cy="685714"/>
          </a:xfrm>
          <a:prstGeom prst="rect">
            <a:avLst/>
          </a:prstGeom>
        </p:spPr>
      </p:pic>
      <p:sp>
        <p:nvSpPr>
          <p:cNvPr id="7" name="Speech Bubble: Rectangle with Corners Rounded 6">
            <a:extLst>
              <a:ext uri="{FF2B5EF4-FFF2-40B4-BE49-F238E27FC236}">
                <a16:creationId xmlns:a16="http://schemas.microsoft.com/office/drawing/2014/main" id="{FBA759B0-A0AF-42AA-8E01-10BF6DE3B93C}"/>
              </a:ext>
            </a:extLst>
          </p:cNvPr>
          <p:cNvSpPr/>
          <p:nvPr/>
        </p:nvSpPr>
        <p:spPr>
          <a:xfrm>
            <a:off x="7467600" y="4967154"/>
            <a:ext cx="1281200" cy="349422"/>
          </a:xfrm>
          <a:prstGeom prst="wedgeRoundRectCallout">
            <a:avLst>
              <a:gd name="adj1" fmla="val 121908"/>
              <a:gd name="adj2" fmla="val 1525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Tree>
    <p:extLst>
      <p:ext uri="{BB962C8B-B14F-4D97-AF65-F5344CB8AC3E}">
        <p14:creationId xmlns:p14="http://schemas.microsoft.com/office/powerpoint/2010/main" val="101889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842763-8030-45C2-9FAE-F72DBD90D551}"/>
              </a:ext>
            </a:extLst>
          </p:cNvPr>
          <p:cNvSpPr>
            <a:spLocks noGrp="1"/>
          </p:cNvSpPr>
          <p:nvPr>
            <p:ph type="body" sz="quarter" idx="11"/>
          </p:nvPr>
        </p:nvSpPr>
        <p:spPr/>
        <p:txBody>
          <a:bodyPr/>
          <a:lstStyle/>
          <a:p>
            <a:r>
              <a:rPr lang="en-US" dirty="0"/>
              <a:t>Solution Overview</a:t>
            </a:r>
          </a:p>
        </p:txBody>
      </p:sp>
    </p:spTree>
    <p:extLst>
      <p:ext uri="{BB962C8B-B14F-4D97-AF65-F5344CB8AC3E}">
        <p14:creationId xmlns:p14="http://schemas.microsoft.com/office/powerpoint/2010/main" val="8658343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C3ACBB7-9407-4DDE-9952-C1CE76E6C97F}"/>
              </a:ext>
            </a:extLst>
          </p:cNvPr>
          <p:cNvSpPr>
            <a:spLocks noGrp="1"/>
          </p:cNvSpPr>
          <p:nvPr>
            <p:ph type="body" sz="quarter" idx="20"/>
          </p:nvPr>
        </p:nvSpPr>
        <p:spPr/>
        <p:txBody>
          <a:bodyPr/>
          <a:lstStyle/>
          <a:p>
            <a:r>
              <a:rPr lang="en-US" dirty="0"/>
              <a:t>The Batch Process Details provides information about the processing stages. From this page the user can also download the batch or view the transactions. Click Download.</a:t>
            </a:r>
          </a:p>
        </p:txBody>
      </p:sp>
      <p:pic>
        <p:nvPicPr>
          <p:cNvPr id="18" name="Picture Placeholder 17">
            <a:extLst>
              <a:ext uri="{FF2B5EF4-FFF2-40B4-BE49-F238E27FC236}">
                <a16:creationId xmlns:a16="http://schemas.microsoft.com/office/drawing/2014/main" id="{24CBDDF4-62E4-4333-805E-F6D70FECFF89}"/>
              </a:ext>
            </a:extLst>
          </p:cNvPr>
          <p:cNvPicPr>
            <a:picLocks noGrp="1" noChangeAspect="1"/>
          </p:cNvPicPr>
          <p:nvPr>
            <p:ph type="pic" sz="quarter" idx="19"/>
          </p:nvPr>
        </p:nvPicPr>
        <p:blipFill rotWithShape="1">
          <a:blip r:embed="rId3"/>
          <a:srcRect l="1798" r="1798"/>
          <a:stretch/>
        </p:blipFill>
        <p:spPr/>
      </p:pic>
      <p:sp>
        <p:nvSpPr>
          <p:cNvPr id="6" name="Speech Bubble: Rectangle with Corners Rounded 5">
            <a:extLst>
              <a:ext uri="{FF2B5EF4-FFF2-40B4-BE49-F238E27FC236}">
                <a16:creationId xmlns:a16="http://schemas.microsoft.com/office/drawing/2014/main" id="{9ACB6D88-1FC0-4F72-85E0-A4984E827774}"/>
              </a:ext>
            </a:extLst>
          </p:cNvPr>
          <p:cNvSpPr/>
          <p:nvPr/>
        </p:nvSpPr>
        <p:spPr>
          <a:xfrm>
            <a:off x="10127697" y="993673"/>
            <a:ext cx="1358898" cy="603422"/>
          </a:xfrm>
          <a:prstGeom prst="wedgeRoundRectCallout">
            <a:avLst>
              <a:gd name="adj1" fmla="val -70366"/>
              <a:gd name="adj2" fmla="val 4776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Download</a:t>
            </a:r>
          </a:p>
        </p:txBody>
      </p:sp>
      <p:pic>
        <p:nvPicPr>
          <p:cNvPr id="20" name="Picture 19">
            <a:extLst>
              <a:ext uri="{FF2B5EF4-FFF2-40B4-BE49-F238E27FC236}">
                <a16:creationId xmlns:a16="http://schemas.microsoft.com/office/drawing/2014/main" id="{20889980-4A19-4519-9ED9-9A6D20EE49B7}"/>
              </a:ext>
            </a:extLst>
          </p:cNvPr>
          <p:cNvPicPr>
            <a:picLocks noChangeAspect="1"/>
          </p:cNvPicPr>
          <p:nvPr/>
        </p:nvPicPr>
        <p:blipFill>
          <a:blip r:embed="rId4"/>
          <a:stretch>
            <a:fillRect/>
          </a:stretch>
        </p:blipFill>
        <p:spPr>
          <a:xfrm>
            <a:off x="1239725" y="2330740"/>
            <a:ext cx="409524" cy="228571"/>
          </a:xfrm>
          <a:prstGeom prst="rect">
            <a:avLst/>
          </a:prstGeom>
        </p:spPr>
      </p:pic>
    </p:spTree>
    <p:extLst>
      <p:ext uri="{BB962C8B-B14F-4D97-AF65-F5344CB8AC3E}">
        <p14:creationId xmlns:p14="http://schemas.microsoft.com/office/powerpoint/2010/main" val="1369749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020387AD-C6B8-458E-9B30-0CC8EAF456C8}"/>
              </a:ext>
            </a:extLst>
          </p:cNvPr>
          <p:cNvPicPr>
            <a:picLocks noGrp="1" noChangeAspect="1"/>
          </p:cNvPicPr>
          <p:nvPr>
            <p:ph type="pic" sz="quarter" idx="19"/>
          </p:nvPr>
        </p:nvPicPr>
        <p:blipFill rotWithShape="1">
          <a:blip r:embed="rId3"/>
          <a:srcRect t="1880" b="1880"/>
          <a:stretch/>
        </p:blipFill>
        <p:spPr/>
      </p:pic>
      <p:sp>
        <p:nvSpPr>
          <p:cNvPr id="3" name="Text Placeholder 2">
            <a:extLst>
              <a:ext uri="{FF2B5EF4-FFF2-40B4-BE49-F238E27FC236}">
                <a16:creationId xmlns:a16="http://schemas.microsoft.com/office/drawing/2014/main" id="{E17ED3ED-9179-4823-A151-31DBDD1A561F}"/>
              </a:ext>
            </a:extLst>
          </p:cNvPr>
          <p:cNvSpPr>
            <a:spLocks noGrp="1"/>
          </p:cNvSpPr>
          <p:nvPr>
            <p:ph type="body" sz="quarter" idx="20"/>
          </p:nvPr>
        </p:nvSpPr>
        <p:spPr>
          <a:xfrm>
            <a:off x="838199" y="5473336"/>
            <a:ext cx="10515599" cy="1007591"/>
          </a:xfrm>
        </p:spPr>
        <p:txBody>
          <a:bodyPr/>
          <a:lstStyle/>
          <a:p>
            <a:r>
              <a:rPr lang="en-US" sz="1800" dirty="0"/>
              <a:t>The user should select the DirectMatch Index file format. Click Generate Extract. </a:t>
            </a:r>
          </a:p>
          <a:p>
            <a:r>
              <a:rPr lang="en-US" sz="1800" dirty="0"/>
              <a:t>Some browsers will automatically download the file while others will prompt the user before downloading the file. The user can then upload the file into their source system.</a:t>
            </a:r>
          </a:p>
          <a:p>
            <a:endParaRPr lang="en-US" dirty="0"/>
          </a:p>
        </p:txBody>
      </p:sp>
      <p:pic>
        <p:nvPicPr>
          <p:cNvPr id="4" name="Picture 3">
            <a:extLst>
              <a:ext uri="{FF2B5EF4-FFF2-40B4-BE49-F238E27FC236}">
                <a16:creationId xmlns:a16="http://schemas.microsoft.com/office/drawing/2014/main" id="{87C42B88-4B4B-4EAE-8E35-2C7B47F5BAF8}"/>
              </a:ext>
            </a:extLst>
          </p:cNvPr>
          <p:cNvPicPr>
            <a:picLocks noChangeAspect="1"/>
          </p:cNvPicPr>
          <p:nvPr/>
        </p:nvPicPr>
        <p:blipFill>
          <a:blip r:embed="rId4"/>
          <a:stretch>
            <a:fillRect/>
          </a:stretch>
        </p:blipFill>
        <p:spPr>
          <a:xfrm>
            <a:off x="2600976" y="2140300"/>
            <a:ext cx="5209524" cy="2333333"/>
          </a:xfrm>
          <a:prstGeom prst="rect">
            <a:avLst/>
          </a:prstGeom>
        </p:spPr>
      </p:pic>
      <p:sp>
        <p:nvSpPr>
          <p:cNvPr id="26" name="Rectangle 25">
            <a:extLst>
              <a:ext uri="{FF2B5EF4-FFF2-40B4-BE49-F238E27FC236}">
                <a16:creationId xmlns:a16="http://schemas.microsoft.com/office/drawing/2014/main" id="{57A3ECA2-2438-4DD9-ADD5-7878B7F778F0}"/>
              </a:ext>
            </a:extLst>
          </p:cNvPr>
          <p:cNvSpPr/>
          <p:nvPr/>
        </p:nvSpPr>
        <p:spPr>
          <a:xfrm>
            <a:off x="4512366" y="2522247"/>
            <a:ext cx="1202634" cy="4953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peech Bubble: Rectangle with Corners Rounded 26">
            <a:extLst>
              <a:ext uri="{FF2B5EF4-FFF2-40B4-BE49-F238E27FC236}">
                <a16:creationId xmlns:a16="http://schemas.microsoft.com/office/drawing/2014/main" id="{420E0F95-90A3-4163-A7DC-8C632A3F1B76}"/>
              </a:ext>
            </a:extLst>
          </p:cNvPr>
          <p:cNvSpPr/>
          <p:nvPr/>
        </p:nvSpPr>
        <p:spPr>
          <a:xfrm>
            <a:off x="6184900" y="4168361"/>
            <a:ext cx="1625600" cy="393700"/>
          </a:xfrm>
          <a:prstGeom prst="wedgeRoundRectCallout">
            <a:avLst>
              <a:gd name="adj1" fmla="val 38542"/>
              <a:gd name="adj2" fmla="val 12056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Tree>
    <p:extLst>
      <p:ext uri="{BB962C8B-B14F-4D97-AF65-F5344CB8AC3E}">
        <p14:creationId xmlns:p14="http://schemas.microsoft.com/office/powerpoint/2010/main" val="27067083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94C081-FD3F-4CEE-BD96-6F0E7E0A6B0F}"/>
              </a:ext>
            </a:extLst>
          </p:cNvPr>
          <p:cNvSpPr>
            <a:spLocks noGrp="1"/>
          </p:cNvSpPr>
          <p:nvPr>
            <p:ph type="body" sz="quarter" idx="11"/>
          </p:nvPr>
        </p:nvSpPr>
        <p:spPr/>
        <p:txBody>
          <a:bodyPr/>
          <a:lstStyle/>
          <a:p>
            <a:r>
              <a:rPr lang="en-US" dirty="0"/>
              <a:t>The Match and No Match Process</a:t>
            </a:r>
          </a:p>
        </p:txBody>
      </p:sp>
    </p:spTree>
    <p:extLst>
      <p:ext uri="{BB962C8B-B14F-4D97-AF65-F5344CB8AC3E}">
        <p14:creationId xmlns:p14="http://schemas.microsoft.com/office/powerpoint/2010/main" val="857630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7F286A-AF3B-4262-A2E0-936FAE5E9471}"/>
              </a:ext>
            </a:extLst>
          </p:cNvPr>
          <p:cNvSpPr>
            <a:spLocks noGrp="1"/>
          </p:cNvSpPr>
          <p:nvPr>
            <p:ph type="body" sz="quarter" idx="20"/>
          </p:nvPr>
        </p:nvSpPr>
        <p:spPr>
          <a:xfrm>
            <a:off x="705766" y="5473336"/>
            <a:ext cx="10780463" cy="862149"/>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800" dirty="0"/>
              <a:t>In this new version, items that are still pending are highlighted with a warning indicator which lets the user know further action is needed.  The user will click Resolve to see the near matches and choose an appropriate resolution. More about near matches later in this session.</a:t>
            </a:r>
          </a:p>
        </p:txBody>
      </p:sp>
      <p:pic>
        <p:nvPicPr>
          <p:cNvPr id="17" name="Picture Placeholder 16">
            <a:extLst>
              <a:ext uri="{FF2B5EF4-FFF2-40B4-BE49-F238E27FC236}">
                <a16:creationId xmlns:a16="http://schemas.microsoft.com/office/drawing/2014/main" id="{3E0D178E-5C3C-4C93-8795-82651E0DC530}"/>
              </a:ext>
            </a:extLst>
          </p:cNvPr>
          <p:cNvPicPr>
            <a:picLocks noGrp="1" noChangeAspect="1"/>
          </p:cNvPicPr>
          <p:nvPr>
            <p:ph type="pic" sz="quarter" idx="19"/>
          </p:nvPr>
        </p:nvPicPr>
        <p:blipFill rotWithShape="1">
          <a:blip r:embed="rId3"/>
          <a:srcRect t="426" b="426"/>
          <a:stretch/>
        </p:blipFill>
        <p:spPr/>
      </p:pic>
      <p:sp>
        <p:nvSpPr>
          <p:cNvPr id="2" name="Rectangle 1">
            <a:extLst>
              <a:ext uri="{FF2B5EF4-FFF2-40B4-BE49-F238E27FC236}">
                <a16:creationId xmlns:a16="http://schemas.microsoft.com/office/drawing/2014/main" id="{9B9BB89D-DCA1-4B7F-9E05-D857BCF340E2}"/>
              </a:ext>
            </a:extLst>
          </p:cNvPr>
          <p:cNvSpPr/>
          <p:nvPr/>
        </p:nvSpPr>
        <p:spPr>
          <a:xfrm>
            <a:off x="863599" y="1580978"/>
            <a:ext cx="381001" cy="154322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peech Bubble: Rectangle with Corners Rounded 7">
            <a:extLst>
              <a:ext uri="{FF2B5EF4-FFF2-40B4-BE49-F238E27FC236}">
                <a16:creationId xmlns:a16="http://schemas.microsoft.com/office/drawing/2014/main" id="{393C4A28-650D-4BAF-A937-B3F00365D11D}"/>
              </a:ext>
            </a:extLst>
          </p:cNvPr>
          <p:cNvSpPr/>
          <p:nvPr/>
        </p:nvSpPr>
        <p:spPr>
          <a:xfrm>
            <a:off x="9613900" y="1311017"/>
            <a:ext cx="1079500" cy="565322"/>
          </a:xfrm>
          <a:prstGeom prst="wedgeRoundRectCallout">
            <a:avLst>
              <a:gd name="adj1" fmla="val 62696"/>
              <a:gd name="adj2" fmla="val 7597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Tree>
    <p:extLst>
      <p:ext uri="{BB962C8B-B14F-4D97-AF65-F5344CB8AC3E}">
        <p14:creationId xmlns:p14="http://schemas.microsoft.com/office/powerpoint/2010/main" val="31636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7F286A-AF3B-4262-A2E0-936FAE5E9471}"/>
              </a:ext>
            </a:extLst>
          </p:cNvPr>
          <p:cNvSpPr>
            <a:spLocks noGrp="1"/>
          </p:cNvSpPr>
          <p:nvPr>
            <p:ph type="body" sz="quarter" idx="20"/>
          </p:nvPr>
        </p:nvSpPr>
        <p:spPr>
          <a:xfrm>
            <a:off x="705766" y="5473336"/>
            <a:ext cx="10780463" cy="862149"/>
          </a:xfrm>
        </p:spPr>
        <p:txBody>
          <a:bodyPr/>
          <a:lstStyle/>
          <a:p>
            <a:r>
              <a:rPr lang="en-US" sz="1800" dirty="0"/>
              <a:t>Transaction ID 691939 has been submitted to the system as a record in batch 12261. It has completed processing. Click the  three dots. The same process works for batches that have completed processing.</a:t>
            </a:r>
          </a:p>
        </p:txBody>
      </p:sp>
      <p:pic>
        <p:nvPicPr>
          <p:cNvPr id="17" name="Picture Placeholder 16">
            <a:extLst>
              <a:ext uri="{FF2B5EF4-FFF2-40B4-BE49-F238E27FC236}">
                <a16:creationId xmlns:a16="http://schemas.microsoft.com/office/drawing/2014/main" id="{3E0D178E-5C3C-4C93-8795-82651E0DC530}"/>
              </a:ext>
            </a:extLst>
          </p:cNvPr>
          <p:cNvPicPr>
            <a:picLocks noGrp="1" noChangeAspect="1"/>
          </p:cNvPicPr>
          <p:nvPr>
            <p:ph type="pic" sz="quarter" idx="19"/>
          </p:nvPr>
        </p:nvPicPr>
        <p:blipFill rotWithShape="1">
          <a:blip r:embed="rId3"/>
          <a:srcRect t="426" b="426"/>
          <a:stretch/>
        </p:blipFill>
        <p:spPr/>
      </p:pic>
      <p:sp>
        <p:nvSpPr>
          <p:cNvPr id="6" name="Arrow: Right 5">
            <a:extLst>
              <a:ext uri="{FF2B5EF4-FFF2-40B4-BE49-F238E27FC236}">
                <a16:creationId xmlns:a16="http://schemas.microsoft.com/office/drawing/2014/main" id="{6BEFA51C-36EB-4E59-9ACA-66F68B975729}"/>
              </a:ext>
            </a:extLst>
          </p:cNvPr>
          <p:cNvSpPr/>
          <p:nvPr/>
        </p:nvSpPr>
        <p:spPr>
          <a:xfrm>
            <a:off x="573335" y="4583016"/>
            <a:ext cx="529727" cy="187287"/>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B391B7C-C6C7-42BB-B6DB-BE9F9252333B}"/>
              </a:ext>
            </a:extLst>
          </p:cNvPr>
          <p:cNvSpPr/>
          <p:nvPr/>
        </p:nvSpPr>
        <p:spPr>
          <a:xfrm>
            <a:off x="1355075" y="3384933"/>
            <a:ext cx="638977" cy="19555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795FDCB1-3D7E-48AE-ACF2-3CC191357410}"/>
              </a:ext>
            </a:extLst>
          </p:cNvPr>
          <p:cNvSpPr/>
          <p:nvPr/>
        </p:nvSpPr>
        <p:spPr>
          <a:xfrm>
            <a:off x="9320271" y="4065225"/>
            <a:ext cx="1389042" cy="594910"/>
          </a:xfrm>
          <a:prstGeom prst="wedgeRoundRectCallout">
            <a:avLst>
              <a:gd name="adj1" fmla="val 88554"/>
              <a:gd name="adj2" fmla="val 49428"/>
              <a:gd name="adj3" fmla="val 16667"/>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the three dots</a:t>
            </a:r>
          </a:p>
        </p:txBody>
      </p:sp>
    </p:spTree>
    <p:extLst>
      <p:ext uri="{BB962C8B-B14F-4D97-AF65-F5344CB8AC3E}">
        <p14:creationId xmlns:p14="http://schemas.microsoft.com/office/powerpoint/2010/main" val="41366314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9B59E417-54A0-41D3-8AD5-240AAAB27E8A}"/>
              </a:ext>
            </a:extLst>
          </p:cNvPr>
          <p:cNvPicPr>
            <a:picLocks noGrp="1" noChangeAspect="1"/>
          </p:cNvPicPr>
          <p:nvPr>
            <p:ph type="pic" sz="quarter" idx="19"/>
          </p:nvPr>
        </p:nvPicPr>
        <p:blipFill rotWithShape="1">
          <a:blip r:embed="rId3"/>
          <a:srcRect l="1708" r="1708"/>
          <a:stretch/>
        </p:blipFill>
        <p:spPr/>
      </p:pic>
      <p:sp>
        <p:nvSpPr>
          <p:cNvPr id="3" name="Text Placeholder 2">
            <a:extLst>
              <a:ext uri="{FF2B5EF4-FFF2-40B4-BE49-F238E27FC236}">
                <a16:creationId xmlns:a16="http://schemas.microsoft.com/office/drawing/2014/main" id="{D77F286A-AF3B-4262-A2E0-936FAE5E9471}"/>
              </a:ext>
            </a:extLst>
          </p:cNvPr>
          <p:cNvSpPr>
            <a:spLocks noGrp="1"/>
          </p:cNvSpPr>
          <p:nvPr>
            <p:ph type="body" sz="quarter" idx="20"/>
          </p:nvPr>
        </p:nvSpPr>
        <p:spPr/>
        <p:txBody>
          <a:bodyPr/>
          <a:lstStyle/>
          <a:p>
            <a:r>
              <a:rPr lang="en-US" dirty="0"/>
              <a:t>Click Download.</a:t>
            </a:r>
          </a:p>
        </p:txBody>
      </p:sp>
      <p:sp>
        <p:nvSpPr>
          <p:cNvPr id="8" name="Speech Bubble: Rectangle with Corners Rounded 7">
            <a:extLst>
              <a:ext uri="{FF2B5EF4-FFF2-40B4-BE49-F238E27FC236}">
                <a16:creationId xmlns:a16="http://schemas.microsoft.com/office/drawing/2014/main" id="{3C881606-9ADE-4424-98A4-8FFB09C2AD71}"/>
              </a:ext>
            </a:extLst>
          </p:cNvPr>
          <p:cNvSpPr/>
          <p:nvPr/>
        </p:nvSpPr>
        <p:spPr>
          <a:xfrm>
            <a:off x="9221118" y="3982444"/>
            <a:ext cx="1443209" cy="567522"/>
          </a:xfrm>
          <a:prstGeom prst="wedgeRoundRectCallout">
            <a:avLst>
              <a:gd name="adj1" fmla="val 33797"/>
              <a:gd name="adj2" fmla="val 8750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Download</a:t>
            </a:r>
          </a:p>
        </p:txBody>
      </p:sp>
    </p:spTree>
    <p:extLst>
      <p:ext uri="{BB962C8B-B14F-4D97-AF65-F5344CB8AC3E}">
        <p14:creationId xmlns:p14="http://schemas.microsoft.com/office/powerpoint/2010/main" val="1503775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7F286A-AF3B-4262-A2E0-936FAE5E9471}"/>
              </a:ext>
            </a:extLst>
          </p:cNvPr>
          <p:cNvSpPr>
            <a:spLocks noGrp="1"/>
          </p:cNvSpPr>
          <p:nvPr>
            <p:ph type="body" sz="quarter" idx="20"/>
          </p:nvPr>
        </p:nvSpPr>
        <p:spPr>
          <a:xfrm>
            <a:off x="731922" y="5473336"/>
            <a:ext cx="10728156" cy="862149"/>
          </a:xfrm>
        </p:spPr>
        <p:txBody>
          <a:bodyPr/>
          <a:lstStyle/>
          <a:p>
            <a:r>
              <a:rPr lang="en-US" sz="1800" dirty="0"/>
              <a:t>The user lands on the transaction profile download page. The bar across the top provides information about the transaction. The download format should be the same as was used in Version 11. </a:t>
            </a:r>
          </a:p>
          <a:p>
            <a:r>
              <a:rPr lang="en-US" sz="1800" dirty="0"/>
              <a:t>Click Generate Extract.</a:t>
            </a:r>
          </a:p>
        </p:txBody>
      </p:sp>
      <p:pic>
        <p:nvPicPr>
          <p:cNvPr id="9" name="Picture Placeholder 8">
            <a:extLst>
              <a:ext uri="{FF2B5EF4-FFF2-40B4-BE49-F238E27FC236}">
                <a16:creationId xmlns:a16="http://schemas.microsoft.com/office/drawing/2014/main" id="{4C6DFD5F-4DE3-488A-9C0D-A679F41DD57A}"/>
              </a:ext>
            </a:extLst>
          </p:cNvPr>
          <p:cNvPicPr>
            <a:picLocks noGrp="1" noChangeAspect="1"/>
          </p:cNvPicPr>
          <p:nvPr>
            <p:ph type="pic" sz="quarter" idx="19"/>
          </p:nvPr>
        </p:nvPicPr>
        <p:blipFill rotWithShape="1">
          <a:blip r:embed="rId3"/>
          <a:srcRect l="1473" r="1473"/>
          <a:stretch/>
        </p:blipFill>
        <p:spPr/>
      </p:pic>
      <p:pic>
        <p:nvPicPr>
          <p:cNvPr id="2" name="Picture 1">
            <a:extLst>
              <a:ext uri="{FF2B5EF4-FFF2-40B4-BE49-F238E27FC236}">
                <a16:creationId xmlns:a16="http://schemas.microsoft.com/office/drawing/2014/main" id="{78412844-E38C-482F-9AC9-17C2D96CC960}"/>
              </a:ext>
            </a:extLst>
          </p:cNvPr>
          <p:cNvPicPr>
            <a:picLocks noChangeAspect="1"/>
          </p:cNvPicPr>
          <p:nvPr/>
        </p:nvPicPr>
        <p:blipFill>
          <a:blip r:embed="rId4"/>
          <a:stretch>
            <a:fillRect/>
          </a:stretch>
        </p:blipFill>
        <p:spPr>
          <a:xfrm>
            <a:off x="2128678" y="2523166"/>
            <a:ext cx="5206435" cy="2334970"/>
          </a:xfrm>
          <a:prstGeom prst="rect">
            <a:avLst/>
          </a:prstGeom>
        </p:spPr>
      </p:pic>
      <p:sp>
        <p:nvSpPr>
          <p:cNvPr id="10" name="Speech Bubble: Rectangle with Corners Rounded 9">
            <a:extLst>
              <a:ext uri="{FF2B5EF4-FFF2-40B4-BE49-F238E27FC236}">
                <a16:creationId xmlns:a16="http://schemas.microsoft.com/office/drawing/2014/main" id="{9C843FF6-EE1E-497C-9E54-F14C6475BEA9}"/>
              </a:ext>
            </a:extLst>
          </p:cNvPr>
          <p:cNvSpPr/>
          <p:nvPr/>
        </p:nvSpPr>
        <p:spPr>
          <a:xfrm>
            <a:off x="6180463" y="3690651"/>
            <a:ext cx="1806766" cy="605928"/>
          </a:xfrm>
          <a:prstGeom prst="wedgeRoundRectCallout">
            <a:avLst>
              <a:gd name="adj1" fmla="val 41972"/>
              <a:gd name="adj2" fmla="val 12977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Generate Extract</a:t>
            </a:r>
          </a:p>
        </p:txBody>
      </p:sp>
      <p:sp>
        <p:nvSpPr>
          <p:cNvPr id="4" name="Rectangle 3">
            <a:extLst>
              <a:ext uri="{FF2B5EF4-FFF2-40B4-BE49-F238E27FC236}">
                <a16:creationId xmlns:a16="http://schemas.microsoft.com/office/drawing/2014/main" id="{9C5A4AE1-3F19-4D1B-84E4-4C9A3395A52A}"/>
              </a:ext>
            </a:extLst>
          </p:cNvPr>
          <p:cNvSpPr/>
          <p:nvPr/>
        </p:nvSpPr>
        <p:spPr>
          <a:xfrm>
            <a:off x="3957403" y="2987567"/>
            <a:ext cx="1334125" cy="411453"/>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24835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8721AEA-5F60-4EA3-8658-344715DF5D75}"/>
              </a:ext>
            </a:extLst>
          </p:cNvPr>
          <p:cNvPicPr>
            <a:picLocks noGrp="1" noChangeAspect="1"/>
          </p:cNvPicPr>
          <p:nvPr>
            <p:ph type="pic" sz="quarter" idx="19"/>
          </p:nvPr>
        </p:nvPicPr>
        <p:blipFill rotWithShape="1">
          <a:blip r:embed="rId3"/>
          <a:srcRect t="1065" b="1065"/>
          <a:stretch/>
        </p:blipFill>
        <p:spPr/>
      </p:pic>
      <p:sp>
        <p:nvSpPr>
          <p:cNvPr id="3" name="Text Placeholder 2">
            <a:extLst>
              <a:ext uri="{FF2B5EF4-FFF2-40B4-BE49-F238E27FC236}">
                <a16:creationId xmlns:a16="http://schemas.microsoft.com/office/drawing/2014/main" id="{D77F286A-AF3B-4262-A2E0-936FAE5E9471}"/>
              </a:ext>
            </a:extLst>
          </p:cNvPr>
          <p:cNvSpPr>
            <a:spLocks noGrp="1"/>
          </p:cNvSpPr>
          <p:nvPr>
            <p:ph type="body" sz="quarter" idx="20"/>
          </p:nvPr>
        </p:nvSpPr>
        <p:spPr/>
        <p:txBody>
          <a:bodyPr/>
          <a:lstStyle/>
          <a:p>
            <a:r>
              <a:rPr lang="en-US" dirty="0"/>
              <a:t>The extract file is shown below the format information. Click Refresh if the file hasn’t completed.</a:t>
            </a:r>
          </a:p>
        </p:txBody>
      </p:sp>
      <p:sp>
        <p:nvSpPr>
          <p:cNvPr id="6" name="Rectangle 5">
            <a:extLst>
              <a:ext uri="{FF2B5EF4-FFF2-40B4-BE49-F238E27FC236}">
                <a16:creationId xmlns:a16="http://schemas.microsoft.com/office/drawing/2014/main" id="{9E3A18B5-3199-4827-A1A4-BADC58C13355}"/>
              </a:ext>
            </a:extLst>
          </p:cNvPr>
          <p:cNvSpPr/>
          <p:nvPr/>
        </p:nvSpPr>
        <p:spPr>
          <a:xfrm>
            <a:off x="914400" y="3778786"/>
            <a:ext cx="10515599" cy="1200838"/>
          </a:xfrm>
          <a:prstGeom prst="rect">
            <a:avLst/>
          </a:prstGeom>
          <a:noFill/>
          <a:ln w="190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Speech Bubble: Rectangle with Corners Rounded 6">
            <a:extLst>
              <a:ext uri="{FF2B5EF4-FFF2-40B4-BE49-F238E27FC236}">
                <a16:creationId xmlns:a16="http://schemas.microsoft.com/office/drawing/2014/main" id="{F5F3BEB7-ACF6-4B4D-85F8-AC950D4CA175}"/>
              </a:ext>
            </a:extLst>
          </p:cNvPr>
          <p:cNvSpPr/>
          <p:nvPr/>
        </p:nvSpPr>
        <p:spPr>
          <a:xfrm>
            <a:off x="9077898" y="3294044"/>
            <a:ext cx="1658955" cy="485049"/>
          </a:xfrm>
          <a:prstGeom prst="wedgeRoundRectCallout">
            <a:avLst>
              <a:gd name="adj1" fmla="val 46239"/>
              <a:gd name="adj2" fmla="val 18514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Refresh</a:t>
            </a:r>
          </a:p>
        </p:txBody>
      </p:sp>
    </p:spTree>
    <p:extLst>
      <p:ext uri="{BB962C8B-B14F-4D97-AF65-F5344CB8AC3E}">
        <p14:creationId xmlns:p14="http://schemas.microsoft.com/office/powerpoint/2010/main" val="25313924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4C7FA5-1820-4270-8D08-CD03999754E3}"/>
              </a:ext>
            </a:extLst>
          </p:cNvPr>
          <p:cNvSpPr>
            <a:spLocks noGrp="1"/>
          </p:cNvSpPr>
          <p:nvPr>
            <p:ph type="body" sz="quarter" idx="20"/>
          </p:nvPr>
        </p:nvSpPr>
        <p:spPr/>
        <p:txBody>
          <a:bodyPr/>
          <a:lstStyle/>
          <a:p>
            <a:r>
              <a:rPr lang="en-US" sz="1800" dirty="0"/>
              <a:t>Click download to download the transaction. This process works the same for batches. For a transaction, you are downloading only one record. For a batch, you are downloading all records in the batch. You can open the file in Notepad or load matched records to your source system.</a:t>
            </a:r>
          </a:p>
        </p:txBody>
      </p:sp>
      <p:pic>
        <p:nvPicPr>
          <p:cNvPr id="9" name="Picture Placeholder 8">
            <a:extLst>
              <a:ext uri="{FF2B5EF4-FFF2-40B4-BE49-F238E27FC236}">
                <a16:creationId xmlns:a16="http://schemas.microsoft.com/office/drawing/2014/main" id="{23363A2D-BA9E-4983-9F04-12B009F69E03}"/>
              </a:ext>
            </a:extLst>
          </p:cNvPr>
          <p:cNvPicPr>
            <a:picLocks noGrp="1" noChangeAspect="1"/>
          </p:cNvPicPr>
          <p:nvPr>
            <p:ph type="pic" sz="quarter" idx="19"/>
          </p:nvPr>
        </p:nvPicPr>
        <p:blipFill rotWithShape="1">
          <a:blip r:embed="rId3"/>
          <a:srcRect t="5061" b="5061"/>
          <a:stretch/>
        </p:blipFill>
        <p:spPr/>
      </p:pic>
      <p:sp>
        <p:nvSpPr>
          <p:cNvPr id="10" name="Speech Bubble: Rectangle with Corners Rounded 9">
            <a:extLst>
              <a:ext uri="{FF2B5EF4-FFF2-40B4-BE49-F238E27FC236}">
                <a16:creationId xmlns:a16="http://schemas.microsoft.com/office/drawing/2014/main" id="{0EDDD794-819E-467B-99DF-D84BE2832376}"/>
              </a:ext>
            </a:extLst>
          </p:cNvPr>
          <p:cNvSpPr/>
          <p:nvPr/>
        </p:nvSpPr>
        <p:spPr>
          <a:xfrm>
            <a:off x="9276203" y="2646802"/>
            <a:ext cx="1553378" cy="782198"/>
          </a:xfrm>
          <a:prstGeom prst="wedgeRoundRectCallout">
            <a:avLst>
              <a:gd name="adj1" fmla="val 40870"/>
              <a:gd name="adj2" fmla="val 12869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Download</a:t>
            </a:r>
          </a:p>
        </p:txBody>
      </p:sp>
    </p:spTree>
    <p:extLst>
      <p:ext uri="{BB962C8B-B14F-4D97-AF65-F5344CB8AC3E}">
        <p14:creationId xmlns:p14="http://schemas.microsoft.com/office/powerpoint/2010/main" val="809504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4B5DF98-E39D-4243-B429-E8FA0CE3AF06}"/>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FE6725D-8C92-4FE0-BEBE-7ACE4DDDA34C}"/>
              </a:ext>
            </a:extLst>
          </p:cNvPr>
          <p:cNvSpPr>
            <a:spLocks noGrp="1"/>
          </p:cNvSpPr>
          <p:nvPr>
            <p:ph type="body" sz="quarter" idx="11"/>
          </p:nvPr>
        </p:nvSpPr>
        <p:spPr/>
        <p:txBody>
          <a:bodyPr/>
          <a:lstStyle/>
          <a:p>
            <a:r>
              <a:rPr lang="en-US" dirty="0"/>
              <a:t>Select the best answer on your screen.</a:t>
            </a:r>
          </a:p>
        </p:txBody>
      </p:sp>
      <p:sp>
        <p:nvSpPr>
          <p:cNvPr id="5" name="Text Placeholder 4">
            <a:extLst>
              <a:ext uri="{FF2B5EF4-FFF2-40B4-BE49-F238E27FC236}">
                <a16:creationId xmlns:a16="http://schemas.microsoft.com/office/drawing/2014/main" id="{72273323-CE9B-4C2C-87BF-5AAB541A39E5}"/>
              </a:ext>
            </a:extLst>
          </p:cNvPr>
          <p:cNvSpPr>
            <a:spLocks noGrp="1"/>
          </p:cNvSpPr>
          <p:nvPr>
            <p:ph type="body" sz="quarter" idx="12"/>
          </p:nvPr>
        </p:nvSpPr>
        <p:spPr/>
        <p:txBody>
          <a:bodyPr/>
          <a:lstStyle/>
          <a:p>
            <a:r>
              <a:rPr lang="en-US" dirty="0"/>
              <a:t>Poll #2</a:t>
            </a:r>
          </a:p>
        </p:txBody>
      </p:sp>
    </p:spTree>
    <p:extLst>
      <p:ext uri="{BB962C8B-B14F-4D97-AF65-F5344CB8AC3E}">
        <p14:creationId xmlns:p14="http://schemas.microsoft.com/office/powerpoint/2010/main" val="1624264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A5EF89-F5E4-4AA8-AD6D-070C14579C7C}"/>
              </a:ext>
            </a:extLst>
          </p:cNvPr>
          <p:cNvSpPr>
            <a:spLocks noGrp="1"/>
          </p:cNvSpPr>
          <p:nvPr>
            <p:ph type="title"/>
          </p:nvPr>
        </p:nvSpPr>
        <p:spPr/>
        <p:txBody>
          <a:bodyPr/>
          <a:lstStyle/>
          <a:p>
            <a:r>
              <a:rPr lang="en-US" dirty="0"/>
              <a:t>DirectMatch Benefits</a:t>
            </a:r>
          </a:p>
        </p:txBody>
      </p:sp>
      <p:sp>
        <p:nvSpPr>
          <p:cNvPr id="4" name="Text Placeholder 3">
            <a:extLst>
              <a:ext uri="{FF2B5EF4-FFF2-40B4-BE49-F238E27FC236}">
                <a16:creationId xmlns:a16="http://schemas.microsoft.com/office/drawing/2014/main" id="{C6F1C619-7283-4A1F-8530-30906E52E262}"/>
              </a:ext>
            </a:extLst>
          </p:cNvPr>
          <p:cNvSpPr>
            <a:spLocks noGrp="1"/>
          </p:cNvSpPr>
          <p:nvPr>
            <p:ph type="body" sz="quarter" idx="12"/>
          </p:nvPr>
        </p:nvSpPr>
        <p:spPr>
          <a:xfrm>
            <a:off x="1370483" y="2045800"/>
            <a:ext cx="7883686" cy="414697"/>
          </a:xfrm>
        </p:spPr>
        <p:txBody>
          <a:bodyPr/>
          <a:lstStyle/>
          <a:p>
            <a:r>
              <a:rPr lang="en-US" dirty="0"/>
              <a:t>DirectMatch provides:</a:t>
            </a:r>
          </a:p>
        </p:txBody>
      </p:sp>
      <p:sp>
        <p:nvSpPr>
          <p:cNvPr id="5" name="Text Placeholder 4">
            <a:extLst>
              <a:ext uri="{FF2B5EF4-FFF2-40B4-BE49-F238E27FC236}">
                <a16:creationId xmlns:a16="http://schemas.microsoft.com/office/drawing/2014/main" id="{21BF12E9-959B-446E-B76F-7D2D18868DEA}"/>
              </a:ext>
            </a:extLst>
          </p:cNvPr>
          <p:cNvSpPr>
            <a:spLocks noGrp="1"/>
          </p:cNvSpPr>
          <p:nvPr>
            <p:ph type="body" sz="quarter" idx="19"/>
          </p:nvPr>
        </p:nvSpPr>
        <p:spPr>
          <a:xfrm>
            <a:off x="1370483" y="2666486"/>
            <a:ext cx="9983318" cy="3389514"/>
          </a:xfrm>
        </p:spPr>
        <p:txBody>
          <a:bodyPr/>
          <a:lstStyle/>
          <a:p>
            <a:pPr marL="1200150" lvl="2"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 powerful matching engine</a:t>
            </a:r>
          </a:p>
          <a:p>
            <a:pPr marL="1200150" lvl="2"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 tracking and logging process for submission data</a:t>
            </a:r>
          </a:p>
          <a:p>
            <a:pPr marL="1200150" lvl="2"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An easy-to-use interface</a:t>
            </a:r>
          </a:p>
          <a:p>
            <a:pPr marL="1200150" lvl="2"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An organized and structured approach</a:t>
            </a:r>
          </a:p>
          <a:p>
            <a:pPr marL="1200150" lvl="2" indent="-342900">
              <a:lnSpc>
                <a:spcPct val="150000"/>
              </a:lnSpc>
              <a:buClr>
                <a:schemeClr val="tx1"/>
              </a:buClr>
              <a:buFont typeface="Wingdings" panose="05000000000000000000" pitchFamily="2" charset="2"/>
              <a:buChar char="ü"/>
              <a:tabLst>
                <a:tab pos="112713" algn="l"/>
              </a:tabLst>
              <a:defRPr/>
            </a:pPr>
            <a:r>
              <a:rPr lang="en-US" dirty="0">
                <a:latin typeface="Avenir LT Std 45 Book" panose="020B0502020203020204" pitchFamily="34" charset="0"/>
              </a:rPr>
              <a:t>Secure and role-based access</a:t>
            </a:r>
          </a:p>
          <a:p>
            <a:pPr marL="0" indent="0">
              <a:buNone/>
            </a:pPr>
            <a:endParaRPr lang="en-US" dirty="0"/>
          </a:p>
        </p:txBody>
      </p:sp>
    </p:spTree>
    <p:extLst>
      <p:ext uri="{BB962C8B-B14F-4D97-AF65-F5344CB8AC3E}">
        <p14:creationId xmlns:p14="http://schemas.microsoft.com/office/powerpoint/2010/main" val="5123039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1734871" y="1711067"/>
            <a:ext cx="9477772" cy="4233606"/>
          </a:xfrm>
        </p:spPr>
        <p:txBody>
          <a:bodyPr/>
          <a:lstStyle/>
          <a:p>
            <a:pPr marL="0" indent="0">
              <a:lnSpc>
                <a:spcPct val="130000"/>
              </a:lnSpc>
              <a:buNone/>
            </a:pPr>
            <a:r>
              <a:rPr lang="en-US" sz="2800" dirty="0">
                <a:solidFill>
                  <a:schemeClr val="tx1"/>
                </a:solidFill>
              </a:rPr>
              <a:t>What is the difference between a batch and a transaction?</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 batch is many records submitted at the same time</a:t>
            </a:r>
            <a:r>
              <a:rPr lang="en-US" sz="2800" dirty="0">
                <a:latin typeface="Avenir LT Std 45 Book" panose="020B0502020203020204" pitchFamily="34" charset="0"/>
              </a:rPr>
              <a:t>;</a:t>
            </a:r>
            <a:r>
              <a:rPr lang="en-US" sz="2800" dirty="0">
                <a:solidFill>
                  <a:schemeClr val="tx1"/>
                </a:solidFill>
                <a:latin typeface="Avenir LT Std 45 Book" panose="020B0502020203020204" pitchFamily="34" charset="0"/>
              </a:rPr>
              <a:t> a transaction is only one record.</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 batch is only output records; a transaction is input and output records.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 batch has an ID and a transaction does not.</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#2</a:t>
            </a:r>
          </a:p>
        </p:txBody>
      </p:sp>
    </p:spTree>
    <p:extLst>
      <p:ext uri="{BB962C8B-B14F-4D97-AF65-F5344CB8AC3E}">
        <p14:creationId xmlns:p14="http://schemas.microsoft.com/office/powerpoint/2010/main" val="38125641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1734871" y="1711067"/>
            <a:ext cx="9477772" cy="4233606"/>
          </a:xfrm>
        </p:spPr>
        <p:txBody>
          <a:bodyPr/>
          <a:lstStyle/>
          <a:p>
            <a:pPr marL="0" indent="0">
              <a:lnSpc>
                <a:spcPct val="130000"/>
              </a:lnSpc>
              <a:buNone/>
            </a:pPr>
            <a:r>
              <a:rPr lang="en-US" sz="2800" dirty="0">
                <a:solidFill>
                  <a:schemeClr val="bg1">
                    <a:lumMod val="50000"/>
                  </a:schemeClr>
                </a:solidFill>
              </a:rPr>
              <a:t>What is the difference between a batch and a transaction?</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 batch is many records submitted at the same time</a:t>
            </a:r>
            <a:r>
              <a:rPr lang="en-US" sz="2800" dirty="0">
                <a:latin typeface="Avenir LT Std 45 Book" panose="020B0502020203020204" pitchFamily="34" charset="0"/>
              </a:rPr>
              <a:t>;</a:t>
            </a:r>
            <a:r>
              <a:rPr lang="en-US" sz="2800" dirty="0">
                <a:solidFill>
                  <a:schemeClr val="tx1"/>
                </a:solidFill>
                <a:latin typeface="Avenir LT Std 45 Book" panose="020B0502020203020204" pitchFamily="34" charset="0"/>
              </a:rPr>
              <a:t> a transaction is only one record.</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A batch is only output records; a transaction is input and output records</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A batch has an ID and a transaction does not.</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#2</a:t>
            </a:r>
          </a:p>
        </p:txBody>
      </p:sp>
    </p:spTree>
    <p:extLst>
      <p:ext uri="{BB962C8B-B14F-4D97-AF65-F5344CB8AC3E}">
        <p14:creationId xmlns:p14="http://schemas.microsoft.com/office/powerpoint/2010/main" val="121819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94C081-FD3F-4CEE-BD96-6F0E7E0A6B0F}"/>
              </a:ext>
            </a:extLst>
          </p:cNvPr>
          <p:cNvSpPr>
            <a:spLocks noGrp="1"/>
          </p:cNvSpPr>
          <p:nvPr>
            <p:ph type="body" sz="quarter" idx="11"/>
          </p:nvPr>
        </p:nvSpPr>
        <p:spPr/>
        <p:txBody>
          <a:bodyPr/>
          <a:lstStyle/>
          <a:p>
            <a:r>
              <a:rPr lang="en-US" dirty="0"/>
              <a:t>Near Match</a:t>
            </a:r>
          </a:p>
        </p:txBody>
      </p:sp>
    </p:spTree>
    <p:extLst>
      <p:ext uri="{BB962C8B-B14F-4D97-AF65-F5344CB8AC3E}">
        <p14:creationId xmlns:p14="http://schemas.microsoft.com/office/powerpoint/2010/main" val="3367368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CFD70B4-A8BE-4AAD-8F14-51117FA4A6F2}"/>
              </a:ext>
            </a:extLst>
          </p:cNvPr>
          <p:cNvPicPr>
            <a:picLocks noGrp="1" noChangeAspect="1"/>
          </p:cNvPicPr>
          <p:nvPr>
            <p:ph type="pic" sz="quarter" idx="19"/>
          </p:nvPr>
        </p:nvPicPr>
        <p:blipFill rotWithShape="1">
          <a:blip r:embed="rId3"/>
          <a:srcRect l="780" r="780"/>
          <a:stretch/>
        </p:blipFill>
        <p:spPr/>
      </p:pic>
      <p:sp>
        <p:nvSpPr>
          <p:cNvPr id="3" name="Text Placeholder 2">
            <a:extLst>
              <a:ext uri="{FF2B5EF4-FFF2-40B4-BE49-F238E27FC236}">
                <a16:creationId xmlns:a16="http://schemas.microsoft.com/office/drawing/2014/main" id="{D77F286A-AF3B-4262-A2E0-936FAE5E9471}"/>
              </a:ext>
            </a:extLst>
          </p:cNvPr>
          <p:cNvSpPr>
            <a:spLocks noGrp="1"/>
          </p:cNvSpPr>
          <p:nvPr>
            <p:ph type="body" sz="quarter" idx="2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Batch 12342 contains TANF data with Pending Near Matches. The near matches must be resolved before the user can download the entire batch. Click Resolve.</a:t>
            </a:r>
          </a:p>
        </p:txBody>
      </p:sp>
      <p:sp>
        <p:nvSpPr>
          <p:cNvPr id="10" name="Rectangle 9">
            <a:extLst>
              <a:ext uri="{FF2B5EF4-FFF2-40B4-BE49-F238E27FC236}">
                <a16:creationId xmlns:a16="http://schemas.microsoft.com/office/drawing/2014/main" id="{4712DB85-1179-47D3-8647-3092460DB6D1}"/>
              </a:ext>
            </a:extLst>
          </p:cNvPr>
          <p:cNvSpPr/>
          <p:nvPr/>
        </p:nvSpPr>
        <p:spPr>
          <a:xfrm>
            <a:off x="838199" y="4566899"/>
            <a:ext cx="10515598" cy="697423"/>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9D2FB13D-780A-44FB-AEE5-44EB87977FF2}"/>
              </a:ext>
            </a:extLst>
          </p:cNvPr>
          <p:cNvSpPr/>
          <p:nvPr/>
        </p:nvSpPr>
        <p:spPr>
          <a:xfrm>
            <a:off x="9547878" y="3916576"/>
            <a:ext cx="1054407" cy="551150"/>
          </a:xfrm>
          <a:prstGeom prst="wedgeRoundRectCallout">
            <a:avLst>
              <a:gd name="adj1" fmla="val 65117"/>
              <a:gd name="adj2" fmla="val 11022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Resolve</a:t>
            </a:r>
          </a:p>
        </p:txBody>
      </p:sp>
    </p:spTree>
    <p:extLst>
      <p:ext uri="{BB962C8B-B14F-4D97-AF65-F5344CB8AC3E}">
        <p14:creationId xmlns:p14="http://schemas.microsoft.com/office/powerpoint/2010/main" val="14928087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0475594-A71F-4D54-93E9-FEED4EF06A2D}"/>
              </a:ext>
            </a:extLst>
          </p:cNvPr>
          <p:cNvSpPr>
            <a:spLocks noGrp="1"/>
          </p:cNvSpPr>
          <p:nvPr>
            <p:ph type="body" sz="quarter" idx="20"/>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t>When drilling in, the system filters on batch ID 12342 and displays all the transactions in the near match status. Monique Whitehead has 1 potential match. Click the downward triangle to see the potential near match. </a:t>
            </a:r>
          </a:p>
        </p:txBody>
      </p:sp>
      <p:pic>
        <p:nvPicPr>
          <p:cNvPr id="11" name="Picture Placeholder 10">
            <a:extLst>
              <a:ext uri="{FF2B5EF4-FFF2-40B4-BE49-F238E27FC236}">
                <a16:creationId xmlns:a16="http://schemas.microsoft.com/office/drawing/2014/main" id="{71577F03-E6DB-414B-9858-170FEB3B2EFB}"/>
              </a:ext>
            </a:extLst>
          </p:cNvPr>
          <p:cNvPicPr>
            <a:picLocks noGrp="1" noChangeAspect="1"/>
          </p:cNvPicPr>
          <p:nvPr>
            <p:ph type="pic" sz="quarter" idx="19"/>
          </p:nvPr>
        </p:nvPicPr>
        <p:blipFill rotWithShape="1">
          <a:blip r:embed="rId3"/>
          <a:srcRect l="343" r="343"/>
          <a:stretch/>
        </p:blipFill>
        <p:spPr/>
      </p:pic>
      <p:sp>
        <p:nvSpPr>
          <p:cNvPr id="2" name="Speech Bubble: Rectangle with Corners Rounded 1">
            <a:extLst>
              <a:ext uri="{FF2B5EF4-FFF2-40B4-BE49-F238E27FC236}">
                <a16:creationId xmlns:a16="http://schemas.microsoft.com/office/drawing/2014/main" id="{4BA3C347-9D54-4A6D-ACED-426FC6F18F50}"/>
              </a:ext>
            </a:extLst>
          </p:cNvPr>
          <p:cNvSpPr/>
          <p:nvPr/>
        </p:nvSpPr>
        <p:spPr>
          <a:xfrm>
            <a:off x="8808322" y="3899147"/>
            <a:ext cx="1865024" cy="344774"/>
          </a:xfrm>
          <a:prstGeom prst="wedgeRoundRectCallout">
            <a:avLst>
              <a:gd name="adj1" fmla="val 39246"/>
              <a:gd name="adj2" fmla="val 132587"/>
              <a:gd name="adj3" fmla="val 16667"/>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Here</a:t>
            </a:r>
          </a:p>
        </p:txBody>
      </p:sp>
      <p:pic>
        <p:nvPicPr>
          <p:cNvPr id="7" name="Picture 6">
            <a:extLst>
              <a:ext uri="{FF2B5EF4-FFF2-40B4-BE49-F238E27FC236}">
                <a16:creationId xmlns:a16="http://schemas.microsoft.com/office/drawing/2014/main" id="{8826F67A-0FF5-4120-B791-623D305155A6}"/>
              </a:ext>
            </a:extLst>
          </p:cNvPr>
          <p:cNvPicPr>
            <a:picLocks noChangeAspect="1"/>
          </p:cNvPicPr>
          <p:nvPr/>
        </p:nvPicPr>
        <p:blipFill>
          <a:blip r:embed="rId4"/>
          <a:stretch>
            <a:fillRect/>
          </a:stretch>
        </p:blipFill>
        <p:spPr>
          <a:xfrm>
            <a:off x="9169399" y="1284130"/>
            <a:ext cx="2056893" cy="519417"/>
          </a:xfrm>
          <a:prstGeom prst="rect">
            <a:avLst/>
          </a:prstGeom>
        </p:spPr>
      </p:pic>
    </p:spTree>
    <p:extLst>
      <p:ext uri="{BB962C8B-B14F-4D97-AF65-F5344CB8AC3E}">
        <p14:creationId xmlns:p14="http://schemas.microsoft.com/office/powerpoint/2010/main" val="23369002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6EBBF8-CE8D-4307-A8FD-37947C19FCD5}"/>
              </a:ext>
            </a:extLst>
          </p:cNvPr>
          <p:cNvSpPr>
            <a:spLocks noGrp="1"/>
          </p:cNvSpPr>
          <p:nvPr>
            <p:ph type="body"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submission record shows Monique Whitehead,  Female with DOB 09/09/1998. On this screen we can see 1 potential near match, Monique Whitehead with a different birthdate. The user should click either double arrow to see more information. </a:t>
            </a:r>
          </a:p>
        </p:txBody>
      </p:sp>
      <p:pic>
        <p:nvPicPr>
          <p:cNvPr id="10" name="Picture Placeholder 9">
            <a:extLst>
              <a:ext uri="{FF2B5EF4-FFF2-40B4-BE49-F238E27FC236}">
                <a16:creationId xmlns:a16="http://schemas.microsoft.com/office/drawing/2014/main" id="{64879065-BCF7-442A-92EF-5BDB9DEC7A6C}"/>
              </a:ext>
            </a:extLst>
          </p:cNvPr>
          <p:cNvPicPr>
            <a:picLocks noGrp="1" noChangeAspect="1"/>
          </p:cNvPicPr>
          <p:nvPr>
            <p:ph type="pic" sz="quarter" idx="19"/>
          </p:nvPr>
        </p:nvPicPr>
        <p:blipFill rotWithShape="1">
          <a:blip r:embed="rId3"/>
          <a:srcRect l="997" r="997"/>
          <a:stretch/>
        </p:blipFill>
        <p:spPr/>
      </p:pic>
      <p:sp>
        <p:nvSpPr>
          <p:cNvPr id="22" name="Rectangle 21">
            <a:extLst>
              <a:ext uri="{FF2B5EF4-FFF2-40B4-BE49-F238E27FC236}">
                <a16:creationId xmlns:a16="http://schemas.microsoft.com/office/drawing/2014/main" id="{D6BF83F1-C28C-45E3-B05B-CA230038FF22}"/>
              </a:ext>
            </a:extLst>
          </p:cNvPr>
          <p:cNvSpPr/>
          <p:nvPr/>
        </p:nvSpPr>
        <p:spPr>
          <a:xfrm>
            <a:off x="838198" y="2598822"/>
            <a:ext cx="10515600" cy="1340142"/>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CB9203ED-A4F8-427B-8A5C-D1DDEC7134C6}"/>
              </a:ext>
            </a:extLst>
          </p:cNvPr>
          <p:cNvSpPr/>
          <p:nvPr/>
        </p:nvSpPr>
        <p:spPr>
          <a:xfrm>
            <a:off x="9512967" y="2020841"/>
            <a:ext cx="1379621" cy="577981"/>
          </a:xfrm>
          <a:prstGeom prst="wedgeRoundRectCallout">
            <a:avLst>
              <a:gd name="adj1" fmla="val 71027"/>
              <a:gd name="adj2" fmla="val 14021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Here</a:t>
            </a:r>
          </a:p>
        </p:txBody>
      </p:sp>
      <p:sp>
        <p:nvSpPr>
          <p:cNvPr id="14" name="Speech Bubble: Rectangle with Corners Rounded 13">
            <a:extLst>
              <a:ext uri="{FF2B5EF4-FFF2-40B4-BE49-F238E27FC236}">
                <a16:creationId xmlns:a16="http://schemas.microsoft.com/office/drawing/2014/main" id="{FE26A7DD-36A0-40FA-AA9E-176BF7EA4DC0}"/>
              </a:ext>
            </a:extLst>
          </p:cNvPr>
          <p:cNvSpPr/>
          <p:nvPr/>
        </p:nvSpPr>
        <p:spPr>
          <a:xfrm>
            <a:off x="8823156" y="3559899"/>
            <a:ext cx="1379621" cy="577981"/>
          </a:xfrm>
          <a:prstGeom prst="wedgeRoundRectCallout">
            <a:avLst>
              <a:gd name="adj1" fmla="val 79167"/>
              <a:gd name="adj2" fmla="val 13743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Or Click Here</a:t>
            </a:r>
          </a:p>
        </p:txBody>
      </p:sp>
    </p:spTree>
    <p:extLst>
      <p:ext uri="{BB962C8B-B14F-4D97-AF65-F5344CB8AC3E}">
        <p14:creationId xmlns:p14="http://schemas.microsoft.com/office/powerpoint/2010/main" val="399479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52BC80A-1C3D-4571-A9E4-F5DA8BF49442}"/>
              </a:ext>
            </a:extLst>
          </p:cNvPr>
          <p:cNvSpPr>
            <a:spLocks noGrp="1"/>
          </p:cNvSpPr>
          <p:nvPr>
            <p:ph type="body" sz="quarter" idx="20"/>
          </p:nvPr>
        </p:nvSpPr>
        <p:spPr>
          <a:xfrm>
            <a:off x="838199" y="524171"/>
            <a:ext cx="3412959" cy="5331603"/>
          </a:xfrm>
        </p:spPr>
        <p:txBody>
          <a:bodyPr/>
          <a:lstStyle/>
          <a:p>
            <a:r>
              <a:rPr lang="en-US" dirty="0"/>
              <a:t>The Compare Records Page:</a:t>
            </a:r>
          </a:p>
          <a:p>
            <a:endParaRPr lang="en-US" dirty="0"/>
          </a:p>
          <a:p>
            <a:pPr marL="342900" indent="-342900">
              <a:buFont typeface="Wingdings" panose="05000000000000000000" pitchFamily="2" charset="2"/>
              <a:buChar char="ü"/>
            </a:pPr>
            <a:r>
              <a:rPr lang="en-US" b="0" dirty="0"/>
              <a:t>On the compare records page, the fields with differences are highlighted in yellow.</a:t>
            </a:r>
          </a:p>
          <a:p>
            <a:pPr marL="342900" indent="-342900">
              <a:buFont typeface="Wingdings" panose="05000000000000000000" pitchFamily="2" charset="2"/>
              <a:buChar char="ü"/>
            </a:pPr>
            <a:r>
              <a:rPr lang="en-US" b="0" dirty="0"/>
              <a:t>Scroll down to see additional data fields before making a match decision. </a:t>
            </a:r>
          </a:p>
          <a:p>
            <a:pPr marL="342900" indent="-342900">
              <a:buFont typeface="Wingdings" panose="05000000000000000000" pitchFamily="2" charset="2"/>
              <a:buChar char="ü"/>
            </a:pPr>
            <a:r>
              <a:rPr lang="en-US" b="0" dirty="0"/>
              <a:t>In this case we see the birthdates are different, but the social security number is the same.</a:t>
            </a:r>
          </a:p>
          <a:p>
            <a:pPr marL="342900" indent="-342900">
              <a:buFont typeface="Wingdings" panose="05000000000000000000" pitchFamily="2" charset="2"/>
              <a:buChar char="ü"/>
            </a:pPr>
            <a:r>
              <a:rPr lang="en-US" b="0" dirty="0"/>
              <a:t>The user should investigate the birthdate at the district level.</a:t>
            </a:r>
          </a:p>
          <a:p>
            <a:endParaRPr lang="en-US" b="0" dirty="0"/>
          </a:p>
          <a:p>
            <a:endParaRPr lang="en-US" dirty="0"/>
          </a:p>
        </p:txBody>
      </p:sp>
      <p:pic>
        <p:nvPicPr>
          <p:cNvPr id="29" name="Picture Placeholder 28">
            <a:extLst>
              <a:ext uri="{FF2B5EF4-FFF2-40B4-BE49-F238E27FC236}">
                <a16:creationId xmlns:a16="http://schemas.microsoft.com/office/drawing/2014/main" id="{20AD9335-AC1F-46C2-BC34-16F5B716B212}"/>
              </a:ext>
            </a:extLst>
          </p:cNvPr>
          <p:cNvPicPr>
            <a:picLocks noGrp="1" noChangeAspect="1"/>
          </p:cNvPicPr>
          <p:nvPr>
            <p:ph type="pic" sz="quarter" idx="19"/>
          </p:nvPr>
        </p:nvPicPr>
        <p:blipFill rotWithShape="1">
          <a:blip r:embed="rId3"/>
          <a:srcRect l="586" r="586"/>
          <a:stretch/>
        </p:blipFill>
        <p:spPr/>
      </p:pic>
      <p:sp>
        <p:nvSpPr>
          <p:cNvPr id="30" name="Rectangle 29">
            <a:extLst>
              <a:ext uri="{FF2B5EF4-FFF2-40B4-BE49-F238E27FC236}">
                <a16:creationId xmlns:a16="http://schemas.microsoft.com/office/drawing/2014/main" id="{FF51C3E4-F37F-433E-8C35-979CA1D26627}"/>
              </a:ext>
            </a:extLst>
          </p:cNvPr>
          <p:cNvSpPr/>
          <p:nvPr/>
        </p:nvSpPr>
        <p:spPr>
          <a:xfrm>
            <a:off x="5000697" y="4924926"/>
            <a:ext cx="4383935" cy="77002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D94EA34-D327-44B9-9233-A07B0ACF658F}"/>
              </a:ext>
            </a:extLst>
          </p:cNvPr>
          <p:cNvPicPr>
            <a:picLocks noChangeAspect="1"/>
          </p:cNvPicPr>
          <p:nvPr/>
        </p:nvPicPr>
        <p:blipFill>
          <a:blip r:embed="rId4"/>
          <a:stretch>
            <a:fillRect/>
          </a:stretch>
        </p:blipFill>
        <p:spPr>
          <a:xfrm>
            <a:off x="5181599" y="543386"/>
            <a:ext cx="4215733" cy="458841"/>
          </a:xfrm>
          <a:prstGeom prst="rect">
            <a:avLst/>
          </a:prstGeom>
        </p:spPr>
      </p:pic>
    </p:spTree>
    <p:extLst>
      <p:ext uri="{BB962C8B-B14F-4D97-AF65-F5344CB8AC3E}">
        <p14:creationId xmlns:p14="http://schemas.microsoft.com/office/powerpoint/2010/main" val="26247032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4BC1F5C-F2D2-4800-8846-DB17FD09662E}"/>
              </a:ext>
            </a:extLst>
          </p:cNvPr>
          <p:cNvSpPr/>
          <p:nvPr/>
        </p:nvSpPr>
        <p:spPr>
          <a:xfrm>
            <a:off x="352540" y="2566930"/>
            <a:ext cx="3205908" cy="155337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108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FDC65E-1E36-45A4-A358-6A7639B27EA1}"/>
              </a:ext>
            </a:extLst>
          </p:cNvPr>
          <p:cNvSpPr/>
          <p:nvPr/>
        </p:nvSpPr>
        <p:spPr>
          <a:xfrm>
            <a:off x="3975253" y="2566930"/>
            <a:ext cx="3813672" cy="155337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7588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795260-160B-4E05-8678-34C256B19AD5}"/>
              </a:ext>
            </a:extLst>
          </p:cNvPr>
          <p:cNvSpPr/>
          <p:nvPr/>
        </p:nvSpPr>
        <p:spPr>
          <a:xfrm>
            <a:off x="8205730" y="2554077"/>
            <a:ext cx="3205908" cy="1553378"/>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8742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1365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748BD4E-F5DB-44A7-940B-F74452ED23D8}"/>
              </a:ext>
            </a:extLst>
          </p:cNvPr>
          <p:cNvPicPr>
            <a:picLocks noGrp="1" noChangeAspect="1"/>
          </p:cNvPicPr>
          <p:nvPr>
            <p:ph type="pic" sz="quarter" idx="19"/>
          </p:nvPr>
        </p:nvPicPr>
        <p:blipFill rotWithShape="1">
          <a:blip r:embed="rId3"/>
          <a:srcRect t="2311" b="2311"/>
          <a:stretch/>
        </p:blipFill>
        <p:spPr/>
      </p:pic>
      <p:sp>
        <p:nvSpPr>
          <p:cNvPr id="6" name="Text Placeholder 5">
            <a:extLst>
              <a:ext uri="{FF2B5EF4-FFF2-40B4-BE49-F238E27FC236}">
                <a16:creationId xmlns:a16="http://schemas.microsoft.com/office/drawing/2014/main" id="{C52BC80A-1C3D-4571-A9E4-F5DA8BF49442}"/>
              </a:ext>
            </a:extLst>
          </p:cNvPr>
          <p:cNvSpPr>
            <a:spLocks noGrp="1"/>
          </p:cNvSpPr>
          <p:nvPr>
            <p:ph type="body" sz="quarter" idx="20"/>
          </p:nvPr>
        </p:nvSpPr>
        <p:spPr>
          <a:xfrm>
            <a:off x="838199" y="5473336"/>
            <a:ext cx="10515599" cy="1055801"/>
          </a:xfrm>
        </p:spPr>
        <p:txBody>
          <a:bodyPr/>
          <a:lstStyle/>
          <a:p>
            <a:r>
              <a:rPr lang="en-US" sz="1600" dirty="0"/>
              <a:t>The user can select Match, No Match or Cancel Submission Record from the top of the comparison screen. For Match, choose Match: ID 0000003512597 or choose Cancel Record or No Match. The Match ID Source is identified above the Match button. In this case the Source is the TANF program record. </a:t>
            </a:r>
          </a:p>
          <a:p>
            <a:endParaRPr lang="en-US" dirty="0"/>
          </a:p>
        </p:txBody>
      </p:sp>
      <p:sp>
        <p:nvSpPr>
          <p:cNvPr id="4" name="Speech Bubble: Rectangle with Corners Rounded 3">
            <a:extLst>
              <a:ext uri="{FF2B5EF4-FFF2-40B4-BE49-F238E27FC236}">
                <a16:creationId xmlns:a16="http://schemas.microsoft.com/office/drawing/2014/main" id="{E45F0822-B8DD-454F-B308-AF4B4BC9B2CD}"/>
              </a:ext>
            </a:extLst>
          </p:cNvPr>
          <p:cNvSpPr/>
          <p:nvPr/>
        </p:nvSpPr>
        <p:spPr>
          <a:xfrm>
            <a:off x="7156991" y="2489183"/>
            <a:ext cx="2349961" cy="730990"/>
          </a:xfrm>
          <a:prstGeom prst="wedgeRoundRectCallout">
            <a:avLst>
              <a:gd name="adj1" fmla="val -84464"/>
              <a:gd name="adj2" fmla="val 3206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Match: ID 0000003512597</a:t>
            </a:r>
          </a:p>
        </p:txBody>
      </p:sp>
      <p:sp>
        <p:nvSpPr>
          <p:cNvPr id="2" name="Speech Bubble: Rectangle with Corners Rounded 1">
            <a:extLst>
              <a:ext uri="{FF2B5EF4-FFF2-40B4-BE49-F238E27FC236}">
                <a16:creationId xmlns:a16="http://schemas.microsoft.com/office/drawing/2014/main" id="{9F2115D7-5E1D-4066-AEE6-BB13F16BDCF2}"/>
              </a:ext>
            </a:extLst>
          </p:cNvPr>
          <p:cNvSpPr/>
          <p:nvPr/>
        </p:nvSpPr>
        <p:spPr>
          <a:xfrm>
            <a:off x="10026316" y="1593678"/>
            <a:ext cx="990597" cy="594267"/>
          </a:xfrm>
          <a:prstGeom prst="wedgeRoundRectCallout">
            <a:avLst>
              <a:gd name="adj1" fmla="val 35248"/>
              <a:gd name="adj2" fmla="val -13706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No Match</a:t>
            </a:r>
          </a:p>
        </p:txBody>
      </p:sp>
      <p:sp>
        <p:nvSpPr>
          <p:cNvPr id="3" name="Speech Bubble: Rectangle with Corners Rounded 2">
            <a:extLst>
              <a:ext uri="{FF2B5EF4-FFF2-40B4-BE49-F238E27FC236}">
                <a16:creationId xmlns:a16="http://schemas.microsoft.com/office/drawing/2014/main" id="{A2EB4301-0CAC-4364-B5EB-201D57388F84}"/>
              </a:ext>
            </a:extLst>
          </p:cNvPr>
          <p:cNvSpPr/>
          <p:nvPr/>
        </p:nvSpPr>
        <p:spPr>
          <a:xfrm>
            <a:off x="7886698" y="1667245"/>
            <a:ext cx="1333500" cy="520700"/>
          </a:xfrm>
          <a:prstGeom prst="wedgeRoundRectCallout">
            <a:avLst>
              <a:gd name="adj1" fmla="val 41072"/>
              <a:gd name="adj2" fmla="val -166768"/>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Cancel Record</a:t>
            </a:r>
          </a:p>
        </p:txBody>
      </p:sp>
      <p:pic>
        <p:nvPicPr>
          <p:cNvPr id="7" name="Picture 6">
            <a:extLst>
              <a:ext uri="{FF2B5EF4-FFF2-40B4-BE49-F238E27FC236}">
                <a16:creationId xmlns:a16="http://schemas.microsoft.com/office/drawing/2014/main" id="{C211A51F-F29F-4425-9065-47277EE4EE42}"/>
              </a:ext>
            </a:extLst>
          </p:cNvPr>
          <p:cNvPicPr>
            <a:picLocks noChangeAspect="1"/>
          </p:cNvPicPr>
          <p:nvPr/>
        </p:nvPicPr>
        <p:blipFill>
          <a:blip r:embed="rId4"/>
          <a:stretch>
            <a:fillRect/>
          </a:stretch>
        </p:blipFill>
        <p:spPr>
          <a:xfrm>
            <a:off x="944976" y="798235"/>
            <a:ext cx="7627524" cy="658492"/>
          </a:xfrm>
          <a:prstGeom prst="rect">
            <a:avLst/>
          </a:prstGeom>
        </p:spPr>
      </p:pic>
      <p:sp>
        <p:nvSpPr>
          <p:cNvPr id="5" name="Rectangle 4">
            <a:extLst>
              <a:ext uri="{FF2B5EF4-FFF2-40B4-BE49-F238E27FC236}">
                <a16:creationId xmlns:a16="http://schemas.microsoft.com/office/drawing/2014/main" id="{E8998096-FB90-4545-97B7-21DDE7932950}"/>
              </a:ext>
            </a:extLst>
          </p:cNvPr>
          <p:cNvSpPr/>
          <p:nvPr/>
        </p:nvSpPr>
        <p:spPr>
          <a:xfrm>
            <a:off x="4506685" y="1776549"/>
            <a:ext cx="1844187" cy="1554480"/>
          </a:xfrm>
          <a:prstGeom prst="rect">
            <a:avLst/>
          </a:prstGeom>
          <a:noFill/>
          <a:ln w="19050">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409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5379CA19-839D-40E7-8542-7E830F355F81}"/>
              </a:ext>
            </a:extLst>
          </p:cNvPr>
          <p:cNvPicPr>
            <a:picLocks noGrp="1" noChangeAspect="1"/>
          </p:cNvPicPr>
          <p:nvPr>
            <p:ph type="pic" sz="quarter" idx="19"/>
          </p:nvPr>
        </p:nvPicPr>
        <p:blipFill rotWithShape="1">
          <a:blip r:embed="rId3"/>
          <a:srcRect t="1817" b="1817"/>
          <a:stretch/>
        </p:blipFill>
        <p:spPr/>
      </p:pic>
      <p:sp>
        <p:nvSpPr>
          <p:cNvPr id="3" name="Text Placeholder 2">
            <a:extLst>
              <a:ext uri="{FF2B5EF4-FFF2-40B4-BE49-F238E27FC236}">
                <a16:creationId xmlns:a16="http://schemas.microsoft.com/office/drawing/2014/main" id="{66ED6F2E-8475-4A8C-ABD2-268BA50A4134}"/>
              </a:ext>
            </a:extLst>
          </p:cNvPr>
          <p:cNvSpPr>
            <a:spLocks noGrp="1"/>
          </p:cNvSpPr>
          <p:nvPr>
            <p:ph type="body" sz="quarter" idx="20"/>
          </p:nvPr>
        </p:nvSpPr>
        <p:spPr/>
        <p:txBody>
          <a:bodyPr/>
          <a:lstStyle/>
          <a:p>
            <a:r>
              <a:rPr lang="en-US" sz="1800" dirty="0"/>
              <a:t>The user can also select Match, No Match or Cancel Submission Record from the bottom of the screen. For Match, choose Match: ID 0000003512597, or choose Cancel Record or No Match.</a:t>
            </a:r>
          </a:p>
        </p:txBody>
      </p:sp>
      <p:sp>
        <p:nvSpPr>
          <p:cNvPr id="5" name="Speech Bubble: Rectangle with Corners Rounded 4">
            <a:extLst>
              <a:ext uri="{FF2B5EF4-FFF2-40B4-BE49-F238E27FC236}">
                <a16:creationId xmlns:a16="http://schemas.microsoft.com/office/drawing/2014/main" id="{911A120B-C0F0-4233-81F5-EA6F261CC218}"/>
              </a:ext>
            </a:extLst>
          </p:cNvPr>
          <p:cNvSpPr/>
          <p:nvPr/>
        </p:nvSpPr>
        <p:spPr>
          <a:xfrm>
            <a:off x="10236199" y="3582504"/>
            <a:ext cx="990597" cy="594267"/>
          </a:xfrm>
          <a:prstGeom prst="wedgeRoundRectCallout">
            <a:avLst>
              <a:gd name="adj1" fmla="val 24992"/>
              <a:gd name="adj2" fmla="val 15999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No Match</a:t>
            </a:r>
          </a:p>
        </p:txBody>
      </p:sp>
      <p:sp>
        <p:nvSpPr>
          <p:cNvPr id="6" name="Speech Bubble: Rectangle with Corners Rounded 5">
            <a:extLst>
              <a:ext uri="{FF2B5EF4-FFF2-40B4-BE49-F238E27FC236}">
                <a16:creationId xmlns:a16="http://schemas.microsoft.com/office/drawing/2014/main" id="{C76C27BF-683C-424F-BEDF-609FFD017595}"/>
              </a:ext>
            </a:extLst>
          </p:cNvPr>
          <p:cNvSpPr/>
          <p:nvPr/>
        </p:nvSpPr>
        <p:spPr>
          <a:xfrm>
            <a:off x="8381537" y="3513940"/>
            <a:ext cx="1333500" cy="520700"/>
          </a:xfrm>
          <a:prstGeom prst="wedgeRoundRectCallout">
            <a:avLst>
              <a:gd name="adj1" fmla="val 36310"/>
              <a:gd name="adj2" fmla="val 20396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Cancel Record</a:t>
            </a:r>
          </a:p>
        </p:txBody>
      </p:sp>
      <p:sp>
        <p:nvSpPr>
          <p:cNvPr id="9" name="Speech Bubble: Rectangle with Corners Rounded 8">
            <a:extLst>
              <a:ext uri="{FF2B5EF4-FFF2-40B4-BE49-F238E27FC236}">
                <a16:creationId xmlns:a16="http://schemas.microsoft.com/office/drawing/2014/main" id="{B30B86B2-253D-4257-8FE3-C4DA459853EA}"/>
              </a:ext>
            </a:extLst>
          </p:cNvPr>
          <p:cNvSpPr/>
          <p:nvPr/>
        </p:nvSpPr>
        <p:spPr>
          <a:xfrm>
            <a:off x="4772063" y="3217009"/>
            <a:ext cx="2349961" cy="730990"/>
          </a:xfrm>
          <a:prstGeom prst="wedgeRoundRectCallout">
            <a:avLst>
              <a:gd name="adj1" fmla="val -16881"/>
              <a:gd name="adj2" fmla="val 11764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Match: ID 0000003512597</a:t>
            </a:r>
          </a:p>
        </p:txBody>
      </p:sp>
    </p:spTree>
    <p:extLst>
      <p:ext uri="{BB962C8B-B14F-4D97-AF65-F5344CB8AC3E}">
        <p14:creationId xmlns:p14="http://schemas.microsoft.com/office/powerpoint/2010/main" val="1801149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3D19B35-669B-48D7-8DC1-2837C568C2EB}"/>
              </a:ext>
            </a:extLst>
          </p:cNvPr>
          <p:cNvPicPr>
            <a:picLocks noGrp="1" noChangeAspect="1"/>
          </p:cNvPicPr>
          <p:nvPr>
            <p:ph type="pic" sz="quarter" idx="19"/>
          </p:nvPr>
        </p:nvPicPr>
        <p:blipFill>
          <a:blip r:embed="rId3"/>
          <a:srcRect t="749" b="749"/>
          <a:stretch>
            <a:fillRect/>
          </a:stretch>
        </p:blipFill>
        <p:spPr>
          <a:prstGeom prst="rect">
            <a:avLst/>
          </a:prstGeom>
        </p:spPr>
      </p:pic>
      <p:sp>
        <p:nvSpPr>
          <p:cNvPr id="3" name="Text Placeholder 2">
            <a:extLst>
              <a:ext uri="{FF2B5EF4-FFF2-40B4-BE49-F238E27FC236}">
                <a16:creationId xmlns:a16="http://schemas.microsoft.com/office/drawing/2014/main" id="{66ED6F2E-8475-4A8C-ABD2-268BA50A4134}"/>
              </a:ext>
            </a:extLst>
          </p:cNvPr>
          <p:cNvSpPr>
            <a:spLocks noGrp="1"/>
          </p:cNvSpPr>
          <p:nvPr>
            <p:ph type="body" sz="quarter" idx="20"/>
          </p:nvPr>
        </p:nvSpPr>
        <p:spPr>
          <a:xfrm>
            <a:off x="838198" y="5491409"/>
            <a:ext cx="10515599" cy="1108174"/>
          </a:xfrm>
        </p:spPr>
        <p:txBody>
          <a:bodyPr/>
          <a:lstStyle/>
          <a:p>
            <a:r>
              <a:rPr lang="en-US" sz="1800" dirty="0"/>
              <a:t>For our first example, Monique Whitehead, we have reviewed the data and decided that the Near Match Record matches the Submission Record. Again, note the Match ID number Source is TANF. Let’s click the Match button. </a:t>
            </a:r>
          </a:p>
        </p:txBody>
      </p:sp>
      <p:sp>
        <p:nvSpPr>
          <p:cNvPr id="9" name="Speech Bubble: Rectangle with Corners Rounded 8">
            <a:extLst>
              <a:ext uri="{FF2B5EF4-FFF2-40B4-BE49-F238E27FC236}">
                <a16:creationId xmlns:a16="http://schemas.microsoft.com/office/drawing/2014/main" id="{B30B86B2-253D-4257-8FE3-C4DA459853EA}"/>
              </a:ext>
            </a:extLst>
          </p:cNvPr>
          <p:cNvSpPr/>
          <p:nvPr/>
        </p:nvSpPr>
        <p:spPr>
          <a:xfrm>
            <a:off x="6927619" y="1835888"/>
            <a:ext cx="2349961" cy="730990"/>
          </a:xfrm>
          <a:prstGeom prst="wedgeRoundRectCallout">
            <a:avLst>
              <a:gd name="adj1" fmla="val -77410"/>
              <a:gd name="adj2" fmla="val 10722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 ID 000000351297</a:t>
            </a:r>
          </a:p>
        </p:txBody>
      </p:sp>
      <p:pic>
        <p:nvPicPr>
          <p:cNvPr id="12" name="Picture 11">
            <a:extLst>
              <a:ext uri="{FF2B5EF4-FFF2-40B4-BE49-F238E27FC236}">
                <a16:creationId xmlns:a16="http://schemas.microsoft.com/office/drawing/2014/main" id="{4B88CF03-5810-4A64-8E48-47E0DAA5D92D}"/>
              </a:ext>
            </a:extLst>
          </p:cNvPr>
          <p:cNvPicPr>
            <a:picLocks noChangeAspect="1"/>
          </p:cNvPicPr>
          <p:nvPr/>
        </p:nvPicPr>
        <p:blipFill>
          <a:blip r:embed="rId4"/>
          <a:stretch>
            <a:fillRect/>
          </a:stretch>
        </p:blipFill>
        <p:spPr>
          <a:xfrm>
            <a:off x="944976" y="810935"/>
            <a:ext cx="7627524" cy="658492"/>
          </a:xfrm>
          <a:prstGeom prst="rect">
            <a:avLst/>
          </a:prstGeom>
        </p:spPr>
      </p:pic>
      <p:sp>
        <p:nvSpPr>
          <p:cNvPr id="2" name="Arrow: Right 1">
            <a:extLst>
              <a:ext uri="{FF2B5EF4-FFF2-40B4-BE49-F238E27FC236}">
                <a16:creationId xmlns:a16="http://schemas.microsoft.com/office/drawing/2014/main" id="{25E810EF-A58B-4734-B8FC-16ABE8E10F6E}"/>
              </a:ext>
            </a:extLst>
          </p:cNvPr>
          <p:cNvSpPr/>
          <p:nvPr/>
        </p:nvSpPr>
        <p:spPr>
          <a:xfrm>
            <a:off x="4349931" y="1835888"/>
            <a:ext cx="653143" cy="22804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8231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ED6F2E-8475-4A8C-ABD2-268BA50A4134}"/>
              </a:ext>
            </a:extLst>
          </p:cNvPr>
          <p:cNvSpPr>
            <a:spLocks noGrp="1"/>
          </p:cNvSpPr>
          <p:nvPr>
            <p:ph type="body" sz="quarter" idx="20"/>
          </p:nvPr>
        </p:nvSpPr>
        <p:spPr/>
        <p:txBody>
          <a:bodyPr/>
          <a:lstStyle/>
          <a:p>
            <a:r>
              <a:rPr lang="en-US" sz="1800" dirty="0"/>
              <a:t>The Confirm Decision pop-up appears. </a:t>
            </a:r>
          </a:p>
          <a:p>
            <a:r>
              <a:rPr lang="en-US" sz="1800" dirty="0"/>
              <a:t>Click Yes Select Match.</a:t>
            </a:r>
          </a:p>
        </p:txBody>
      </p:sp>
      <p:pic>
        <p:nvPicPr>
          <p:cNvPr id="6" name="Picture Placeholder 5">
            <a:extLst>
              <a:ext uri="{FF2B5EF4-FFF2-40B4-BE49-F238E27FC236}">
                <a16:creationId xmlns:a16="http://schemas.microsoft.com/office/drawing/2014/main" id="{7497F388-043C-4D97-AC58-3C650E951456}"/>
              </a:ext>
            </a:extLst>
          </p:cNvPr>
          <p:cNvPicPr>
            <a:picLocks noGrp="1" noChangeAspect="1"/>
          </p:cNvPicPr>
          <p:nvPr>
            <p:ph type="pic" sz="quarter" idx="19"/>
          </p:nvPr>
        </p:nvPicPr>
        <p:blipFill>
          <a:blip r:embed="rId3"/>
          <a:srcRect t="749" b="749"/>
          <a:stretch>
            <a:fillRect/>
          </a:stretch>
        </p:blipFill>
        <p:spPr>
          <a:prstGeom prst="rect">
            <a:avLst/>
          </a:prstGeom>
        </p:spPr>
      </p:pic>
      <p:pic>
        <p:nvPicPr>
          <p:cNvPr id="10" name="Picture 9">
            <a:extLst>
              <a:ext uri="{FF2B5EF4-FFF2-40B4-BE49-F238E27FC236}">
                <a16:creationId xmlns:a16="http://schemas.microsoft.com/office/drawing/2014/main" id="{6CDF7A57-9064-4867-8B43-22CC90B9CD35}"/>
              </a:ext>
            </a:extLst>
          </p:cNvPr>
          <p:cNvPicPr>
            <a:picLocks noChangeAspect="1"/>
          </p:cNvPicPr>
          <p:nvPr/>
        </p:nvPicPr>
        <p:blipFill>
          <a:blip r:embed="rId4"/>
          <a:stretch>
            <a:fillRect/>
          </a:stretch>
        </p:blipFill>
        <p:spPr>
          <a:xfrm>
            <a:off x="1046576" y="836335"/>
            <a:ext cx="7627524" cy="658492"/>
          </a:xfrm>
          <a:prstGeom prst="rect">
            <a:avLst/>
          </a:prstGeom>
        </p:spPr>
      </p:pic>
      <p:sp>
        <p:nvSpPr>
          <p:cNvPr id="7" name="Rectangle 6">
            <a:extLst>
              <a:ext uri="{FF2B5EF4-FFF2-40B4-BE49-F238E27FC236}">
                <a16:creationId xmlns:a16="http://schemas.microsoft.com/office/drawing/2014/main" id="{D4D1B865-C1EA-47A4-8DCD-A87E0A963A1B}"/>
              </a:ext>
            </a:extLst>
          </p:cNvPr>
          <p:cNvSpPr/>
          <p:nvPr/>
        </p:nvSpPr>
        <p:spPr>
          <a:xfrm>
            <a:off x="927100" y="770773"/>
            <a:ext cx="10426698" cy="4493549"/>
          </a:xfrm>
          <a:prstGeom prst="rect">
            <a:avLst/>
          </a:prstGeom>
          <a:solidFill>
            <a:srgbClr val="262626">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D5E4386-6376-45A4-B411-EE1DAE85B002}"/>
              </a:ext>
            </a:extLst>
          </p:cNvPr>
          <p:cNvPicPr>
            <a:picLocks noChangeAspect="1"/>
          </p:cNvPicPr>
          <p:nvPr/>
        </p:nvPicPr>
        <p:blipFill>
          <a:blip r:embed="rId5"/>
          <a:stretch>
            <a:fillRect/>
          </a:stretch>
        </p:blipFill>
        <p:spPr>
          <a:xfrm>
            <a:off x="3729334" y="2291046"/>
            <a:ext cx="4733333" cy="1780952"/>
          </a:xfrm>
          <a:prstGeom prst="rect">
            <a:avLst/>
          </a:prstGeom>
        </p:spPr>
      </p:pic>
      <p:sp>
        <p:nvSpPr>
          <p:cNvPr id="9" name="Speech Bubble: Rectangle with Corners Rounded 8">
            <a:extLst>
              <a:ext uri="{FF2B5EF4-FFF2-40B4-BE49-F238E27FC236}">
                <a16:creationId xmlns:a16="http://schemas.microsoft.com/office/drawing/2014/main" id="{B30B86B2-253D-4257-8FE3-C4DA459853EA}"/>
              </a:ext>
            </a:extLst>
          </p:cNvPr>
          <p:cNvSpPr/>
          <p:nvPr/>
        </p:nvSpPr>
        <p:spPr>
          <a:xfrm>
            <a:off x="8462667" y="2727589"/>
            <a:ext cx="2349961" cy="730990"/>
          </a:xfrm>
          <a:prstGeom prst="wedgeRoundRectCallout">
            <a:avLst>
              <a:gd name="adj1" fmla="val -56873"/>
              <a:gd name="adj2" fmla="val 7595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a:t>
            </a:r>
          </a:p>
          <a:p>
            <a:pPr algn="ctr"/>
            <a:r>
              <a:rPr lang="en-US" dirty="0"/>
              <a:t>Yes Select Match</a:t>
            </a:r>
          </a:p>
        </p:txBody>
      </p:sp>
    </p:spTree>
    <p:extLst>
      <p:ext uri="{BB962C8B-B14F-4D97-AF65-F5344CB8AC3E}">
        <p14:creationId xmlns:p14="http://schemas.microsoft.com/office/powerpoint/2010/main" val="1741566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F0B29D-C494-48A0-A4FE-2A976BCA7B4E}"/>
              </a:ext>
            </a:extLst>
          </p:cNvPr>
          <p:cNvSpPr>
            <a:spLocks noGrp="1"/>
          </p:cNvSpPr>
          <p:nvPr>
            <p:ph type="body" sz="quarter" idx="20"/>
          </p:nvPr>
        </p:nvSpPr>
        <p:spPr/>
        <p:txBody>
          <a:bodyPr/>
          <a:lstStyle/>
          <a:p>
            <a:r>
              <a:rPr lang="en-US" dirty="0"/>
              <a:t>The user is returned to the Near Matches Found panel.</a:t>
            </a:r>
          </a:p>
          <a:p>
            <a:r>
              <a:rPr lang="en-US" dirty="0"/>
              <a:t>From here, the user can continue to resolve near matches or select the home button.</a:t>
            </a:r>
          </a:p>
        </p:txBody>
      </p:sp>
      <p:pic>
        <p:nvPicPr>
          <p:cNvPr id="13" name="Picture Placeholder 12">
            <a:extLst>
              <a:ext uri="{FF2B5EF4-FFF2-40B4-BE49-F238E27FC236}">
                <a16:creationId xmlns:a16="http://schemas.microsoft.com/office/drawing/2014/main" id="{B36BD326-9025-4C37-8C74-BFEEAFC76378}"/>
              </a:ext>
            </a:extLst>
          </p:cNvPr>
          <p:cNvPicPr>
            <a:picLocks noGrp="1" noChangeAspect="1"/>
          </p:cNvPicPr>
          <p:nvPr>
            <p:ph type="pic" sz="quarter" idx="19"/>
          </p:nvPr>
        </p:nvPicPr>
        <p:blipFill rotWithShape="1">
          <a:blip r:embed="rId3"/>
          <a:srcRect t="1255" b="1255"/>
          <a:stretch/>
        </p:blipFill>
        <p:spPr/>
      </p:pic>
    </p:spTree>
    <p:extLst>
      <p:ext uri="{BB962C8B-B14F-4D97-AF65-F5344CB8AC3E}">
        <p14:creationId xmlns:p14="http://schemas.microsoft.com/office/powerpoint/2010/main" val="1263243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ED6F2E-8475-4A8C-ABD2-268BA50A4134}"/>
              </a:ext>
            </a:extLst>
          </p:cNvPr>
          <p:cNvSpPr>
            <a:spLocks noGrp="1"/>
          </p:cNvSpPr>
          <p:nvPr>
            <p:ph type="body" sz="quarter" idx="20"/>
          </p:nvPr>
        </p:nvSpPr>
        <p:spPr>
          <a:xfrm>
            <a:off x="838199" y="5473336"/>
            <a:ext cx="10515599" cy="978264"/>
          </a:xfrm>
        </p:spPr>
        <p:txBody>
          <a:bodyPr/>
          <a:lstStyle/>
          <a:p>
            <a:r>
              <a:rPr lang="en-US" sz="1800" dirty="0"/>
              <a:t>Now let’s look at a No Match example. After reviewing the data for Oliver Jones, we have decided that none of the options are a match to the submission record. </a:t>
            </a:r>
          </a:p>
          <a:p>
            <a:r>
              <a:rPr lang="en-US" sz="1800" dirty="0"/>
              <a:t>Click No Match.</a:t>
            </a:r>
          </a:p>
        </p:txBody>
      </p:sp>
      <p:pic>
        <p:nvPicPr>
          <p:cNvPr id="16" name="Picture Placeholder 15">
            <a:extLst>
              <a:ext uri="{FF2B5EF4-FFF2-40B4-BE49-F238E27FC236}">
                <a16:creationId xmlns:a16="http://schemas.microsoft.com/office/drawing/2014/main" id="{E5D23B9D-D4B4-4A70-9BAE-C38CB6890A5C}"/>
              </a:ext>
            </a:extLst>
          </p:cNvPr>
          <p:cNvPicPr>
            <a:picLocks noGrp="1" noChangeAspect="1"/>
          </p:cNvPicPr>
          <p:nvPr>
            <p:ph type="pic" sz="quarter" idx="19"/>
          </p:nvPr>
        </p:nvPicPr>
        <p:blipFill rotWithShape="1">
          <a:blip r:embed="rId3"/>
          <a:srcRect t="3191" b="3191"/>
          <a:stretch/>
        </p:blipFill>
        <p:spPr/>
      </p:pic>
      <p:sp>
        <p:nvSpPr>
          <p:cNvPr id="9" name="Speech Bubble: Rectangle with Corners Rounded 8">
            <a:extLst>
              <a:ext uri="{FF2B5EF4-FFF2-40B4-BE49-F238E27FC236}">
                <a16:creationId xmlns:a16="http://schemas.microsoft.com/office/drawing/2014/main" id="{B30B86B2-253D-4257-8FE3-C4DA459853EA}"/>
              </a:ext>
            </a:extLst>
          </p:cNvPr>
          <p:cNvSpPr/>
          <p:nvPr/>
        </p:nvSpPr>
        <p:spPr>
          <a:xfrm>
            <a:off x="7261263" y="770773"/>
            <a:ext cx="2349961" cy="730990"/>
          </a:xfrm>
          <a:prstGeom prst="wedgeRoundRectCallout">
            <a:avLst>
              <a:gd name="adj1" fmla="val 87963"/>
              <a:gd name="adj2" fmla="val 6900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No Match</a:t>
            </a:r>
          </a:p>
        </p:txBody>
      </p:sp>
    </p:spTree>
    <p:extLst>
      <p:ext uri="{BB962C8B-B14F-4D97-AF65-F5344CB8AC3E}">
        <p14:creationId xmlns:p14="http://schemas.microsoft.com/office/powerpoint/2010/main" val="12952779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8BAC826-1BDB-4E0C-833F-327C62F2672C}"/>
              </a:ext>
            </a:extLst>
          </p:cNvPr>
          <p:cNvPicPr>
            <a:picLocks noGrp="1" noChangeAspect="1"/>
          </p:cNvPicPr>
          <p:nvPr>
            <p:ph type="pic" sz="quarter" idx="19"/>
          </p:nvPr>
        </p:nvPicPr>
        <p:blipFill rotWithShape="1">
          <a:blip r:embed="rId3"/>
          <a:srcRect t="3524" b="3524"/>
          <a:stretch/>
        </p:blipFill>
        <p:spPr/>
      </p:pic>
      <p:sp>
        <p:nvSpPr>
          <p:cNvPr id="3" name="Text Placeholder 2">
            <a:extLst>
              <a:ext uri="{FF2B5EF4-FFF2-40B4-BE49-F238E27FC236}">
                <a16:creationId xmlns:a16="http://schemas.microsoft.com/office/drawing/2014/main" id="{66ED6F2E-8475-4A8C-ABD2-268BA50A4134}"/>
              </a:ext>
            </a:extLst>
          </p:cNvPr>
          <p:cNvSpPr>
            <a:spLocks noGrp="1"/>
          </p:cNvSpPr>
          <p:nvPr>
            <p:ph type="body" sz="quarter" idx="20"/>
          </p:nvPr>
        </p:nvSpPr>
        <p:spPr>
          <a:xfrm>
            <a:off x="838199" y="5473336"/>
            <a:ext cx="10515599" cy="978264"/>
          </a:xfrm>
        </p:spPr>
        <p:txBody>
          <a:bodyPr/>
          <a:lstStyle/>
          <a:p>
            <a:r>
              <a:rPr lang="en-US" sz="1800" dirty="0"/>
              <a:t>Again, the Confirm Decision pop-up appears.</a:t>
            </a:r>
          </a:p>
          <a:p>
            <a:r>
              <a:rPr lang="en-US" sz="1800" dirty="0"/>
              <a:t>Click Yes Select No Match.</a:t>
            </a:r>
          </a:p>
        </p:txBody>
      </p:sp>
      <p:sp>
        <p:nvSpPr>
          <p:cNvPr id="9" name="Speech Bubble: Rectangle with Corners Rounded 8">
            <a:extLst>
              <a:ext uri="{FF2B5EF4-FFF2-40B4-BE49-F238E27FC236}">
                <a16:creationId xmlns:a16="http://schemas.microsoft.com/office/drawing/2014/main" id="{B30B86B2-253D-4257-8FE3-C4DA459853EA}"/>
              </a:ext>
            </a:extLst>
          </p:cNvPr>
          <p:cNvSpPr/>
          <p:nvPr/>
        </p:nvSpPr>
        <p:spPr>
          <a:xfrm>
            <a:off x="7350163" y="2768600"/>
            <a:ext cx="2349961" cy="730990"/>
          </a:xfrm>
          <a:prstGeom prst="wedgeRoundRectCallout">
            <a:avLst>
              <a:gd name="adj1" fmla="val -49848"/>
              <a:gd name="adj2" fmla="val -109947"/>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a:t>
            </a:r>
          </a:p>
          <a:p>
            <a:pPr algn="ctr"/>
            <a:r>
              <a:rPr lang="en-US" dirty="0"/>
              <a:t>Yes Select No Match</a:t>
            </a:r>
          </a:p>
        </p:txBody>
      </p:sp>
    </p:spTree>
    <p:extLst>
      <p:ext uri="{BB962C8B-B14F-4D97-AF65-F5344CB8AC3E}">
        <p14:creationId xmlns:p14="http://schemas.microsoft.com/office/powerpoint/2010/main" val="29788235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FC0A65D-584F-45DA-8FD5-47328054DE31}"/>
              </a:ext>
            </a:extLst>
          </p:cNvPr>
          <p:cNvPicPr>
            <a:picLocks noGrp="1" noChangeAspect="1"/>
          </p:cNvPicPr>
          <p:nvPr>
            <p:ph type="pic" sz="quarter" idx="19"/>
          </p:nvPr>
        </p:nvPicPr>
        <p:blipFill rotWithShape="1">
          <a:blip r:embed="rId3"/>
          <a:srcRect l="904" r="904"/>
          <a:stretch/>
        </p:blipFill>
        <p:spPr/>
      </p:pic>
      <p:sp>
        <p:nvSpPr>
          <p:cNvPr id="3" name="Text Placeholder 2">
            <a:extLst>
              <a:ext uri="{FF2B5EF4-FFF2-40B4-BE49-F238E27FC236}">
                <a16:creationId xmlns:a16="http://schemas.microsoft.com/office/drawing/2014/main" id="{2C0C305B-59BC-4010-A6B4-CAC123D3AE13}"/>
              </a:ext>
            </a:extLst>
          </p:cNvPr>
          <p:cNvSpPr>
            <a:spLocks noGrp="1"/>
          </p:cNvSpPr>
          <p:nvPr>
            <p:ph type="body" sz="quarter" idx="20"/>
          </p:nvPr>
        </p:nvSpPr>
        <p:spPr>
          <a:xfrm>
            <a:off x="838199" y="5423641"/>
            <a:ext cx="10515599" cy="862149"/>
          </a:xfrm>
        </p:spPr>
        <p:txBody>
          <a:bodyPr/>
          <a:lstStyle/>
          <a:p>
            <a:r>
              <a:rPr lang="en-US" sz="1600" dirty="0"/>
              <a:t>When selecting No Match, the No Match Decision Panel appears on the top of the page. If there are additional Near Matches to be resolved in the batch, the No Match Decision panel will contain the option to View the Pending Near Match List. If there are no additional near matches in the batch, the No Match Decision Panel will contain the options to View Home Page or View Transaction Details. </a:t>
            </a:r>
          </a:p>
        </p:txBody>
      </p:sp>
      <p:sp>
        <p:nvSpPr>
          <p:cNvPr id="6" name="Rectangle 5">
            <a:extLst>
              <a:ext uri="{FF2B5EF4-FFF2-40B4-BE49-F238E27FC236}">
                <a16:creationId xmlns:a16="http://schemas.microsoft.com/office/drawing/2014/main" id="{12ABB88A-2200-4A9D-B365-70C2D7AC2877}"/>
              </a:ext>
            </a:extLst>
          </p:cNvPr>
          <p:cNvSpPr/>
          <p:nvPr/>
        </p:nvSpPr>
        <p:spPr>
          <a:xfrm>
            <a:off x="838199" y="770773"/>
            <a:ext cx="10515599" cy="82290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C525245-740C-4388-B90E-220DF3982797}"/>
              </a:ext>
            </a:extLst>
          </p:cNvPr>
          <p:cNvPicPr>
            <a:picLocks noChangeAspect="1"/>
          </p:cNvPicPr>
          <p:nvPr/>
        </p:nvPicPr>
        <p:blipFill>
          <a:blip r:embed="rId4"/>
          <a:stretch>
            <a:fillRect/>
          </a:stretch>
        </p:blipFill>
        <p:spPr>
          <a:xfrm>
            <a:off x="9962769" y="1024498"/>
            <a:ext cx="1341326" cy="335332"/>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13D065A2-FF61-4D81-BED5-0855A5A542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087" y="847018"/>
            <a:ext cx="4570413" cy="715848"/>
          </a:xfrm>
          <a:prstGeom prst="rect">
            <a:avLst/>
          </a:prstGeom>
        </p:spPr>
      </p:pic>
    </p:spTree>
    <p:extLst>
      <p:ext uri="{BB962C8B-B14F-4D97-AF65-F5344CB8AC3E}">
        <p14:creationId xmlns:p14="http://schemas.microsoft.com/office/powerpoint/2010/main" val="34541376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FC0A65D-584F-45DA-8FD5-47328054DE31}"/>
              </a:ext>
            </a:extLst>
          </p:cNvPr>
          <p:cNvPicPr>
            <a:picLocks noGrp="1" noChangeAspect="1"/>
          </p:cNvPicPr>
          <p:nvPr>
            <p:ph type="pic" sz="quarter" idx="19"/>
          </p:nvPr>
        </p:nvPicPr>
        <p:blipFill rotWithShape="1">
          <a:blip r:embed="rId3"/>
          <a:srcRect l="904" r="904"/>
          <a:stretch/>
        </p:blipFill>
        <p:spPr/>
      </p:pic>
      <p:sp>
        <p:nvSpPr>
          <p:cNvPr id="3" name="Text Placeholder 2">
            <a:extLst>
              <a:ext uri="{FF2B5EF4-FFF2-40B4-BE49-F238E27FC236}">
                <a16:creationId xmlns:a16="http://schemas.microsoft.com/office/drawing/2014/main" id="{2C0C305B-59BC-4010-A6B4-CAC123D3AE13}"/>
              </a:ext>
            </a:extLst>
          </p:cNvPr>
          <p:cNvSpPr>
            <a:spLocks noGrp="1"/>
          </p:cNvSpPr>
          <p:nvPr>
            <p:ph type="body" sz="quarter" idx="20"/>
          </p:nvPr>
        </p:nvSpPr>
        <p:spPr/>
        <p:txBody>
          <a:bodyPr/>
          <a:lstStyle/>
          <a:p>
            <a:r>
              <a:rPr lang="en-US" dirty="0"/>
              <a:t>The user can select View Pending Near Match List to view other near matches in the batch.</a:t>
            </a:r>
          </a:p>
        </p:txBody>
      </p:sp>
      <p:pic>
        <p:nvPicPr>
          <p:cNvPr id="6" name="Picture 5">
            <a:extLst>
              <a:ext uri="{FF2B5EF4-FFF2-40B4-BE49-F238E27FC236}">
                <a16:creationId xmlns:a16="http://schemas.microsoft.com/office/drawing/2014/main" id="{2C4EA827-D667-4896-AC3E-418BD39D95A8}"/>
              </a:ext>
            </a:extLst>
          </p:cNvPr>
          <p:cNvPicPr>
            <a:picLocks noChangeAspect="1"/>
          </p:cNvPicPr>
          <p:nvPr/>
        </p:nvPicPr>
        <p:blipFill>
          <a:blip r:embed="rId4"/>
          <a:stretch>
            <a:fillRect/>
          </a:stretch>
        </p:blipFill>
        <p:spPr>
          <a:xfrm>
            <a:off x="9962769" y="1024498"/>
            <a:ext cx="1341326" cy="335332"/>
          </a:xfrm>
          <a:prstGeom prst="rect">
            <a:avLst/>
          </a:prstGeom>
        </p:spPr>
      </p:pic>
      <p:sp>
        <p:nvSpPr>
          <p:cNvPr id="2" name="Speech Bubble: Rectangle with Corners Rounded 1">
            <a:extLst>
              <a:ext uri="{FF2B5EF4-FFF2-40B4-BE49-F238E27FC236}">
                <a16:creationId xmlns:a16="http://schemas.microsoft.com/office/drawing/2014/main" id="{2C4B9777-A88C-4953-A2EC-F8AF16785326}"/>
              </a:ext>
            </a:extLst>
          </p:cNvPr>
          <p:cNvSpPr/>
          <p:nvPr/>
        </p:nvSpPr>
        <p:spPr>
          <a:xfrm>
            <a:off x="6788427" y="895178"/>
            <a:ext cx="2316922" cy="673100"/>
          </a:xfrm>
          <a:prstGeom prst="wedgeRoundRectCallout">
            <a:avLst>
              <a:gd name="adj1" fmla="val 89347"/>
              <a:gd name="adj2" fmla="val -1863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Select View Pending Near Match List</a:t>
            </a:r>
          </a:p>
        </p:txBody>
      </p:sp>
      <p:pic>
        <p:nvPicPr>
          <p:cNvPr id="7" name="Picture 6" descr="Graphical user interface, text, application&#10;&#10;Description automatically generated">
            <a:extLst>
              <a:ext uri="{FF2B5EF4-FFF2-40B4-BE49-F238E27FC236}">
                <a16:creationId xmlns:a16="http://schemas.microsoft.com/office/drawing/2014/main" id="{F5F165BD-CA1A-42E4-8684-30F1057548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1087" y="847018"/>
            <a:ext cx="4570413" cy="715848"/>
          </a:xfrm>
          <a:prstGeom prst="rect">
            <a:avLst/>
          </a:prstGeom>
        </p:spPr>
      </p:pic>
    </p:spTree>
    <p:extLst>
      <p:ext uri="{BB962C8B-B14F-4D97-AF65-F5344CB8AC3E}">
        <p14:creationId xmlns:p14="http://schemas.microsoft.com/office/powerpoint/2010/main" val="1359229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8FDC17B-A0E5-42A1-A853-59A919989441}"/>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FE6725D-8C92-4FE0-BEBE-7ACE4DDDA34C}"/>
              </a:ext>
            </a:extLst>
          </p:cNvPr>
          <p:cNvSpPr>
            <a:spLocks noGrp="1"/>
          </p:cNvSpPr>
          <p:nvPr>
            <p:ph type="body" sz="quarter" idx="11"/>
          </p:nvPr>
        </p:nvSpPr>
        <p:spPr/>
        <p:txBody>
          <a:bodyPr/>
          <a:lstStyle/>
          <a:p>
            <a:r>
              <a:rPr lang="en-US" dirty="0"/>
              <a:t>Select the best answer on your screen.</a:t>
            </a:r>
          </a:p>
        </p:txBody>
      </p:sp>
      <p:sp>
        <p:nvSpPr>
          <p:cNvPr id="5" name="Text Placeholder 4">
            <a:extLst>
              <a:ext uri="{FF2B5EF4-FFF2-40B4-BE49-F238E27FC236}">
                <a16:creationId xmlns:a16="http://schemas.microsoft.com/office/drawing/2014/main" id="{72273323-CE9B-4C2C-87BF-5AAB541A39E5}"/>
              </a:ext>
            </a:extLst>
          </p:cNvPr>
          <p:cNvSpPr>
            <a:spLocks noGrp="1"/>
          </p:cNvSpPr>
          <p:nvPr>
            <p:ph type="body" sz="quarter" idx="12"/>
          </p:nvPr>
        </p:nvSpPr>
        <p:spPr/>
        <p:txBody>
          <a:bodyPr/>
          <a:lstStyle/>
          <a:p>
            <a:r>
              <a:rPr lang="en-US" dirty="0"/>
              <a:t>Poll #3</a:t>
            </a:r>
          </a:p>
        </p:txBody>
      </p:sp>
    </p:spTree>
    <p:extLst>
      <p:ext uri="{BB962C8B-B14F-4D97-AF65-F5344CB8AC3E}">
        <p14:creationId xmlns:p14="http://schemas.microsoft.com/office/powerpoint/2010/main" val="1784861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0A0D266-2184-4E98-9DF6-12CEE253D323}"/>
              </a:ext>
            </a:extLst>
          </p:cNvPr>
          <p:cNvSpPr>
            <a:spLocks noGrp="1"/>
          </p:cNvSpPr>
          <p:nvPr>
            <p:ph type="title"/>
          </p:nvPr>
        </p:nvSpPr>
        <p:spPr/>
        <p:txBody>
          <a:bodyPr/>
          <a:lstStyle/>
          <a:p>
            <a:r>
              <a:rPr lang="en-US" dirty="0"/>
              <a:t>Key Concepts</a:t>
            </a:r>
          </a:p>
        </p:txBody>
      </p:sp>
      <p:sp>
        <p:nvSpPr>
          <p:cNvPr id="12" name="Text Placeholder 11">
            <a:extLst>
              <a:ext uri="{FF2B5EF4-FFF2-40B4-BE49-F238E27FC236}">
                <a16:creationId xmlns:a16="http://schemas.microsoft.com/office/drawing/2014/main" id="{4E475808-CB4E-4DE8-8837-81E15E0CBAA7}"/>
              </a:ext>
            </a:extLst>
          </p:cNvPr>
          <p:cNvSpPr>
            <a:spLocks noGrp="1"/>
          </p:cNvSpPr>
          <p:nvPr>
            <p:ph type="body" sz="quarter" idx="12"/>
          </p:nvPr>
        </p:nvSpPr>
        <p:spPr/>
        <p:txBody>
          <a:bodyPr/>
          <a:lstStyle/>
          <a:p>
            <a:r>
              <a:rPr lang="en-US" dirty="0"/>
              <a:t>Batches</a:t>
            </a:r>
          </a:p>
        </p:txBody>
      </p:sp>
      <p:sp>
        <p:nvSpPr>
          <p:cNvPr id="13" name="Text Placeholder 12">
            <a:extLst>
              <a:ext uri="{FF2B5EF4-FFF2-40B4-BE49-F238E27FC236}">
                <a16:creationId xmlns:a16="http://schemas.microsoft.com/office/drawing/2014/main" id="{9DA86E59-6097-4C63-9A24-BD3D56592635}"/>
              </a:ext>
            </a:extLst>
          </p:cNvPr>
          <p:cNvSpPr>
            <a:spLocks noGrp="1"/>
          </p:cNvSpPr>
          <p:nvPr>
            <p:ph type="body" sz="quarter" idx="13"/>
          </p:nvPr>
        </p:nvSpPr>
        <p:spPr>
          <a:xfrm>
            <a:off x="4692196" y="4303485"/>
            <a:ext cx="3759200" cy="558800"/>
          </a:xfrm>
        </p:spPr>
        <p:txBody>
          <a:bodyPr/>
          <a:lstStyle/>
          <a:p>
            <a:r>
              <a:rPr lang="en-US" dirty="0"/>
              <a:t>Transactions</a:t>
            </a:r>
          </a:p>
        </p:txBody>
      </p:sp>
      <p:sp>
        <p:nvSpPr>
          <p:cNvPr id="14" name="Text Placeholder 13">
            <a:extLst>
              <a:ext uri="{FF2B5EF4-FFF2-40B4-BE49-F238E27FC236}">
                <a16:creationId xmlns:a16="http://schemas.microsoft.com/office/drawing/2014/main" id="{4D9B93F9-6E64-4809-84A7-F547F00BDE1F}"/>
              </a:ext>
            </a:extLst>
          </p:cNvPr>
          <p:cNvSpPr>
            <a:spLocks noGrp="1"/>
          </p:cNvSpPr>
          <p:nvPr>
            <p:ph type="body" sz="quarter" idx="14"/>
          </p:nvPr>
        </p:nvSpPr>
        <p:spPr>
          <a:xfrm>
            <a:off x="3637708" y="2740697"/>
            <a:ext cx="4813688" cy="1074593"/>
          </a:xfrm>
        </p:spPr>
        <p:txBody>
          <a:bodyPr/>
          <a:lstStyle/>
          <a:p>
            <a:pPr marL="0" indent="0">
              <a:buNone/>
            </a:pPr>
            <a:r>
              <a:rPr lang="en-US" sz="1800" dirty="0">
                <a:solidFill>
                  <a:schemeClr val="tx1"/>
                </a:solidFill>
                <a:latin typeface="Avenir LT Std 45 Book" panose="020B0502020203020204" pitchFamily="34" charset="0"/>
              </a:rPr>
              <a:t>A group of input records submitted to the system at the same time which are stored as a group and can be referred to by Batch Number.</a:t>
            </a:r>
            <a:endParaRPr lang="en-US" sz="1800" dirty="0">
              <a:solidFill>
                <a:schemeClr val="tx1"/>
              </a:solidFill>
            </a:endParaRPr>
          </a:p>
        </p:txBody>
      </p:sp>
      <p:sp>
        <p:nvSpPr>
          <p:cNvPr id="15" name="Text Placeholder 14">
            <a:extLst>
              <a:ext uri="{FF2B5EF4-FFF2-40B4-BE49-F238E27FC236}">
                <a16:creationId xmlns:a16="http://schemas.microsoft.com/office/drawing/2014/main" id="{E8E570E6-CB4A-41BA-87B9-F1C9FDD9C924}"/>
              </a:ext>
            </a:extLst>
          </p:cNvPr>
          <p:cNvSpPr>
            <a:spLocks noGrp="1"/>
          </p:cNvSpPr>
          <p:nvPr>
            <p:ph type="body" sz="quarter" idx="15"/>
          </p:nvPr>
        </p:nvSpPr>
        <p:spPr/>
        <p:txBody>
          <a:bodyPr/>
          <a:lstStyle/>
          <a:p>
            <a:pPr algn="r"/>
            <a:r>
              <a:rPr lang="en-US" sz="2000" dirty="0">
                <a:latin typeface="Avenir LT Std 45 Book" panose="020B0502020203020204" pitchFamily="34" charset="0"/>
              </a:rPr>
              <a:t>Individual records within a batch. Individual transactions may be accessed before an entire batch is finished processing.</a:t>
            </a:r>
          </a:p>
        </p:txBody>
      </p:sp>
    </p:spTree>
    <p:extLst>
      <p:ext uri="{BB962C8B-B14F-4D97-AF65-F5344CB8AC3E}">
        <p14:creationId xmlns:p14="http://schemas.microsoft.com/office/powerpoint/2010/main" val="38263762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1734871" y="1905937"/>
            <a:ext cx="9522742" cy="4233606"/>
          </a:xfrm>
        </p:spPr>
        <p:txBody>
          <a:bodyPr/>
          <a:lstStyle/>
          <a:p>
            <a:pPr marL="0" indent="0">
              <a:lnSpc>
                <a:spcPct val="130000"/>
              </a:lnSpc>
              <a:buNone/>
            </a:pPr>
            <a:r>
              <a:rPr lang="en-US" sz="2800" dirty="0">
                <a:solidFill>
                  <a:schemeClr val="tx1"/>
                </a:solidFill>
              </a:rPr>
              <a:t>What are the three possible resolutions for a Near Match? </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Match, Input, Validation.</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Near Match, No Match, Input Record.</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Match, No Match, Cance</a:t>
            </a:r>
            <a:r>
              <a:rPr lang="en-US" sz="2800" dirty="0">
                <a:latin typeface="Avenir LT Std 45 Book" panose="020B0502020203020204" pitchFamily="34" charset="0"/>
              </a:rPr>
              <a:t>l Record.</a:t>
            </a:r>
            <a:endParaRPr lang="en-US" sz="2800" dirty="0">
              <a:solidFill>
                <a:schemeClr val="tx1"/>
              </a:solidFill>
              <a:latin typeface="Avenir LT Std 45 Book" panose="020B0502020203020204" pitchFamily="34" charset="0"/>
            </a:endParaRP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#3</a:t>
            </a:r>
          </a:p>
        </p:txBody>
      </p:sp>
    </p:spTree>
    <p:extLst>
      <p:ext uri="{BB962C8B-B14F-4D97-AF65-F5344CB8AC3E}">
        <p14:creationId xmlns:p14="http://schemas.microsoft.com/office/powerpoint/2010/main" val="1014947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1734871" y="1905937"/>
            <a:ext cx="9552722" cy="4233606"/>
          </a:xfrm>
        </p:spPr>
        <p:txBody>
          <a:bodyPr/>
          <a:lstStyle/>
          <a:p>
            <a:pPr marL="0" indent="0">
              <a:lnSpc>
                <a:spcPct val="130000"/>
              </a:lnSpc>
              <a:buNone/>
            </a:pPr>
            <a:r>
              <a:rPr lang="en-US" sz="2800" dirty="0">
                <a:solidFill>
                  <a:schemeClr val="bg1">
                    <a:lumMod val="50000"/>
                  </a:schemeClr>
                </a:solidFill>
              </a:rPr>
              <a:t>What are the three possible resolutions for a Near Match? </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Match, Input, Validation</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Near Match, No Match, Input Record</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Match, No Match, Cance</a:t>
            </a:r>
            <a:r>
              <a:rPr lang="en-US" sz="2800" dirty="0">
                <a:latin typeface="Avenir LT Std 45 Book" panose="020B0502020203020204" pitchFamily="34" charset="0"/>
              </a:rPr>
              <a:t>l Record</a:t>
            </a:r>
            <a:endParaRPr lang="en-US" sz="2800" dirty="0">
              <a:solidFill>
                <a:schemeClr val="tx1"/>
              </a:solidFill>
              <a:latin typeface="Avenir LT Std 45 Book" panose="020B0502020203020204" pitchFamily="34" charset="0"/>
            </a:endParaRP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All of the above</a:t>
            </a:r>
          </a:p>
          <a:p>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#3</a:t>
            </a:r>
          </a:p>
        </p:txBody>
      </p:sp>
    </p:spTree>
    <p:extLst>
      <p:ext uri="{BB962C8B-B14F-4D97-AF65-F5344CB8AC3E}">
        <p14:creationId xmlns:p14="http://schemas.microsoft.com/office/powerpoint/2010/main" val="32565510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2DFC919-47EB-424A-AB1E-073375147529}"/>
              </a:ext>
            </a:extLst>
          </p:cNvPr>
          <p:cNvSpPr>
            <a:spLocks noGrp="1"/>
          </p:cNvSpPr>
          <p:nvPr>
            <p:ph type="body" sz="quarter" idx="11"/>
          </p:nvPr>
        </p:nvSpPr>
        <p:spPr/>
        <p:txBody>
          <a:bodyPr/>
          <a:lstStyle/>
          <a:p>
            <a:r>
              <a:rPr lang="en-US" dirty="0"/>
              <a:t>Downloading Match Records</a:t>
            </a:r>
          </a:p>
        </p:txBody>
      </p:sp>
    </p:spTree>
    <p:extLst>
      <p:ext uri="{BB962C8B-B14F-4D97-AF65-F5344CB8AC3E}">
        <p14:creationId xmlns:p14="http://schemas.microsoft.com/office/powerpoint/2010/main" val="39982522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89973C-0492-46B8-87D8-F92096509ED6}"/>
              </a:ext>
            </a:extLst>
          </p:cNvPr>
          <p:cNvSpPr>
            <a:spLocks noGrp="1"/>
          </p:cNvSpPr>
          <p:nvPr>
            <p:ph type="body" sz="quarter" idx="20"/>
          </p:nvPr>
        </p:nvSpPr>
        <p:spPr>
          <a:xfrm>
            <a:off x="838199" y="5654095"/>
            <a:ext cx="10515599" cy="862149"/>
          </a:xfrm>
        </p:spPr>
        <p:txBody>
          <a:bodyPr/>
          <a:lstStyle/>
          <a:p>
            <a:r>
              <a:rPr lang="en-US" sz="1800" dirty="0"/>
              <a:t>We are back on the home screen where we can view the Pending-5 most recent and Completed-5 most recent. Let’s look at batch 12266. Click Download.</a:t>
            </a:r>
          </a:p>
        </p:txBody>
      </p:sp>
      <p:pic>
        <p:nvPicPr>
          <p:cNvPr id="25" name="Picture Placeholder 24">
            <a:extLst>
              <a:ext uri="{FF2B5EF4-FFF2-40B4-BE49-F238E27FC236}">
                <a16:creationId xmlns:a16="http://schemas.microsoft.com/office/drawing/2014/main" id="{BF027058-0F2B-4EAD-9F29-C9B34C12840D}"/>
              </a:ext>
            </a:extLst>
          </p:cNvPr>
          <p:cNvPicPr>
            <a:picLocks noGrp="1" noChangeAspect="1"/>
          </p:cNvPicPr>
          <p:nvPr>
            <p:ph type="pic" sz="quarter" idx="19"/>
          </p:nvPr>
        </p:nvPicPr>
        <p:blipFill rotWithShape="1">
          <a:blip r:embed="rId3"/>
          <a:srcRect t="4184" b="4184"/>
          <a:stretch/>
        </p:blipFill>
        <p:spPr/>
      </p:pic>
      <p:pic>
        <p:nvPicPr>
          <p:cNvPr id="27" name="Picture 26">
            <a:extLst>
              <a:ext uri="{FF2B5EF4-FFF2-40B4-BE49-F238E27FC236}">
                <a16:creationId xmlns:a16="http://schemas.microsoft.com/office/drawing/2014/main" id="{C93C40F5-3E28-4711-B77F-F44F7B66B988}"/>
              </a:ext>
            </a:extLst>
          </p:cNvPr>
          <p:cNvPicPr>
            <a:picLocks noChangeAspect="1"/>
          </p:cNvPicPr>
          <p:nvPr/>
        </p:nvPicPr>
        <p:blipFill>
          <a:blip r:embed="rId4"/>
          <a:stretch>
            <a:fillRect/>
          </a:stretch>
        </p:blipFill>
        <p:spPr>
          <a:xfrm>
            <a:off x="9553003" y="4892893"/>
            <a:ext cx="1485714" cy="742857"/>
          </a:xfrm>
          <a:prstGeom prst="rect">
            <a:avLst/>
          </a:prstGeom>
        </p:spPr>
      </p:pic>
      <p:sp>
        <p:nvSpPr>
          <p:cNvPr id="28" name="Speech Bubble: Rectangle with Corners Rounded 27">
            <a:extLst>
              <a:ext uri="{FF2B5EF4-FFF2-40B4-BE49-F238E27FC236}">
                <a16:creationId xmlns:a16="http://schemas.microsoft.com/office/drawing/2014/main" id="{777B9A3E-E75C-44C7-8BF3-39DD31641BFB}"/>
              </a:ext>
            </a:extLst>
          </p:cNvPr>
          <p:cNvSpPr/>
          <p:nvPr/>
        </p:nvSpPr>
        <p:spPr>
          <a:xfrm>
            <a:off x="9553003" y="4015228"/>
            <a:ext cx="1228411" cy="578995"/>
          </a:xfrm>
          <a:prstGeom prst="wedgeRoundRectCallout">
            <a:avLst>
              <a:gd name="adj1" fmla="val -19967"/>
              <a:gd name="adj2" fmla="val 11759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Download</a:t>
            </a:r>
          </a:p>
        </p:txBody>
      </p:sp>
    </p:spTree>
    <p:extLst>
      <p:ext uri="{BB962C8B-B14F-4D97-AF65-F5344CB8AC3E}">
        <p14:creationId xmlns:p14="http://schemas.microsoft.com/office/powerpoint/2010/main" val="11380908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7AD4B0-CF8F-40AB-A2EE-E93D54B09193}"/>
              </a:ext>
            </a:extLst>
          </p:cNvPr>
          <p:cNvSpPr>
            <a:spLocks noGrp="1"/>
          </p:cNvSpPr>
          <p:nvPr>
            <p:ph type="body" sz="quarter" idx="20"/>
          </p:nvPr>
        </p:nvSpPr>
        <p:spPr/>
        <p:txBody>
          <a:bodyPr/>
          <a:lstStyle/>
          <a:p>
            <a:r>
              <a:rPr lang="en-US" dirty="0"/>
              <a:t>On the batch profile page, select the file format DirectMatch Index and click Generate Extract. The user can then refresh the page if needed and download the file.</a:t>
            </a:r>
          </a:p>
          <a:p>
            <a:endParaRPr lang="en-US" dirty="0"/>
          </a:p>
        </p:txBody>
      </p:sp>
      <p:pic>
        <p:nvPicPr>
          <p:cNvPr id="17" name="Picture Placeholder 16">
            <a:extLst>
              <a:ext uri="{FF2B5EF4-FFF2-40B4-BE49-F238E27FC236}">
                <a16:creationId xmlns:a16="http://schemas.microsoft.com/office/drawing/2014/main" id="{79FA9A0D-6C74-47E1-B428-5B0F4D14EB78}"/>
              </a:ext>
            </a:extLst>
          </p:cNvPr>
          <p:cNvPicPr>
            <a:picLocks noGrp="1" noChangeAspect="1"/>
          </p:cNvPicPr>
          <p:nvPr>
            <p:ph type="pic" sz="quarter" idx="19"/>
          </p:nvPr>
        </p:nvPicPr>
        <p:blipFill rotWithShape="1">
          <a:blip r:embed="rId3"/>
          <a:srcRect t="1136" b="1136"/>
          <a:stretch/>
        </p:blipFill>
        <p:spPr/>
      </p:pic>
      <p:pic>
        <p:nvPicPr>
          <p:cNvPr id="13" name="Picture 12">
            <a:extLst>
              <a:ext uri="{FF2B5EF4-FFF2-40B4-BE49-F238E27FC236}">
                <a16:creationId xmlns:a16="http://schemas.microsoft.com/office/drawing/2014/main" id="{14D87A73-03C5-4138-9D9E-DFB666AF83B4}"/>
              </a:ext>
            </a:extLst>
          </p:cNvPr>
          <p:cNvPicPr>
            <a:picLocks noChangeAspect="1"/>
          </p:cNvPicPr>
          <p:nvPr/>
        </p:nvPicPr>
        <p:blipFill>
          <a:blip r:embed="rId4"/>
          <a:stretch>
            <a:fillRect/>
          </a:stretch>
        </p:blipFill>
        <p:spPr>
          <a:xfrm>
            <a:off x="1142528" y="2234347"/>
            <a:ext cx="7498730" cy="3029975"/>
          </a:xfrm>
          <a:prstGeom prst="rect">
            <a:avLst/>
          </a:prstGeom>
        </p:spPr>
      </p:pic>
      <p:sp>
        <p:nvSpPr>
          <p:cNvPr id="19" name="Speech Bubble: Rectangle with Corners Rounded 18">
            <a:extLst>
              <a:ext uri="{FF2B5EF4-FFF2-40B4-BE49-F238E27FC236}">
                <a16:creationId xmlns:a16="http://schemas.microsoft.com/office/drawing/2014/main" id="{7FDA7A19-4E02-4209-8623-BDAACF9FB72D}"/>
              </a:ext>
            </a:extLst>
          </p:cNvPr>
          <p:cNvSpPr/>
          <p:nvPr/>
        </p:nvSpPr>
        <p:spPr>
          <a:xfrm>
            <a:off x="6095998" y="4072127"/>
            <a:ext cx="2105246" cy="606056"/>
          </a:xfrm>
          <a:prstGeom prst="wedgeRoundRectCallout">
            <a:avLst>
              <a:gd name="adj1" fmla="val 36468"/>
              <a:gd name="adj2" fmla="val 103355"/>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a:t>
            </a:r>
          </a:p>
          <a:p>
            <a:pPr algn="ctr"/>
            <a:r>
              <a:rPr lang="en-US" dirty="0"/>
              <a:t>Generate Extract</a:t>
            </a:r>
          </a:p>
        </p:txBody>
      </p:sp>
    </p:spTree>
    <p:extLst>
      <p:ext uri="{BB962C8B-B14F-4D97-AF65-F5344CB8AC3E}">
        <p14:creationId xmlns:p14="http://schemas.microsoft.com/office/powerpoint/2010/main" val="37162222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745D24-FE8F-46B1-A44D-698766BC1398}"/>
              </a:ext>
            </a:extLst>
          </p:cNvPr>
          <p:cNvSpPr>
            <a:spLocks noGrp="1"/>
          </p:cNvSpPr>
          <p:nvPr>
            <p:ph type="title"/>
          </p:nvPr>
        </p:nvSpPr>
        <p:spPr/>
        <p:txBody>
          <a:bodyPr/>
          <a:lstStyle/>
          <a:p>
            <a:r>
              <a:rPr lang="en-US" b="0" dirty="0">
                <a:latin typeface="Avenir LT Std 45 Book" panose="020B0502020203020204" pitchFamily="34" charset="0"/>
              </a:rPr>
              <a:t>The DirectMatch Download</a:t>
            </a:r>
            <a:endParaRPr lang="en-US" dirty="0"/>
          </a:p>
        </p:txBody>
      </p:sp>
      <p:sp>
        <p:nvSpPr>
          <p:cNvPr id="6" name="Text Placeholder 5">
            <a:extLst>
              <a:ext uri="{FF2B5EF4-FFF2-40B4-BE49-F238E27FC236}">
                <a16:creationId xmlns:a16="http://schemas.microsoft.com/office/drawing/2014/main" id="{F7254026-FF64-4A8B-8E03-B3CC8A05489F}"/>
              </a:ext>
            </a:extLst>
          </p:cNvPr>
          <p:cNvSpPr>
            <a:spLocks noGrp="1"/>
          </p:cNvSpPr>
          <p:nvPr>
            <p:ph type="body" sz="quarter" idx="19"/>
          </p:nvPr>
        </p:nvSpPr>
        <p:spPr/>
        <p:txBody>
          <a:bodyPr/>
          <a:lstStyle/>
          <a:p>
            <a:pPr>
              <a:lnSpc>
                <a:spcPct val="150000"/>
              </a:lnSpc>
              <a:spcBef>
                <a:spcPts val="0"/>
              </a:spcBef>
              <a:buFont typeface="Wingdings" panose="05000000000000000000" pitchFamily="2" charset="2"/>
              <a:buChar char="ü"/>
            </a:pPr>
            <a:r>
              <a:rPr lang="en-US" sz="2400" dirty="0">
                <a:latin typeface="Avenir LT Std 45 Book" panose="020B0502020203020204" pitchFamily="34" charset="0"/>
              </a:rPr>
              <a:t>Includes the students which were matched during the specific file or Batch upload.</a:t>
            </a:r>
          </a:p>
          <a:p>
            <a:pPr>
              <a:lnSpc>
                <a:spcPct val="150000"/>
              </a:lnSpc>
              <a:spcBef>
                <a:spcPts val="0"/>
              </a:spcBef>
              <a:buFont typeface="Wingdings" panose="05000000000000000000" pitchFamily="2" charset="2"/>
              <a:buChar char="ü"/>
            </a:pPr>
            <a:r>
              <a:rPr lang="en-US" sz="2400" dirty="0">
                <a:latin typeface="Avenir LT Std 45 Book" panose="020B0502020203020204" pitchFamily="34" charset="0"/>
              </a:rPr>
              <a:t>The export does not include students that were matched previously in the same school year.</a:t>
            </a:r>
          </a:p>
          <a:p>
            <a:pPr marL="0" indent="0">
              <a:buNone/>
            </a:pPr>
            <a:endParaRPr lang="en-US" dirty="0"/>
          </a:p>
        </p:txBody>
      </p:sp>
    </p:spTree>
    <p:extLst>
      <p:ext uri="{BB962C8B-B14F-4D97-AF65-F5344CB8AC3E}">
        <p14:creationId xmlns:p14="http://schemas.microsoft.com/office/powerpoint/2010/main" val="16272479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6A2B3A7-87BF-4692-8D38-A099FFDE8809}"/>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CFE6725D-8C92-4FE0-BEBE-7ACE4DDDA34C}"/>
              </a:ext>
            </a:extLst>
          </p:cNvPr>
          <p:cNvSpPr>
            <a:spLocks noGrp="1"/>
          </p:cNvSpPr>
          <p:nvPr>
            <p:ph type="body" sz="quarter" idx="11"/>
          </p:nvPr>
        </p:nvSpPr>
        <p:spPr/>
        <p:txBody>
          <a:bodyPr/>
          <a:lstStyle/>
          <a:p>
            <a:r>
              <a:rPr lang="en-US" dirty="0"/>
              <a:t>Select the best answer on your screen.</a:t>
            </a:r>
          </a:p>
        </p:txBody>
      </p:sp>
      <p:sp>
        <p:nvSpPr>
          <p:cNvPr id="5" name="Text Placeholder 4">
            <a:extLst>
              <a:ext uri="{FF2B5EF4-FFF2-40B4-BE49-F238E27FC236}">
                <a16:creationId xmlns:a16="http://schemas.microsoft.com/office/drawing/2014/main" id="{72273323-CE9B-4C2C-87BF-5AAB541A39E5}"/>
              </a:ext>
            </a:extLst>
          </p:cNvPr>
          <p:cNvSpPr>
            <a:spLocks noGrp="1"/>
          </p:cNvSpPr>
          <p:nvPr>
            <p:ph type="body" sz="quarter" idx="12"/>
          </p:nvPr>
        </p:nvSpPr>
        <p:spPr/>
        <p:txBody>
          <a:bodyPr/>
          <a:lstStyle/>
          <a:p>
            <a:r>
              <a:rPr lang="en-US" dirty="0"/>
              <a:t>Poll #4</a:t>
            </a:r>
          </a:p>
        </p:txBody>
      </p:sp>
    </p:spTree>
    <p:extLst>
      <p:ext uri="{BB962C8B-B14F-4D97-AF65-F5344CB8AC3E}">
        <p14:creationId xmlns:p14="http://schemas.microsoft.com/office/powerpoint/2010/main" val="30910383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433578" y="1801010"/>
            <a:ext cx="11422504" cy="4233606"/>
          </a:xfrm>
        </p:spPr>
        <p:txBody>
          <a:bodyPr/>
          <a:lstStyle/>
          <a:p>
            <a:pPr marL="0" indent="0">
              <a:lnSpc>
                <a:spcPct val="130000"/>
              </a:lnSpc>
              <a:buNone/>
            </a:pPr>
            <a:r>
              <a:rPr lang="en-US" sz="2800" dirty="0">
                <a:solidFill>
                  <a:schemeClr val="tx1"/>
                </a:solidFill>
              </a:rPr>
              <a:t>What does a batch download contain? </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latin typeface="Avenir LT Std 45 Book" panose="020B0502020203020204" pitchFamily="34" charset="0"/>
              </a:rPr>
              <a:t>Batch downloads contain all records for the entire school year.</a:t>
            </a:r>
            <a:endParaRPr lang="en-US" sz="2800" dirty="0">
              <a:solidFill>
                <a:schemeClr val="tx1"/>
              </a:solidFill>
              <a:latin typeface="Avenir LT Std 45 Book" panose="020B0502020203020204" pitchFamily="34" charset="0"/>
            </a:endParaRPr>
          </a:p>
          <a:p>
            <a:pPr marL="1028700" lvl="2" indent="-342900">
              <a:lnSpc>
                <a:spcPct val="130000"/>
              </a:lnSpc>
              <a:buFont typeface="Wingdings" panose="05000000000000000000" pitchFamily="2" charset="2"/>
              <a:buChar char="Ø"/>
            </a:pPr>
            <a:r>
              <a:rPr lang="en-US" sz="2800" dirty="0">
                <a:latin typeface="Avenir LT Std 45 Book" panose="020B0502020203020204" pitchFamily="34" charset="0"/>
              </a:rPr>
              <a:t>Batch downloads contain only one record.</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Batch downloads contain all records that were matched during the specific file upload. </a:t>
            </a:r>
          </a:p>
          <a:p>
            <a:pPr marL="1028700" lvl="2" indent="-342900">
              <a:lnSpc>
                <a:spcPct val="130000"/>
              </a:lnSpc>
              <a:buFont typeface="Wingdings" panose="05000000000000000000" pitchFamily="2" charset="2"/>
              <a:buChar char="Ø"/>
            </a:pPr>
            <a:r>
              <a:rPr lang="en-US" sz="2800" dirty="0">
                <a:latin typeface="Avenir LT Std 45 Book" panose="020B0502020203020204" pitchFamily="34" charset="0"/>
              </a:rPr>
              <a:t>All of the above.</a:t>
            </a:r>
            <a:endParaRPr lang="en-US" sz="2400" dirty="0">
              <a:solidFill>
                <a:schemeClr val="tx1"/>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#4</a:t>
            </a:r>
          </a:p>
        </p:txBody>
      </p:sp>
    </p:spTree>
    <p:extLst>
      <p:ext uri="{BB962C8B-B14F-4D97-AF65-F5344CB8AC3E}">
        <p14:creationId xmlns:p14="http://schemas.microsoft.com/office/powerpoint/2010/main" val="15744273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F36F1E8-A245-479F-807B-8BA9CAF509F7}"/>
              </a:ext>
            </a:extLst>
          </p:cNvPr>
          <p:cNvSpPr>
            <a:spLocks noGrp="1"/>
          </p:cNvSpPr>
          <p:nvPr>
            <p:ph type="body" sz="quarter" idx="11"/>
          </p:nvPr>
        </p:nvSpPr>
        <p:spPr>
          <a:xfrm>
            <a:off x="433578" y="1801010"/>
            <a:ext cx="11422504" cy="4233606"/>
          </a:xfrm>
        </p:spPr>
        <p:txBody>
          <a:bodyPr/>
          <a:lstStyle/>
          <a:p>
            <a:pPr marL="0" indent="0">
              <a:lnSpc>
                <a:spcPct val="130000"/>
              </a:lnSpc>
              <a:buNone/>
            </a:pPr>
            <a:r>
              <a:rPr lang="en-US" sz="2800" dirty="0">
                <a:solidFill>
                  <a:schemeClr val="bg1">
                    <a:lumMod val="50000"/>
                  </a:schemeClr>
                </a:solidFill>
              </a:rPr>
              <a:t>What does a batch download contain? </a:t>
            </a:r>
          </a:p>
          <a:p>
            <a:pPr marL="0" indent="0">
              <a:lnSpc>
                <a:spcPct val="130000"/>
              </a:lnSpc>
              <a:buNone/>
            </a:pPr>
            <a:r>
              <a:rPr lang="en-US" sz="2800" dirty="0">
                <a:solidFill>
                  <a:schemeClr val="tx1"/>
                </a:solidFill>
              </a:rPr>
              <a:t>Answers:</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Batch downloads contain all records for the entire school year.</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Batch downloads contain only one record.</a:t>
            </a:r>
          </a:p>
          <a:p>
            <a:pPr marL="1028700" lvl="2" indent="-342900">
              <a:lnSpc>
                <a:spcPct val="130000"/>
              </a:lnSpc>
              <a:buFont typeface="Wingdings" panose="05000000000000000000" pitchFamily="2" charset="2"/>
              <a:buChar char="Ø"/>
            </a:pPr>
            <a:r>
              <a:rPr lang="en-US" sz="2800" dirty="0">
                <a:solidFill>
                  <a:schemeClr val="tx1"/>
                </a:solidFill>
                <a:latin typeface="Avenir LT Std 45 Book" panose="020B0502020203020204" pitchFamily="34" charset="0"/>
              </a:rPr>
              <a:t>Batch downloads contain all records that were matched during the specific file upload. </a:t>
            </a:r>
          </a:p>
          <a:p>
            <a:pPr marL="1028700" lvl="2" indent="-342900">
              <a:lnSpc>
                <a:spcPct val="130000"/>
              </a:lnSpc>
              <a:buFont typeface="Wingdings" panose="05000000000000000000" pitchFamily="2" charset="2"/>
              <a:buChar char="Ø"/>
            </a:pPr>
            <a:r>
              <a:rPr lang="en-US" sz="2800" dirty="0">
                <a:solidFill>
                  <a:schemeClr val="bg1">
                    <a:lumMod val="50000"/>
                  </a:schemeClr>
                </a:solidFill>
                <a:latin typeface="Avenir LT Std 45 Book" panose="020B0502020203020204" pitchFamily="34" charset="0"/>
              </a:rPr>
              <a:t>All of the above</a:t>
            </a:r>
            <a:endParaRPr lang="en-US" sz="2400" dirty="0">
              <a:solidFill>
                <a:schemeClr val="bg1">
                  <a:lumMod val="50000"/>
                </a:schemeClr>
              </a:solidFill>
            </a:endParaRPr>
          </a:p>
          <a:p>
            <a:endParaRPr lang="en-US" dirty="0"/>
          </a:p>
        </p:txBody>
      </p:sp>
      <p:sp>
        <p:nvSpPr>
          <p:cNvPr id="8" name="Text Placeholder 7">
            <a:extLst>
              <a:ext uri="{FF2B5EF4-FFF2-40B4-BE49-F238E27FC236}">
                <a16:creationId xmlns:a16="http://schemas.microsoft.com/office/drawing/2014/main" id="{68C3821F-8B4A-451D-B663-490619B9FA66}"/>
              </a:ext>
            </a:extLst>
          </p:cNvPr>
          <p:cNvSpPr>
            <a:spLocks noGrp="1"/>
          </p:cNvSpPr>
          <p:nvPr>
            <p:ph type="body" sz="quarter" idx="12"/>
          </p:nvPr>
        </p:nvSpPr>
        <p:spPr/>
        <p:txBody>
          <a:bodyPr/>
          <a:lstStyle/>
          <a:p>
            <a:r>
              <a:rPr lang="en-US" dirty="0"/>
              <a:t>Poll #4</a:t>
            </a:r>
          </a:p>
        </p:txBody>
      </p:sp>
    </p:spTree>
    <p:extLst>
      <p:ext uri="{BB962C8B-B14F-4D97-AF65-F5344CB8AC3E}">
        <p14:creationId xmlns:p14="http://schemas.microsoft.com/office/powerpoint/2010/main" val="10455429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E07A2A-3D76-400A-A084-FEDB0EE903BF}"/>
              </a:ext>
            </a:extLst>
          </p:cNvPr>
          <p:cNvSpPr>
            <a:spLocks noGrp="1"/>
          </p:cNvSpPr>
          <p:nvPr>
            <p:ph type="body" sz="quarter" idx="11"/>
          </p:nvPr>
        </p:nvSpPr>
        <p:spPr/>
        <p:txBody>
          <a:bodyPr/>
          <a:lstStyle/>
          <a:p>
            <a:r>
              <a:rPr lang="en-US" dirty="0"/>
              <a:t>Match Options: Person and Address</a:t>
            </a:r>
          </a:p>
        </p:txBody>
      </p:sp>
    </p:spTree>
    <p:extLst>
      <p:ext uri="{BB962C8B-B14F-4D97-AF65-F5344CB8AC3E}">
        <p14:creationId xmlns:p14="http://schemas.microsoft.com/office/powerpoint/2010/main" val="29479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2555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FD442-81AC-4BB8-8A8D-86C7DF0590B8}"/>
              </a:ext>
            </a:extLst>
          </p:cNvPr>
          <p:cNvSpPr>
            <a:spLocks noGrp="1"/>
          </p:cNvSpPr>
          <p:nvPr>
            <p:ph type="body" sz="quarter" idx="11"/>
          </p:nvPr>
        </p:nvSpPr>
        <p:spPr/>
        <p:txBody>
          <a:bodyPr/>
          <a:lstStyle/>
          <a:p>
            <a:r>
              <a:rPr lang="en-US" dirty="0"/>
              <a:t>Match Options: Person</a:t>
            </a:r>
          </a:p>
        </p:txBody>
      </p:sp>
    </p:spTree>
    <p:extLst>
      <p:ext uri="{BB962C8B-B14F-4D97-AF65-F5344CB8AC3E}">
        <p14:creationId xmlns:p14="http://schemas.microsoft.com/office/powerpoint/2010/main" val="408611244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37EF36B-96A7-4106-8E18-366D558047D0}"/>
              </a:ext>
            </a:extLst>
          </p:cNvPr>
          <p:cNvPicPr>
            <a:picLocks noGrp="1" noChangeAspect="1"/>
          </p:cNvPicPr>
          <p:nvPr>
            <p:ph type="pic" sz="quarter" idx="19"/>
          </p:nvPr>
        </p:nvPicPr>
        <p:blipFill rotWithShape="1">
          <a:blip r:embed="rId3"/>
          <a:srcRect t="2996" b="2996"/>
          <a:stretch/>
        </p:blipFill>
        <p:spPr/>
      </p:pic>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dirty="0"/>
              <a:t>To access match options from the navigation bar, click the checkmark icon. </a:t>
            </a:r>
          </a:p>
          <a:p>
            <a:r>
              <a:rPr lang="en-US" dirty="0"/>
              <a:t>The options are: Person ID, Upload File, Individual Match and Manual Authorization.</a:t>
            </a:r>
          </a:p>
        </p:txBody>
      </p:sp>
      <p:pic>
        <p:nvPicPr>
          <p:cNvPr id="5" name="Picture 4">
            <a:extLst>
              <a:ext uri="{FF2B5EF4-FFF2-40B4-BE49-F238E27FC236}">
                <a16:creationId xmlns:a16="http://schemas.microsoft.com/office/drawing/2014/main" id="{103B83D6-C8B0-4B25-B1EB-5A98F8CA92D9}"/>
              </a:ext>
            </a:extLst>
          </p:cNvPr>
          <p:cNvPicPr>
            <a:picLocks noChangeAspect="1"/>
          </p:cNvPicPr>
          <p:nvPr/>
        </p:nvPicPr>
        <p:blipFill>
          <a:blip r:embed="rId4"/>
          <a:stretch>
            <a:fillRect/>
          </a:stretch>
        </p:blipFill>
        <p:spPr>
          <a:xfrm>
            <a:off x="868679" y="770773"/>
            <a:ext cx="428571" cy="2476190"/>
          </a:xfrm>
          <a:prstGeom prst="rect">
            <a:avLst/>
          </a:prstGeom>
        </p:spPr>
      </p:pic>
      <p:sp>
        <p:nvSpPr>
          <p:cNvPr id="7" name="Speech Bubble: Rectangle with Corners Rounded 6">
            <a:extLst>
              <a:ext uri="{FF2B5EF4-FFF2-40B4-BE49-F238E27FC236}">
                <a16:creationId xmlns:a16="http://schemas.microsoft.com/office/drawing/2014/main" id="{A585CB6C-7C74-446B-9DD5-ED1EF7017B37}"/>
              </a:ext>
            </a:extLst>
          </p:cNvPr>
          <p:cNvSpPr/>
          <p:nvPr/>
        </p:nvSpPr>
        <p:spPr>
          <a:xfrm>
            <a:off x="3048000" y="1239520"/>
            <a:ext cx="1422400" cy="635000"/>
          </a:xfrm>
          <a:prstGeom prst="wedgeRoundRectCallout">
            <a:avLst>
              <a:gd name="adj1" fmla="val -182441"/>
              <a:gd name="adj2" fmla="val 12500"/>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 Options</a:t>
            </a:r>
          </a:p>
        </p:txBody>
      </p:sp>
    </p:spTree>
    <p:extLst>
      <p:ext uri="{BB962C8B-B14F-4D97-AF65-F5344CB8AC3E}">
        <p14:creationId xmlns:p14="http://schemas.microsoft.com/office/powerpoint/2010/main" val="54771509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dirty="0"/>
              <a:t>Person ID selection uses the Secure ID data to match against the program data for the program selected. Select the program SNAP. Click Match.</a:t>
            </a:r>
          </a:p>
        </p:txBody>
      </p:sp>
      <p:pic>
        <p:nvPicPr>
          <p:cNvPr id="13" name="Picture Placeholder 12">
            <a:extLst>
              <a:ext uri="{FF2B5EF4-FFF2-40B4-BE49-F238E27FC236}">
                <a16:creationId xmlns:a16="http://schemas.microsoft.com/office/drawing/2014/main" id="{07DF6003-F7DE-4B5D-88FB-451A06522407}"/>
              </a:ext>
            </a:extLst>
          </p:cNvPr>
          <p:cNvPicPr>
            <a:picLocks noGrp="1" noChangeAspect="1"/>
          </p:cNvPicPr>
          <p:nvPr>
            <p:ph type="pic" sz="quarter" idx="19"/>
          </p:nvPr>
        </p:nvPicPr>
        <p:blipFill rotWithShape="1">
          <a:blip r:embed="rId3"/>
          <a:srcRect t="4020" b="4020"/>
          <a:stretch/>
        </p:blipFill>
        <p:spPr/>
      </p:pic>
      <p:sp>
        <p:nvSpPr>
          <p:cNvPr id="2" name="Rectangle 1">
            <a:extLst>
              <a:ext uri="{FF2B5EF4-FFF2-40B4-BE49-F238E27FC236}">
                <a16:creationId xmlns:a16="http://schemas.microsoft.com/office/drawing/2014/main" id="{A8105A7F-D9F4-41AF-8D3E-C1FD921A17AB}"/>
              </a:ext>
            </a:extLst>
          </p:cNvPr>
          <p:cNvSpPr/>
          <p:nvPr/>
        </p:nvSpPr>
        <p:spPr>
          <a:xfrm>
            <a:off x="3098800" y="2260600"/>
            <a:ext cx="1041400" cy="4572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peech Bubble: Rectangle with Corners Rounded 16">
            <a:extLst>
              <a:ext uri="{FF2B5EF4-FFF2-40B4-BE49-F238E27FC236}">
                <a16:creationId xmlns:a16="http://schemas.microsoft.com/office/drawing/2014/main" id="{0B421C6A-D096-4DDF-B2E5-077731C1EA25}"/>
              </a:ext>
            </a:extLst>
          </p:cNvPr>
          <p:cNvSpPr/>
          <p:nvPr/>
        </p:nvSpPr>
        <p:spPr>
          <a:xfrm>
            <a:off x="9372600" y="3740150"/>
            <a:ext cx="1397000" cy="571500"/>
          </a:xfrm>
          <a:prstGeom prst="wedgeRoundRectCallout">
            <a:avLst>
              <a:gd name="adj1" fmla="val 37349"/>
              <a:gd name="adj2" fmla="val 12472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a:t>
            </a:r>
          </a:p>
        </p:txBody>
      </p:sp>
    </p:spTree>
    <p:extLst>
      <p:ext uri="{BB962C8B-B14F-4D97-AF65-F5344CB8AC3E}">
        <p14:creationId xmlns:p14="http://schemas.microsoft.com/office/powerpoint/2010/main" val="7656603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A4166A-0A1A-4F80-8460-574C1D1FF522}"/>
              </a:ext>
            </a:extLst>
          </p:cNvPr>
          <p:cNvPicPr>
            <a:picLocks noGrp="1" noChangeAspect="1"/>
          </p:cNvPicPr>
          <p:nvPr>
            <p:ph type="pic" sz="quarter" idx="19"/>
          </p:nvPr>
        </p:nvPicPr>
        <p:blipFill>
          <a:blip r:embed="rId3"/>
          <a:stretch>
            <a:fillRect/>
          </a:stretch>
        </p:blipFill>
        <p:spPr>
          <a:xfrm>
            <a:off x="838199" y="1077860"/>
            <a:ext cx="10486029" cy="2780017"/>
          </a:xfrm>
          <a:prstGeom prst="rect">
            <a:avLst/>
          </a:prstGeom>
        </p:spPr>
      </p:pic>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dirty="0"/>
              <a:t>The Person ID match has completed.  The user can download the file by clicking Download.</a:t>
            </a:r>
          </a:p>
        </p:txBody>
      </p:sp>
      <p:pic>
        <p:nvPicPr>
          <p:cNvPr id="8" name="Picture 7">
            <a:extLst>
              <a:ext uri="{FF2B5EF4-FFF2-40B4-BE49-F238E27FC236}">
                <a16:creationId xmlns:a16="http://schemas.microsoft.com/office/drawing/2014/main" id="{73EEFBF2-CAFD-4A15-9FD9-15A9EAF32B68}"/>
              </a:ext>
            </a:extLst>
          </p:cNvPr>
          <p:cNvPicPr>
            <a:picLocks noChangeAspect="1"/>
          </p:cNvPicPr>
          <p:nvPr/>
        </p:nvPicPr>
        <p:blipFill>
          <a:blip r:embed="rId4"/>
          <a:stretch>
            <a:fillRect/>
          </a:stretch>
        </p:blipFill>
        <p:spPr>
          <a:xfrm>
            <a:off x="9213957" y="3019476"/>
            <a:ext cx="1714286" cy="819048"/>
          </a:xfrm>
          <a:prstGeom prst="rect">
            <a:avLst/>
          </a:prstGeom>
        </p:spPr>
      </p:pic>
      <p:sp>
        <p:nvSpPr>
          <p:cNvPr id="17" name="Speech Bubble: Rectangle with Corners Rounded 16">
            <a:extLst>
              <a:ext uri="{FF2B5EF4-FFF2-40B4-BE49-F238E27FC236}">
                <a16:creationId xmlns:a16="http://schemas.microsoft.com/office/drawing/2014/main" id="{0B421C6A-D096-4DDF-B2E5-077731C1EA25}"/>
              </a:ext>
            </a:extLst>
          </p:cNvPr>
          <p:cNvSpPr/>
          <p:nvPr/>
        </p:nvSpPr>
        <p:spPr>
          <a:xfrm>
            <a:off x="7975600" y="1354497"/>
            <a:ext cx="1397000" cy="571500"/>
          </a:xfrm>
          <a:prstGeom prst="wedgeRoundRectCallout">
            <a:avLst>
              <a:gd name="adj1" fmla="val 47349"/>
              <a:gd name="adj2" fmla="val 275833"/>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Download</a:t>
            </a:r>
          </a:p>
        </p:txBody>
      </p:sp>
    </p:spTree>
    <p:extLst>
      <p:ext uri="{BB962C8B-B14F-4D97-AF65-F5344CB8AC3E}">
        <p14:creationId xmlns:p14="http://schemas.microsoft.com/office/powerpoint/2010/main" val="11372333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DA3C2B1-7944-44F0-A720-466173D43352}"/>
              </a:ext>
            </a:extLst>
          </p:cNvPr>
          <p:cNvPicPr>
            <a:picLocks noGrp="1" noChangeAspect="1"/>
          </p:cNvPicPr>
          <p:nvPr>
            <p:ph type="pic" sz="quarter" idx="19"/>
          </p:nvPr>
        </p:nvPicPr>
        <p:blipFill rotWithShape="1">
          <a:blip r:embed="rId3"/>
          <a:srcRect l="2719" r="2719"/>
          <a:stretch/>
        </p:blipFill>
        <p:spPr/>
      </p:pic>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Upload File: The file you upload may contain students who do not yet have a Secure ID. Otherwise, use Person ID to Match. In this example, the user has selected SNAP for the match type. Click Browse to locate the file you wish to upload. Then click Match.</a:t>
            </a:r>
          </a:p>
        </p:txBody>
      </p:sp>
      <p:sp>
        <p:nvSpPr>
          <p:cNvPr id="14" name="Rectangle 13">
            <a:extLst>
              <a:ext uri="{FF2B5EF4-FFF2-40B4-BE49-F238E27FC236}">
                <a16:creationId xmlns:a16="http://schemas.microsoft.com/office/drawing/2014/main" id="{4BF4A5AA-84BF-4E28-856A-C0BB9836952E}"/>
              </a:ext>
            </a:extLst>
          </p:cNvPr>
          <p:cNvSpPr/>
          <p:nvPr/>
        </p:nvSpPr>
        <p:spPr>
          <a:xfrm>
            <a:off x="3898900" y="2496847"/>
            <a:ext cx="1079500" cy="4572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4D5539C-EFED-4715-9577-B1F8542FB783}"/>
              </a:ext>
            </a:extLst>
          </p:cNvPr>
          <p:cNvSpPr/>
          <p:nvPr/>
        </p:nvSpPr>
        <p:spPr>
          <a:xfrm>
            <a:off x="6819900" y="2954047"/>
            <a:ext cx="952500" cy="4572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Rectangle with Corners Rounded 17">
            <a:extLst>
              <a:ext uri="{FF2B5EF4-FFF2-40B4-BE49-F238E27FC236}">
                <a16:creationId xmlns:a16="http://schemas.microsoft.com/office/drawing/2014/main" id="{00DAF546-A19D-44C5-AF6C-EE77C36C7A09}"/>
              </a:ext>
            </a:extLst>
          </p:cNvPr>
          <p:cNvSpPr/>
          <p:nvPr/>
        </p:nvSpPr>
        <p:spPr>
          <a:xfrm>
            <a:off x="9385300" y="3517900"/>
            <a:ext cx="1701800" cy="660400"/>
          </a:xfrm>
          <a:prstGeom prst="wedgeRoundRectCallout">
            <a:avLst>
              <a:gd name="adj1" fmla="val 33645"/>
              <a:gd name="adj2" fmla="val 10673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a:t>
            </a:r>
          </a:p>
        </p:txBody>
      </p:sp>
    </p:spTree>
    <p:extLst>
      <p:ext uri="{BB962C8B-B14F-4D97-AF65-F5344CB8AC3E}">
        <p14:creationId xmlns:p14="http://schemas.microsoft.com/office/powerpoint/2010/main" val="41939105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dirty="0"/>
              <a:t>Click Individual Match to enter information for a specific student.</a:t>
            </a:r>
          </a:p>
        </p:txBody>
      </p:sp>
      <p:pic>
        <p:nvPicPr>
          <p:cNvPr id="13" name="Picture Placeholder 12">
            <a:extLst>
              <a:ext uri="{FF2B5EF4-FFF2-40B4-BE49-F238E27FC236}">
                <a16:creationId xmlns:a16="http://schemas.microsoft.com/office/drawing/2014/main" id="{07DF6003-F7DE-4B5D-88FB-451A06522407}"/>
              </a:ext>
            </a:extLst>
          </p:cNvPr>
          <p:cNvPicPr>
            <a:picLocks noGrp="1" noChangeAspect="1"/>
          </p:cNvPicPr>
          <p:nvPr>
            <p:ph type="pic" sz="quarter" idx="19"/>
          </p:nvPr>
        </p:nvPicPr>
        <p:blipFill rotWithShape="1">
          <a:blip r:embed="rId3"/>
          <a:srcRect t="4020" b="4020"/>
          <a:stretch/>
        </p:blipFill>
        <p:spPr/>
      </p:pic>
      <p:sp>
        <p:nvSpPr>
          <p:cNvPr id="15" name="Rectangle 14">
            <a:extLst>
              <a:ext uri="{FF2B5EF4-FFF2-40B4-BE49-F238E27FC236}">
                <a16:creationId xmlns:a16="http://schemas.microsoft.com/office/drawing/2014/main" id="{1A414950-EAB7-41B3-9E10-79A19285E30A}"/>
              </a:ext>
            </a:extLst>
          </p:cNvPr>
          <p:cNvSpPr/>
          <p:nvPr/>
        </p:nvSpPr>
        <p:spPr>
          <a:xfrm>
            <a:off x="5194300" y="2260600"/>
            <a:ext cx="1295400" cy="4572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with Corners Rounded 5">
            <a:extLst>
              <a:ext uri="{FF2B5EF4-FFF2-40B4-BE49-F238E27FC236}">
                <a16:creationId xmlns:a16="http://schemas.microsoft.com/office/drawing/2014/main" id="{C64C0BDD-5316-4479-B366-4AF8D158548B}"/>
              </a:ext>
            </a:extLst>
          </p:cNvPr>
          <p:cNvSpPr/>
          <p:nvPr/>
        </p:nvSpPr>
        <p:spPr>
          <a:xfrm>
            <a:off x="6972300" y="3086100"/>
            <a:ext cx="2260600" cy="571500"/>
          </a:xfrm>
          <a:prstGeom prst="wedgeRoundRectCallout">
            <a:avLst>
              <a:gd name="adj1" fmla="val -96114"/>
              <a:gd name="adj2" fmla="val -11972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Individual Match</a:t>
            </a:r>
          </a:p>
        </p:txBody>
      </p:sp>
    </p:spTree>
    <p:extLst>
      <p:ext uri="{BB962C8B-B14F-4D97-AF65-F5344CB8AC3E}">
        <p14:creationId xmlns:p14="http://schemas.microsoft.com/office/powerpoint/2010/main" val="158502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E17FC7-5846-4049-B270-6E23DE0D08AD}"/>
              </a:ext>
            </a:extLst>
          </p:cNvPr>
          <p:cNvSpPr>
            <a:spLocks noGrp="1"/>
          </p:cNvSpPr>
          <p:nvPr>
            <p:ph type="body" sz="quarter" idx="20"/>
          </p:nvPr>
        </p:nvSpPr>
        <p:spPr/>
        <p:txBody>
          <a:bodyPr/>
          <a:lstStyle/>
          <a:p>
            <a:r>
              <a:rPr lang="en-US" dirty="0"/>
              <a:t>Individual Match</a:t>
            </a:r>
          </a:p>
          <a:p>
            <a:endParaRPr lang="en-US" dirty="0"/>
          </a:p>
          <a:p>
            <a:pPr marL="800100" lvl="1" indent="-342900">
              <a:buFont typeface="Wingdings" panose="05000000000000000000" pitchFamily="2" charset="2"/>
              <a:buChar char="ü"/>
            </a:pPr>
            <a:r>
              <a:rPr lang="en-US" b="0" dirty="0"/>
              <a:t>Select the Match Type</a:t>
            </a:r>
          </a:p>
          <a:p>
            <a:pPr marL="800100" lvl="1" indent="-342900">
              <a:buFont typeface="Wingdings" panose="05000000000000000000" pitchFamily="2" charset="2"/>
              <a:buChar char="ü"/>
            </a:pPr>
            <a:r>
              <a:rPr lang="en-US" b="0" dirty="0"/>
              <a:t>Enter the student information</a:t>
            </a:r>
          </a:p>
          <a:p>
            <a:pPr marL="800100" lvl="1" indent="-342900">
              <a:buFont typeface="Wingdings" panose="05000000000000000000" pitchFamily="2" charset="2"/>
              <a:buChar char="ü"/>
            </a:pPr>
            <a:r>
              <a:rPr lang="en-US" b="0" dirty="0"/>
              <a:t>First Name - required</a:t>
            </a:r>
          </a:p>
          <a:p>
            <a:pPr marL="800100" lvl="1" indent="-342900">
              <a:buFont typeface="Wingdings" panose="05000000000000000000" pitchFamily="2" charset="2"/>
              <a:buChar char="ü"/>
            </a:pPr>
            <a:r>
              <a:rPr lang="en-US" b="0" dirty="0"/>
              <a:t>Last Name – required</a:t>
            </a:r>
          </a:p>
          <a:p>
            <a:pPr marL="800100" lvl="1" indent="-342900">
              <a:buFont typeface="Wingdings" panose="05000000000000000000" pitchFamily="2" charset="2"/>
              <a:buChar char="ü"/>
            </a:pPr>
            <a:r>
              <a:rPr lang="en-US" b="0" dirty="0"/>
              <a:t>Gender</a:t>
            </a:r>
          </a:p>
          <a:p>
            <a:pPr marL="800100" lvl="1" indent="-342900">
              <a:buFont typeface="Wingdings" panose="05000000000000000000" pitchFamily="2" charset="2"/>
              <a:buChar char="ü"/>
            </a:pPr>
            <a:r>
              <a:rPr lang="en-US" b="0" dirty="0"/>
              <a:t>Date of Birth</a:t>
            </a:r>
          </a:p>
          <a:p>
            <a:pPr marL="800100" lvl="1" indent="-342900">
              <a:buFont typeface="Wingdings" panose="05000000000000000000" pitchFamily="2" charset="2"/>
              <a:buChar char="ü"/>
            </a:pPr>
            <a:r>
              <a:rPr lang="en-US" b="0" dirty="0"/>
              <a:t>The more information you can provide, the more accurate the search result.</a:t>
            </a:r>
          </a:p>
          <a:p>
            <a:endParaRPr lang="en-US" dirty="0"/>
          </a:p>
        </p:txBody>
      </p:sp>
      <p:pic>
        <p:nvPicPr>
          <p:cNvPr id="11" name="Picture Placeholder 10">
            <a:extLst>
              <a:ext uri="{FF2B5EF4-FFF2-40B4-BE49-F238E27FC236}">
                <a16:creationId xmlns:a16="http://schemas.microsoft.com/office/drawing/2014/main" id="{4E40FBC5-0DD8-4B59-B0CC-5535F3A98671}"/>
              </a:ext>
            </a:extLst>
          </p:cNvPr>
          <p:cNvPicPr>
            <a:picLocks noGrp="1" noChangeAspect="1"/>
          </p:cNvPicPr>
          <p:nvPr>
            <p:ph type="pic" sz="quarter" idx="19"/>
          </p:nvPr>
        </p:nvPicPr>
        <p:blipFill rotWithShape="1">
          <a:blip r:embed="rId3"/>
          <a:srcRect t="6640" b="6640"/>
          <a:stretch/>
        </p:blipFill>
        <p:spPr/>
      </p:pic>
    </p:spTree>
    <p:extLst>
      <p:ext uri="{BB962C8B-B14F-4D97-AF65-F5344CB8AC3E}">
        <p14:creationId xmlns:p14="http://schemas.microsoft.com/office/powerpoint/2010/main" val="40483728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FE17FC7-5846-4049-B270-6E23DE0D08AD}"/>
              </a:ext>
            </a:extLst>
          </p:cNvPr>
          <p:cNvSpPr>
            <a:spLocks noGrp="1"/>
          </p:cNvSpPr>
          <p:nvPr>
            <p:ph type="body" sz="quarter" idx="20"/>
          </p:nvPr>
        </p:nvSpPr>
        <p:spPr/>
        <p:txBody>
          <a:bodyPr/>
          <a:lstStyle/>
          <a:p>
            <a:r>
              <a:rPr lang="en-US" dirty="0"/>
              <a:t>Individual Match</a:t>
            </a:r>
          </a:p>
          <a:p>
            <a:pPr lvl="1"/>
            <a:endParaRPr lang="en-US" b="0" dirty="0"/>
          </a:p>
          <a:p>
            <a:pPr marL="800100" lvl="1" indent="-342900">
              <a:buFont typeface="Wingdings" panose="05000000000000000000" pitchFamily="2" charset="2"/>
              <a:buChar char="ü"/>
            </a:pPr>
            <a:r>
              <a:rPr lang="en-US" dirty="0"/>
              <a:t>Scroll down the page</a:t>
            </a:r>
          </a:p>
          <a:p>
            <a:pPr marL="800100" lvl="1" indent="-342900">
              <a:buFont typeface="Wingdings" panose="05000000000000000000" pitchFamily="2" charset="2"/>
              <a:buChar char="ü"/>
            </a:pPr>
            <a:r>
              <a:rPr lang="en-US" b="0" dirty="0"/>
              <a:t>The more information you can provide, the more accurate the search result.</a:t>
            </a:r>
          </a:p>
          <a:p>
            <a:pPr marL="800100" lvl="1" indent="-342900">
              <a:buFont typeface="Wingdings" panose="05000000000000000000" pitchFamily="2" charset="2"/>
              <a:buChar char="ü"/>
            </a:pPr>
            <a:r>
              <a:rPr lang="en-US" dirty="0"/>
              <a:t>Click Match to match the record.</a:t>
            </a:r>
            <a:endParaRPr lang="en-US" b="0" dirty="0"/>
          </a:p>
          <a:p>
            <a:endParaRPr lang="en-US" dirty="0"/>
          </a:p>
        </p:txBody>
      </p:sp>
      <p:pic>
        <p:nvPicPr>
          <p:cNvPr id="6" name="Picture Placeholder 5">
            <a:extLst>
              <a:ext uri="{FF2B5EF4-FFF2-40B4-BE49-F238E27FC236}">
                <a16:creationId xmlns:a16="http://schemas.microsoft.com/office/drawing/2014/main" id="{1CE58CE1-5F33-4261-BB8F-85F5A991E02F}"/>
              </a:ext>
            </a:extLst>
          </p:cNvPr>
          <p:cNvPicPr>
            <a:picLocks noGrp="1" noChangeAspect="1"/>
          </p:cNvPicPr>
          <p:nvPr>
            <p:ph type="pic" sz="quarter" idx="19"/>
          </p:nvPr>
        </p:nvPicPr>
        <p:blipFill rotWithShape="1">
          <a:blip r:embed="rId3"/>
          <a:srcRect t="865" b="865"/>
          <a:stretch/>
        </p:blipFill>
        <p:spPr/>
      </p:pic>
      <p:sp>
        <p:nvSpPr>
          <p:cNvPr id="7" name="Speech Bubble: Rectangle with Corners Rounded 6">
            <a:extLst>
              <a:ext uri="{FF2B5EF4-FFF2-40B4-BE49-F238E27FC236}">
                <a16:creationId xmlns:a16="http://schemas.microsoft.com/office/drawing/2014/main" id="{2A857B7A-6317-4B3B-9D1A-1F2F83C0C676}"/>
              </a:ext>
            </a:extLst>
          </p:cNvPr>
          <p:cNvSpPr/>
          <p:nvPr/>
        </p:nvSpPr>
        <p:spPr>
          <a:xfrm>
            <a:off x="9817100" y="3860800"/>
            <a:ext cx="1168400" cy="1066800"/>
          </a:xfrm>
          <a:prstGeom prst="wedgeRoundRectCallout">
            <a:avLst>
              <a:gd name="adj1" fmla="val 45471"/>
              <a:gd name="adj2" fmla="val 10178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a:t>
            </a:r>
          </a:p>
        </p:txBody>
      </p:sp>
    </p:spTree>
    <p:extLst>
      <p:ext uri="{BB962C8B-B14F-4D97-AF65-F5344CB8AC3E}">
        <p14:creationId xmlns:p14="http://schemas.microsoft.com/office/powerpoint/2010/main" val="22551583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Manual Authorization: The user can manually add a student to a specific program through the Manual Authorization tab. The user enters the student Secure ID and clicks Match.</a:t>
            </a:r>
          </a:p>
        </p:txBody>
      </p:sp>
      <p:pic>
        <p:nvPicPr>
          <p:cNvPr id="24" name="Picture Placeholder 23">
            <a:extLst>
              <a:ext uri="{FF2B5EF4-FFF2-40B4-BE49-F238E27FC236}">
                <a16:creationId xmlns:a16="http://schemas.microsoft.com/office/drawing/2014/main" id="{E88426B2-6DD9-4A78-87A0-ABDD2369D8B5}"/>
              </a:ext>
            </a:extLst>
          </p:cNvPr>
          <p:cNvPicPr>
            <a:picLocks noGrp="1" noChangeAspect="1"/>
          </p:cNvPicPr>
          <p:nvPr>
            <p:ph type="pic" sz="quarter" idx="19"/>
          </p:nvPr>
        </p:nvPicPr>
        <p:blipFill rotWithShape="1">
          <a:blip r:embed="rId3"/>
          <a:srcRect l="1780" r="1780"/>
          <a:stretch/>
        </p:blipFill>
        <p:spPr/>
      </p:pic>
      <p:sp>
        <p:nvSpPr>
          <p:cNvPr id="16" name="Rectangle 15">
            <a:extLst>
              <a:ext uri="{FF2B5EF4-FFF2-40B4-BE49-F238E27FC236}">
                <a16:creationId xmlns:a16="http://schemas.microsoft.com/office/drawing/2014/main" id="{ABDCBD41-077C-4CA0-BE94-CE4D1D551D2F}"/>
              </a:ext>
            </a:extLst>
          </p:cNvPr>
          <p:cNvSpPr/>
          <p:nvPr/>
        </p:nvSpPr>
        <p:spPr>
          <a:xfrm>
            <a:off x="7251700" y="2895600"/>
            <a:ext cx="2197100" cy="4445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peech Bubble: Rectangle with Corners Rounded 11">
            <a:extLst>
              <a:ext uri="{FF2B5EF4-FFF2-40B4-BE49-F238E27FC236}">
                <a16:creationId xmlns:a16="http://schemas.microsoft.com/office/drawing/2014/main" id="{B42A939F-2697-47B2-BD7F-8E604946BEF2}"/>
              </a:ext>
            </a:extLst>
          </p:cNvPr>
          <p:cNvSpPr/>
          <p:nvPr/>
        </p:nvSpPr>
        <p:spPr>
          <a:xfrm>
            <a:off x="9658347" y="3387457"/>
            <a:ext cx="1384300" cy="698500"/>
          </a:xfrm>
          <a:prstGeom prst="wedgeRoundRectCallout">
            <a:avLst>
              <a:gd name="adj1" fmla="val -6154"/>
              <a:gd name="adj2" fmla="val 97046"/>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Match</a:t>
            </a:r>
          </a:p>
        </p:txBody>
      </p:sp>
    </p:spTree>
    <p:extLst>
      <p:ext uri="{BB962C8B-B14F-4D97-AF65-F5344CB8AC3E}">
        <p14:creationId xmlns:p14="http://schemas.microsoft.com/office/powerpoint/2010/main" val="20945342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1F47BC2-280D-49A7-BB1E-BB94608FD280}"/>
              </a:ext>
            </a:extLst>
          </p:cNvPr>
          <p:cNvSpPr>
            <a:spLocks noGrp="1"/>
          </p:cNvSpPr>
          <p:nvPr>
            <p:ph type="body" sz="quarter" idx="20"/>
          </p:nvPr>
        </p:nvSpPr>
        <p:spPr/>
        <p:txBody>
          <a:bodyPr/>
          <a:lstStyle/>
          <a:p>
            <a:r>
              <a:rPr lang="en-US" sz="1800" dirty="0"/>
              <a:t>The match result is displayed along with the other match types that have been assigned to this student. Click Edit.</a:t>
            </a:r>
          </a:p>
        </p:txBody>
      </p:sp>
      <p:pic>
        <p:nvPicPr>
          <p:cNvPr id="7" name="Picture Placeholder 6">
            <a:extLst>
              <a:ext uri="{FF2B5EF4-FFF2-40B4-BE49-F238E27FC236}">
                <a16:creationId xmlns:a16="http://schemas.microsoft.com/office/drawing/2014/main" id="{30B3DB04-E27E-44D3-B2B9-D0830C516009}"/>
              </a:ext>
            </a:extLst>
          </p:cNvPr>
          <p:cNvPicPr>
            <a:picLocks noGrp="1" noChangeAspect="1"/>
          </p:cNvPicPr>
          <p:nvPr>
            <p:ph type="pic" sz="quarter" idx="19"/>
          </p:nvPr>
        </p:nvPicPr>
        <p:blipFill rotWithShape="1">
          <a:blip r:embed="rId3"/>
          <a:srcRect l="508" r="508"/>
          <a:stretch/>
        </p:blipFill>
        <p:spPr/>
      </p:pic>
      <p:sp>
        <p:nvSpPr>
          <p:cNvPr id="12" name="Speech Bubble: Rectangle with Corners Rounded 11">
            <a:extLst>
              <a:ext uri="{FF2B5EF4-FFF2-40B4-BE49-F238E27FC236}">
                <a16:creationId xmlns:a16="http://schemas.microsoft.com/office/drawing/2014/main" id="{B42A939F-2697-47B2-BD7F-8E604946BEF2}"/>
              </a:ext>
            </a:extLst>
          </p:cNvPr>
          <p:cNvSpPr/>
          <p:nvPr/>
        </p:nvSpPr>
        <p:spPr>
          <a:xfrm>
            <a:off x="9969498" y="1812657"/>
            <a:ext cx="1384300" cy="698500"/>
          </a:xfrm>
          <a:prstGeom prst="wedgeRoundRectCallout">
            <a:avLst>
              <a:gd name="adj1" fmla="val 24121"/>
              <a:gd name="adj2" fmla="val -84772"/>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Click Edit</a:t>
            </a:r>
          </a:p>
        </p:txBody>
      </p:sp>
    </p:spTree>
    <p:extLst>
      <p:ext uri="{BB962C8B-B14F-4D97-AF65-F5344CB8AC3E}">
        <p14:creationId xmlns:p14="http://schemas.microsoft.com/office/powerpoint/2010/main" val="27738650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147611</TotalTime>
  <Words>10101</Words>
  <Application>Microsoft Office PowerPoint</Application>
  <PresentationFormat>Widescreen</PresentationFormat>
  <Paragraphs>819</Paragraphs>
  <Slides>160</Slides>
  <Notes>160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160</vt:i4>
      </vt:variant>
    </vt:vector>
  </HeadingPairs>
  <TitlesOfParts>
    <vt:vector size="170" baseType="lpstr">
      <vt:lpstr>Arial</vt:lpstr>
      <vt:lpstr>Avenir Book</vt:lpstr>
      <vt:lpstr>Avenir LT Std 35 Light</vt:lpstr>
      <vt:lpstr>Avenir LT Std 45 Book</vt:lpstr>
      <vt:lpstr>Avenir LT Std 55 Roman</vt:lpstr>
      <vt:lpstr>Avenir LT Std 65 Medium</vt:lpstr>
      <vt:lpstr>Avenir Next LT Pro</vt:lpstr>
      <vt:lpstr>Calibri</vt:lpstr>
      <vt:lpstr>Wingdings</vt:lpstr>
      <vt:lpstr>Custom Design</vt:lpstr>
      <vt:lpstr>DirectMatch Training</vt:lpstr>
      <vt:lpstr>The DirectMatch training is a Louisiana Department of Education initiative designed to orient users to the DirectMatch solution by eScholar. </vt:lpstr>
      <vt:lpstr>Agenda</vt:lpstr>
      <vt:lpstr>Objectives</vt:lpstr>
      <vt:lpstr>PowerPoint Presentation</vt:lpstr>
      <vt:lpstr>DirectMatch Benefits</vt:lpstr>
      <vt:lpstr>PowerPoint Presentation</vt:lpstr>
      <vt:lpstr>Key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DirectMatch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DirectMatch Download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CEP Manager</vt:lpstr>
      <vt:lpstr>CEP Manager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Search</vt:lpstr>
      <vt:lpstr>PowerPoint Presentation</vt:lpstr>
      <vt:lpstr>PowerPoint Presentation</vt:lpstr>
      <vt:lpstr>PowerPoint Presentation</vt:lpstr>
      <vt:lpstr>PowerPoint Presentation</vt:lpstr>
      <vt:lpstr>PowerPoint Presentation</vt:lpstr>
      <vt:lpstr>District Batches vs. State Batches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Review</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eScholar myTrack</dc:title>
  <dc:creator>Elissa Seto</dc:creator>
  <cp:lastModifiedBy>Elaine Rulla</cp:lastModifiedBy>
  <cp:revision>1929</cp:revision>
  <cp:lastPrinted>2017-05-18T20:58:08Z</cp:lastPrinted>
  <dcterms:created xsi:type="dcterms:W3CDTF">2013-05-31T18:53:52Z</dcterms:created>
  <dcterms:modified xsi:type="dcterms:W3CDTF">2021-08-20T17:44:05Z</dcterms:modified>
</cp:coreProperties>
</file>